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sldIdLst>
    <p:sldId id="256" r:id="rId2"/>
    <p:sldId id="258" r:id="rId3"/>
    <p:sldId id="263" r:id="rId4"/>
    <p:sldId id="264" r:id="rId5"/>
    <p:sldId id="265" r:id="rId6"/>
    <p:sldId id="266" r:id="rId7"/>
    <p:sldId id="267" r:id="rId8"/>
    <p:sldId id="268" r:id="rId9"/>
    <p:sldId id="269" r:id="rId10"/>
    <p:sldId id="270" r:id="rId11"/>
    <p:sldId id="257" r:id="rId12"/>
    <p:sldId id="259" r:id="rId13"/>
    <p:sldId id="260" r:id="rId14"/>
    <p:sldId id="261" r:id="rId15"/>
    <p:sldId id="271" r:id="rId16"/>
    <p:sldId id="272" r:id="rId17"/>
    <p:sldId id="273"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5.wmf"/><Relationship Id="rId7" Type="http://schemas.openxmlformats.org/officeDocument/2006/relationships/image" Target="../media/image48.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7.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1.wmf"/><Relationship Id="rId9"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10" Type="http://schemas.openxmlformats.org/officeDocument/2006/relationships/image" Target="../media/image61.wmf"/><Relationship Id="rId4" Type="http://schemas.openxmlformats.org/officeDocument/2006/relationships/image" Target="../media/image55.wmf"/><Relationship Id="rId9"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4" Type="http://schemas.openxmlformats.org/officeDocument/2006/relationships/image" Target="../media/image86.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 Id="rId9" Type="http://schemas.openxmlformats.org/officeDocument/2006/relationships/image" Target="../media/image95.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98.wmf"/><Relationship Id="rId7" Type="http://schemas.openxmlformats.org/officeDocument/2006/relationships/image" Target="../media/image102.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 Id="rId9" Type="http://schemas.openxmlformats.org/officeDocument/2006/relationships/image" Target="../media/image10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5" Type="http://schemas.openxmlformats.org/officeDocument/2006/relationships/image" Target="../media/image122.wmf"/><Relationship Id="rId4" Type="http://schemas.openxmlformats.org/officeDocument/2006/relationships/image" Target="../media/image121.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image" Target="../media/image125.wmf"/><Relationship Id="rId7" Type="http://schemas.openxmlformats.org/officeDocument/2006/relationships/image" Target="../media/image129.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5" Type="http://schemas.openxmlformats.org/officeDocument/2006/relationships/image" Target="../media/image127.wmf"/><Relationship Id="rId4" Type="http://schemas.openxmlformats.org/officeDocument/2006/relationships/image" Target="../media/image12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5.wmf"/><Relationship Id="rId5" Type="http://schemas.openxmlformats.org/officeDocument/2006/relationships/image" Target="../media/image134.wmf"/><Relationship Id="rId4" Type="http://schemas.openxmlformats.org/officeDocument/2006/relationships/image" Target="../media/image129.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image" Target="../media/image138.wmf"/><Relationship Id="rId7" Type="http://schemas.openxmlformats.org/officeDocument/2006/relationships/image" Target="../media/image142.wmf"/><Relationship Id="rId2" Type="http://schemas.openxmlformats.org/officeDocument/2006/relationships/image" Target="../media/image137.wmf"/><Relationship Id="rId1" Type="http://schemas.openxmlformats.org/officeDocument/2006/relationships/image" Target="../media/image136.wmf"/><Relationship Id="rId6" Type="http://schemas.openxmlformats.org/officeDocument/2006/relationships/image" Target="../media/image141.wmf"/><Relationship Id="rId5" Type="http://schemas.openxmlformats.org/officeDocument/2006/relationships/image" Target="../media/image140.wmf"/><Relationship Id="rId4" Type="http://schemas.openxmlformats.org/officeDocument/2006/relationships/image" Target="../media/image139.wmf"/><Relationship Id="rId9" Type="http://schemas.openxmlformats.org/officeDocument/2006/relationships/image" Target="../media/image14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 Id="rId5" Type="http://schemas.openxmlformats.org/officeDocument/2006/relationships/image" Target="../media/image149.wmf"/><Relationship Id="rId4" Type="http://schemas.openxmlformats.org/officeDocument/2006/relationships/image" Target="../media/image148.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57.wmf"/><Relationship Id="rId3" Type="http://schemas.openxmlformats.org/officeDocument/2006/relationships/image" Target="../media/image152.wmf"/><Relationship Id="rId7" Type="http://schemas.openxmlformats.org/officeDocument/2006/relationships/image" Target="../media/image156.wmf"/><Relationship Id="rId2" Type="http://schemas.openxmlformats.org/officeDocument/2006/relationships/image" Target="../media/image151.wmf"/><Relationship Id="rId1" Type="http://schemas.openxmlformats.org/officeDocument/2006/relationships/image" Target="../media/image150.wmf"/><Relationship Id="rId6" Type="http://schemas.openxmlformats.org/officeDocument/2006/relationships/image" Target="../media/image155.wmf"/><Relationship Id="rId5" Type="http://schemas.openxmlformats.org/officeDocument/2006/relationships/image" Target="../media/image154.wmf"/><Relationship Id="rId4" Type="http://schemas.openxmlformats.org/officeDocument/2006/relationships/image" Target="../media/image153.wmf"/><Relationship Id="rId9" Type="http://schemas.openxmlformats.org/officeDocument/2006/relationships/image" Target="../media/image158.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57.wmf"/><Relationship Id="rId3" Type="http://schemas.openxmlformats.org/officeDocument/2006/relationships/image" Target="../media/image161.wmf"/><Relationship Id="rId7" Type="http://schemas.openxmlformats.org/officeDocument/2006/relationships/image" Target="../media/image165.wmf"/><Relationship Id="rId2" Type="http://schemas.openxmlformats.org/officeDocument/2006/relationships/image" Target="../media/image160.wmf"/><Relationship Id="rId1" Type="http://schemas.openxmlformats.org/officeDocument/2006/relationships/image" Target="../media/image159.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162.wmf"/><Relationship Id="rId9" Type="http://schemas.openxmlformats.org/officeDocument/2006/relationships/image" Target="../media/image158.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image" Target="../media/image168.wmf"/><Relationship Id="rId7" Type="http://schemas.openxmlformats.org/officeDocument/2006/relationships/image" Target="../media/image172.wmf"/><Relationship Id="rId2" Type="http://schemas.openxmlformats.org/officeDocument/2006/relationships/image" Target="../media/image167.wmf"/><Relationship Id="rId1" Type="http://schemas.openxmlformats.org/officeDocument/2006/relationships/image" Target="../media/image166.wmf"/><Relationship Id="rId6" Type="http://schemas.openxmlformats.org/officeDocument/2006/relationships/image" Target="../media/image171.wmf"/><Relationship Id="rId5" Type="http://schemas.openxmlformats.org/officeDocument/2006/relationships/image" Target="../media/image170.wmf"/><Relationship Id="rId10" Type="http://schemas.openxmlformats.org/officeDocument/2006/relationships/image" Target="../media/image175.wmf"/><Relationship Id="rId4" Type="http://schemas.openxmlformats.org/officeDocument/2006/relationships/image" Target="../media/image169.wmf"/><Relationship Id="rId9" Type="http://schemas.openxmlformats.org/officeDocument/2006/relationships/image" Target="../media/image17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78.wmf"/><Relationship Id="rId7" Type="http://schemas.openxmlformats.org/officeDocument/2006/relationships/image" Target="../media/image182.wmf"/><Relationship Id="rId2" Type="http://schemas.openxmlformats.org/officeDocument/2006/relationships/image" Target="../media/image177.wmf"/><Relationship Id="rId1" Type="http://schemas.openxmlformats.org/officeDocument/2006/relationships/image" Target="../media/image176.wmf"/><Relationship Id="rId6" Type="http://schemas.openxmlformats.org/officeDocument/2006/relationships/image" Target="../media/image181.wmf"/><Relationship Id="rId5" Type="http://schemas.openxmlformats.org/officeDocument/2006/relationships/image" Target="../media/image180.wmf"/><Relationship Id="rId4" Type="http://schemas.openxmlformats.org/officeDocument/2006/relationships/image" Target="../media/image179.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89.wmf"/><Relationship Id="rId3" Type="http://schemas.openxmlformats.org/officeDocument/2006/relationships/image" Target="../media/image185.wmf"/><Relationship Id="rId7" Type="http://schemas.openxmlformats.org/officeDocument/2006/relationships/image" Target="../media/image188.wmf"/><Relationship Id="rId2" Type="http://schemas.openxmlformats.org/officeDocument/2006/relationships/image" Target="../media/image184.wmf"/><Relationship Id="rId1" Type="http://schemas.openxmlformats.org/officeDocument/2006/relationships/image" Target="../media/image183.wmf"/><Relationship Id="rId6" Type="http://schemas.openxmlformats.org/officeDocument/2006/relationships/image" Target="../media/image187.wmf"/><Relationship Id="rId11" Type="http://schemas.openxmlformats.org/officeDocument/2006/relationships/image" Target="../media/image192.wmf"/><Relationship Id="rId5" Type="http://schemas.openxmlformats.org/officeDocument/2006/relationships/image" Target="../media/image182.wmf"/><Relationship Id="rId10" Type="http://schemas.openxmlformats.org/officeDocument/2006/relationships/image" Target="../media/image191.wmf"/><Relationship Id="rId4" Type="http://schemas.openxmlformats.org/officeDocument/2006/relationships/image" Target="../media/image186.wmf"/><Relationship Id="rId9" Type="http://schemas.openxmlformats.org/officeDocument/2006/relationships/image" Target="../media/image190.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image" Target="../media/image194.wmf"/><Relationship Id="rId1" Type="http://schemas.openxmlformats.org/officeDocument/2006/relationships/image" Target="../media/image193.wmf"/><Relationship Id="rId6" Type="http://schemas.openxmlformats.org/officeDocument/2006/relationships/image" Target="../media/image198.wmf"/><Relationship Id="rId5" Type="http://schemas.openxmlformats.org/officeDocument/2006/relationships/image" Target="../media/image197.wmf"/><Relationship Id="rId4" Type="http://schemas.openxmlformats.org/officeDocument/2006/relationships/image" Target="../media/image196.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06.wmf"/><Relationship Id="rId3" Type="http://schemas.openxmlformats.org/officeDocument/2006/relationships/image" Target="../media/image201.wmf"/><Relationship Id="rId7" Type="http://schemas.openxmlformats.org/officeDocument/2006/relationships/image" Target="../media/image205.wmf"/><Relationship Id="rId2" Type="http://schemas.openxmlformats.org/officeDocument/2006/relationships/image" Target="../media/image200.wmf"/><Relationship Id="rId1" Type="http://schemas.openxmlformats.org/officeDocument/2006/relationships/image" Target="../media/image199.wmf"/><Relationship Id="rId6" Type="http://schemas.openxmlformats.org/officeDocument/2006/relationships/image" Target="../media/image204.wmf"/><Relationship Id="rId5" Type="http://schemas.openxmlformats.org/officeDocument/2006/relationships/image" Target="../media/image203.wmf"/><Relationship Id="rId4" Type="http://schemas.openxmlformats.org/officeDocument/2006/relationships/image" Target="../media/image202.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214.wmf"/><Relationship Id="rId3" Type="http://schemas.openxmlformats.org/officeDocument/2006/relationships/image" Target="../media/image209.wmf"/><Relationship Id="rId7" Type="http://schemas.openxmlformats.org/officeDocument/2006/relationships/image" Target="../media/image213.wmf"/><Relationship Id="rId2" Type="http://schemas.openxmlformats.org/officeDocument/2006/relationships/image" Target="../media/image208.wmf"/><Relationship Id="rId1" Type="http://schemas.openxmlformats.org/officeDocument/2006/relationships/image" Target="../media/image207.wmf"/><Relationship Id="rId6" Type="http://schemas.openxmlformats.org/officeDocument/2006/relationships/image" Target="../media/image212.wmf"/><Relationship Id="rId5" Type="http://schemas.openxmlformats.org/officeDocument/2006/relationships/image" Target="../media/image211.wmf"/><Relationship Id="rId4" Type="http://schemas.openxmlformats.org/officeDocument/2006/relationships/image" Target="../media/image21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17.wmf"/><Relationship Id="rId7" Type="http://schemas.openxmlformats.org/officeDocument/2006/relationships/image" Target="../media/image221.wmf"/><Relationship Id="rId2" Type="http://schemas.openxmlformats.org/officeDocument/2006/relationships/image" Target="../media/image216.wmf"/><Relationship Id="rId1" Type="http://schemas.openxmlformats.org/officeDocument/2006/relationships/image" Target="../media/image215.wmf"/><Relationship Id="rId6" Type="http://schemas.openxmlformats.org/officeDocument/2006/relationships/image" Target="../media/image220.wmf"/><Relationship Id="rId5" Type="http://schemas.openxmlformats.org/officeDocument/2006/relationships/image" Target="../media/image219.wmf"/><Relationship Id="rId4" Type="http://schemas.openxmlformats.org/officeDocument/2006/relationships/image" Target="../media/image218.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229.wmf"/><Relationship Id="rId3" Type="http://schemas.openxmlformats.org/officeDocument/2006/relationships/image" Target="../media/image224.wmf"/><Relationship Id="rId7" Type="http://schemas.openxmlformats.org/officeDocument/2006/relationships/image" Target="../media/image228.wmf"/><Relationship Id="rId2" Type="http://schemas.openxmlformats.org/officeDocument/2006/relationships/image" Target="../media/image223.wmf"/><Relationship Id="rId1" Type="http://schemas.openxmlformats.org/officeDocument/2006/relationships/image" Target="../media/image222.wmf"/><Relationship Id="rId6" Type="http://schemas.openxmlformats.org/officeDocument/2006/relationships/image" Target="../media/image227.wmf"/><Relationship Id="rId11" Type="http://schemas.openxmlformats.org/officeDocument/2006/relationships/image" Target="../media/image232.wmf"/><Relationship Id="rId5" Type="http://schemas.openxmlformats.org/officeDocument/2006/relationships/image" Target="../media/image226.wmf"/><Relationship Id="rId10" Type="http://schemas.openxmlformats.org/officeDocument/2006/relationships/image" Target="../media/image231.wmf"/><Relationship Id="rId4" Type="http://schemas.openxmlformats.org/officeDocument/2006/relationships/image" Target="../media/image225.wmf"/><Relationship Id="rId9" Type="http://schemas.openxmlformats.org/officeDocument/2006/relationships/image" Target="../media/image230.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40.wmf"/><Relationship Id="rId3" Type="http://schemas.openxmlformats.org/officeDocument/2006/relationships/image" Target="../media/image235.wmf"/><Relationship Id="rId7" Type="http://schemas.openxmlformats.org/officeDocument/2006/relationships/image" Target="../media/image239.wmf"/><Relationship Id="rId2" Type="http://schemas.openxmlformats.org/officeDocument/2006/relationships/image" Target="../media/image234.wmf"/><Relationship Id="rId1" Type="http://schemas.openxmlformats.org/officeDocument/2006/relationships/image" Target="../media/image233.wmf"/><Relationship Id="rId6" Type="http://schemas.openxmlformats.org/officeDocument/2006/relationships/image" Target="../media/image238.wmf"/><Relationship Id="rId5" Type="http://schemas.openxmlformats.org/officeDocument/2006/relationships/image" Target="../media/image237.wmf"/><Relationship Id="rId4" Type="http://schemas.openxmlformats.org/officeDocument/2006/relationships/image" Target="../media/image236.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43.wmf"/><Relationship Id="rId2" Type="http://schemas.openxmlformats.org/officeDocument/2006/relationships/image" Target="../media/image242.wmf"/><Relationship Id="rId1" Type="http://schemas.openxmlformats.org/officeDocument/2006/relationships/image" Target="../media/image241.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46.wmf"/><Relationship Id="rId7" Type="http://schemas.openxmlformats.org/officeDocument/2006/relationships/image" Target="../media/image250.wmf"/><Relationship Id="rId2" Type="http://schemas.openxmlformats.org/officeDocument/2006/relationships/image" Target="../media/image245.wmf"/><Relationship Id="rId1" Type="http://schemas.openxmlformats.org/officeDocument/2006/relationships/image" Target="../media/image244.wmf"/><Relationship Id="rId6" Type="http://schemas.openxmlformats.org/officeDocument/2006/relationships/image" Target="../media/image249.wmf"/><Relationship Id="rId5" Type="http://schemas.openxmlformats.org/officeDocument/2006/relationships/image" Target="../media/image248.wmf"/><Relationship Id="rId4" Type="http://schemas.openxmlformats.org/officeDocument/2006/relationships/image" Target="../media/image2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53.wmf"/><Relationship Id="rId7" Type="http://schemas.openxmlformats.org/officeDocument/2006/relationships/image" Target="../media/image257.wmf"/><Relationship Id="rId2" Type="http://schemas.openxmlformats.org/officeDocument/2006/relationships/image" Target="../media/image252.wmf"/><Relationship Id="rId1" Type="http://schemas.openxmlformats.org/officeDocument/2006/relationships/image" Target="../media/image251.wmf"/><Relationship Id="rId6" Type="http://schemas.openxmlformats.org/officeDocument/2006/relationships/image" Target="../media/image256.wmf"/><Relationship Id="rId5" Type="http://schemas.openxmlformats.org/officeDocument/2006/relationships/image" Target="../media/image255.wmf"/><Relationship Id="rId4" Type="http://schemas.openxmlformats.org/officeDocument/2006/relationships/image" Target="../media/image254.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59.wmf"/><Relationship Id="rId2" Type="http://schemas.openxmlformats.org/officeDocument/2006/relationships/image" Target="../media/image258.wmf"/><Relationship Id="rId1" Type="http://schemas.openxmlformats.org/officeDocument/2006/relationships/image" Target="../media/image251.wmf"/><Relationship Id="rId4" Type="http://schemas.openxmlformats.org/officeDocument/2006/relationships/image" Target="../media/image260.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61.wmf"/><Relationship Id="rId2" Type="http://schemas.openxmlformats.org/officeDocument/2006/relationships/image" Target="../media/image260.wmf"/><Relationship Id="rId1" Type="http://schemas.openxmlformats.org/officeDocument/2006/relationships/image" Target="../media/image258.wmf"/><Relationship Id="rId4" Type="http://schemas.openxmlformats.org/officeDocument/2006/relationships/image" Target="../media/image262.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66.wmf"/><Relationship Id="rId2" Type="http://schemas.openxmlformats.org/officeDocument/2006/relationships/image" Target="../media/image265.wmf"/><Relationship Id="rId1" Type="http://schemas.openxmlformats.org/officeDocument/2006/relationships/image" Target="../media/image264.wmf"/><Relationship Id="rId4" Type="http://schemas.openxmlformats.org/officeDocument/2006/relationships/image" Target="../media/image267.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275.wmf"/><Relationship Id="rId3" Type="http://schemas.openxmlformats.org/officeDocument/2006/relationships/image" Target="../media/image270.wmf"/><Relationship Id="rId7" Type="http://schemas.openxmlformats.org/officeDocument/2006/relationships/image" Target="../media/image274.wmf"/><Relationship Id="rId2" Type="http://schemas.openxmlformats.org/officeDocument/2006/relationships/image" Target="../media/image269.wmf"/><Relationship Id="rId1" Type="http://schemas.openxmlformats.org/officeDocument/2006/relationships/image" Target="../media/image268.wmf"/><Relationship Id="rId6" Type="http://schemas.openxmlformats.org/officeDocument/2006/relationships/image" Target="../media/image273.wmf"/><Relationship Id="rId5" Type="http://schemas.openxmlformats.org/officeDocument/2006/relationships/image" Target="../media/image272.wmf"/><Relationship Id="rId4" Type="http://schemas.openxmlformats.org/officeDocument/2006/relationships/image" Target="../media/image271.wmf"/><Relationship Id="rId9" Type="http://schemas.openxmlformats.org/officeDocument/2006/relationships/image" Target="../media/image276.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285.wmf"/><Relationship Id="rId3" Type="http://schemas.openxmlformats.org/officeDocument/2006/relationships/image" Target="../media/image280.wmf"/><Relationship Id="rId7" Type="http://schemas.openxmlformats.org/officeDocument/2006/relationships/image" Target="../media/image284.wmf"/><Relationship Id="rId12" Type="http://schemas.openxmlformats.org/officeDocument/2006/relationships/image" Target="../media/image289.wmf"/><Relationship Id="rId2" Type="http://schemas.openxmlformats.org/officeDocument/2006/relationships/image" Target="../media/image279.wmf"/><Relationship Id="rId1" Type="http://schemas.openxmlformats.org/officeDocument/2006/relationships/image" Target="../media/image278.wmf"/><Relationship Id="rId6" Type="http://schemas.openxmlformats.org/officeDocument/2006/relationships/image" Target="../media/image283.wmf"/><Relationship Id="rId11" Type="http://schemas.openxmlformats.org/officeDocument/2006/relationships/image" Target="../media/image288.wmf"/><Relationship Id="rId5" Type="http://schemas.openxmlformats.org/officeDocument/2006/relationships/image" Target="../media/image282.wmf"/><Relationship Id="rId10" Type="http://schemas.openxmlformats.org/officeDocument/2006/relationships/image" Target="../media/image287.wmf"/><Relationship Id="rId4" Type="http://schemas.openxmlformats.org/officeDocument/2006/relationships/image" Target="../media/image281.wmf"/><Relationship Id="rId9" Type="http://schemas.openxmlformats.org/officeDocument/2006/relationships/image" Target="../media/image286.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297.wmf"/><Relationship Id="rId3" Type="http://schemas.openxmlformats.org/officeDocument/2006/relationships/image" Target="../media/image292.wmf"/><Relationship Id="rId7" Type="http://schemas.openxmlformats.org/officeDocument/2006/relationships/image" Target="../media/image296.wmf"/><Relationship Id="rId2" Type="http://schemas.openxmlformats.org/officeDocument/2006/relationships/image" Target="../media/image291.wmf"/><Relationship Id="rId1" Type="http://schemas.openxmlformats.org/officeDocument/2006/relationships/image" Target="../media/image290.wmf"/><Relationship Id="rId6" Type="http://schemas.openxmlformats.org/officeDocument/2006/relationships/image" Target="../media/image295.wmf"/><Relationship Id="rId5" Type="http://schemas.openxmlformats.org/officeDocument/2006/relationships/image" Target="../media/image294.wmf"/><Relationship Id="rId4" Type="http://schemas.openxmlformats.org/officeDocument/2006/relationships/image" Target="../media/image293.wmf"/></Relationships>
</file>

<file path=ppt/drawings/_rels/vmlDrawing47.vml.rels><?xml version="1.0" encoding="UTF-8" standalone="yes"?>
<Relationships xmlns="http://schemas.openxmlformats.org/package/2006/relationships"><Relationship Id="rId8" Type="http://schemas.openxmlformats.org/officeDocument/2006/relationships/image" Target="../media/image304.wmf"/><Relationship Id="rId3" Type="http://schemas.openxmlformats.org/officeDocument/2006/relationships/image" Target="../media/image299.wmf"/><Relationship Id="rId7" Type="http://schemas.openxmlformats.org/officeDocument/2006/relationships/image" Target="../media/image303.wmf"/><Relationship Id="rId12" Type="http://schemas.openxmlformats.org/officeDocument/2006/relationships/image" Target="../media/image308.wmf"/><Relationship Id="rId2" Type="http://schemas.openxmlformats.org/officeDocument/2006/relationships/image" Target="../media/image291.wmf"/><Relationship Id="rId1" Type="http://schemas.openxmlformats.org/officeDocument/2006/relationships/image" Target="../media/image298.wmf"/><Relationship Id="rId6" Type="http://schemas.openxmlformats.org/officeDocument/2006/relationships/image" Target="../media/image302.wmf"/><Relationship Id="rId11" Type="http://schemas.openxmlformats.org/officeDocument/2006/relationships/image" Target="../media/image307.wmf"/><Relationship Id="rId5" Type="http://schemas.openxmlformats.org/officeDocument/2006/relationships/image" Target="../media/image301.wmf"/><Relationship Id="rId10" Type="http://schemas.openxmlformats.org/officeDocument/2006/relationships/image" Target="../media/image306.wmf"/><Relationship Id="rId4" Type="http://schemas.openxmlformats.org/officeDocument/2006/relationships/image" Target="../media/image300.wmf"/><Relationship Id="rId9" Type="http://schemas.openxmlformats.org/officeDocument/2006/relationships/image" Target="../media/image305.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312.wmf"/><Relationship Id="rId7" Type="http://schemas.openxmlformats.org/officeDocument/2006/relationships/image" Target="../media/image316.wmf"/><Relationship Id="rId2" Type="http://schemas.openxmlformats.org/officeDocument/2006/relationships/image" Target="../media/image311.wmf"/><Relationship Id="rId1" Type="http://schemas.openxmlformats.org/officeDocument/2006/relationships/image" Target="../media/image310.wmf"/><Relationship Id="rId6" Type="http://schemas.openxmlformats.org/officeDocument/2006/relationships/image" Target="../media/image315.wmf"/><Relationship Id="rId5" Type="http://schemas.openxmlformats.org/officeDocument/2006/relationships/image" Target="../media/image314.wmf"/><Relationship Id="rId4" Type="http://schemas.openxmlformats.org/officeDocument/2006/relationships/image" Target="../media/image313.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317.wmf"/><Relationship Id="rId2" Type="http://schemas.openxmlformats.org/officeDocument/2006/relationships/image" Target="../media/image312.wmf"/><Relationship Id="rId1" Type="http://schemas.openxmlformats.org/officeDocument/2006/relationships/image" Target="../media/image310.wmf"/><Relationship Id="rId5" Type="http://schemas.openxmlformats.org/officeDocument/2006/relationships/image" Target="../media/image319.wmf"/><Relationship Id="rId4" Type="http://schemas.openxmlformats.org/officeDocument/2006/relationships/image" Target="../media/image31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328.wmf"/><Relationship Id="rId3" Type="http://schemas.openxmlformats.org/officeDocument/2006/relationships/image" Target="../media/image323.wmf"/><Relationship Id="rId7" Type="http://schemas.openxmlformats.org/officeDocument/2006/relationships/image" Target="../media/image327.wmf"/><Relationship Id="rId2" Type="http://schemas.openxmlformats.org/officeDocument/2006/relationships/image" Target="../media/image322.wmf"/><Relationship Id="rId1" Type="http://schemas.openxmlformats.org/officeDocument/2006/relationships/image" Target="../media/image321.wmf"/><Relationship Id="rId6" Type="http://schemas.openxmlformats.org/officeDocument/2006/relationships/image" Target="../media/image326.wmf"/><Relationship Id="rId5" Type="http://schemas.openxmlformats.org/officeDocument/2006/relationships/image" Target="../media/image325.wmf"/><Relationship Id="rId4" Type="http://schemas.openxmlformats.org/officeDocument/2006/relationships/image" Target="../media/image324.wmf"/><Relationship Id="rId9" Type="http://schemas.openxmlformats.org/officeDocument/2006/relationships/image" Target="../media/image329.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333.wmf"/><Relationship Id="rId2" Type="http://schemas.openxmlformats.org/officeDocument/2006/relationships/image" Target="../media/image332.wmf"/><Relationship Id="rId1" Type="http://schemas.openxmlformats.org/officeDocument/2006/relationships/image" Target="../media/image331.wmf"/><Relationship Id="rId5" Type="http://schemas.openxmlformats.org/officeDocument/2006/relationships/image" Target="../media/image335.wmf"/><Relationship Id="rId4" Type="http://schemas.openxmlformats.org/officeDocument/2006/relationships/image" Target="../media/image334.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338.wmf"/><Relationship Id="rId2" Type="http://schemas.openxmlformats.org/officeDocument/2006/relationships/image" Target="../media/image337.wmf"/><Relationship Id="rId1" Type="http://schemas.openxmlformats.org/officeDocument/2006/relationships/image" Target="../media/image336.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341.wmf"/><Relationship Id="rId7" Type="http://schemas.openxmlformats.org/officeDocument/2006/relationships/image" Target="../media/image345.wmf"/><Relationship Id="rId2" Type="http://schemas.openxmlformats.org/officeDocument/2006/relationships/image" Target="../media/image340.wmf"/><Relationship Id="rId1" Type="http://schemas.openxmlformats.org/officeDocument/2006/relationships/image" Target="../media/image339.wmf"/><Relationship Id="rId6" Type="http://schemas.openxmlformats.org/officeDocument/2006/relationships/image" Target="../media/image344.wmf"/><Relationship Id="rId5" Type="http://schemas.openxmlformats.org/officeDocument/2006/relationships/image" Target="../media/image343.wmf"/><Relationship Id="rId4" Type="http://schemas.openxmlformats.org/officeDocument/2006/relationships/image" Target="../media/image342.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349.wmf"/><Relationship Id="rId2" Type="http://schemas.openxmlformats.org/officeDocument/2006/relationships/image" Target="../media/image348.wmf"/><Relationship Id="rId1" Type="http://schemas.openxmlformats.org/officeDocument/2006/relationships/image" Target="../media/image347.wmf"/><Relationship Id="rId6" Type="http://schemas.openxmlformats.org/officeDocument/2006/relationships/image" Target="../media/image352.wmf"/><Relationship Id="rId5" Type="http://schemas.openxmlformats.org/officeDocument/2006/relationships/image" Target="../media/image351.wmf"/><Relationship Id="rId4" Type="http://schemas.openxmlformats.org/officeDocument/2006/relationships/image" Target="../media/image350.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355.wmf"/><Relationship Id="rId2" Type="http://schemas.openxmlformats.org/officeDocument/2006/relationships/image" Target="../media/image354.wmf"/><Relationship Id="rId1" Type="http://schemas.openxmlformats.org/officeDocument/2006/relationships/image" Target="../media/image353.wmf"/><Relationship Id="rId5" Type="http://schemas.openxmlformats.org/officeDocument/2006/relationships/image" Target="../media/image357.wmf"/><Relationship Id="rId4" Type="http://schemas.openxmlformats.org/officeDocument/2006/relationships/image" Target="../media/image356.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366.wmf"/><Relationship Id="rId3" Type="http://schemas.openxmlformats.org/officeDocument/2006/relationships/image" Target="../media/image361.wmf"/><Relationship Id="rId7" Type="http://schemas.openxmlformats.org/officeDocument/2006/relationships/image" Target="../media/image365.wmf"/><Relationship Id="rId2" Type="http://schemas.openxmlformats.org/officeDocument/2006/relationships/image" Target="../media/image360.wmf"/><Relationship Id="rId1" Type="http://schemas.openxmlformats.org/officeDocument/2006/relationships/image" Target="../media/image359.wmf"/><Relationship Id="rId6" Type="http://schemas.openxmlformats.org/officeDocument/2006/relationships/image" Target="../media/image364.wmf"/><Relationship Id="rId11" Type="http://schemas.openxmlformats.org/officeDocument/2006/relationships/image" Target="../media/image369.wmf"/><Relationship Id="rId5" Type="http://schemas.openxmlformats.org/officeDocument/2006/relationships/image" Target="../media/image363.wmf"/><Relationship Id="rId10" Type="http://schemas.openxmlformats.org/officeDocument/2006/relationships/image" Target="../media/image368.wmf"/><Relationship Id="rId4" Type="http://schemas.openxmlformats.org/officeDocument/2006/relationships/image" Target="../media/image362.wmf"/><Relationship Id="rId9" Type="http://schemas.openxmlformats.org/officeDocument/2006/relationships/image" Target="../media/image367.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372.wmf"/><Relationship Id="rId2" Type="http://schemas.openxmlformats.org/officeDocument/2006/relationships/image" Target="../media/image371.wmf"/><Relationship Id="rId1" Type="http://schemas.openxmlformats.org/officeDocument/2006/relationships/image" Target="../media/image370.wmf"/><Relationship Id="rId5" Type="http://schemas.openxmlformats.org/officeDocument/2006/relationships/image" Target="../media/image374.wmf"/><Relationship Id="rId4" Type="http://schemas.openxmlformats.org/officeDocument/2006/relationships/image" Target="../media/image373.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377.wmf"/><Relationship Id="rId7" Type="http://schemas.openxmlformats.org/officeDocument/2006/relationships/image" Target="../media/image381.wmf"/><Relationship Id="rId2" Type="http://schemas.openxmlformats.org/officeDocument/2006/relationships/image" Target="../media/image376.wmf"/><Relationship Id="rId1" Type="http://schemas.openxmlformats.org/officeDocument/2006/relationships/image" Target="../media/image375.wmf"/><Relationship Id="rId6" Type="http://schemas.openxmlformats.org/officeDocument/2006/relationships/image" Target="../media/image380.wmf"/><Relationship Id="rId5" Type="http://schemas.openxmlformats.org/officeDocument/2006/relationships/image" Target="../media/image379.wmf"/><Relationship Id="rId4" Type="http://schemas.openxmlformats.org/officeDocument/2006/relationships/image" Target="../media/image378.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388.wmf"/><Relationship Id="rId3" Type="http://schemas.openxmlformats.org/officeDocument/2006/relationships/image" Target="../media/image384.wmf"/><Relationship Id="rId7" Type="http://schemas.openxmlformats.org/officeDocument/2006/relationships/image" Target="../media/image387.wmf"/><Relationship Id="rId2" Type="http://schemas.openxmlformats.org/officeDocument/2006/relationships/image" Target="../media/image383.wmf"/><Relationship Id="rId1" Type="http://schemas.openxmlformats.org/officeDocument/2006/relationships/image" Target="../media/image382.wmf"/><Relationship Id="rId6" Type="http://schemas.openxmlformats.org/officeDocument/2006/relationships/image" Target="../media/image386.wmf"/><Relationship Id="rId5" Type="http://schemas.openxmlformats.org/officeDocument/2006/relationships/image" Target="../media/image385.wmf"/><Relationship Id="rId10" Type="http://schemas.openxmlformats.org/officeDocument/2006/relationships/image" Target="../media/image390.wmf"/><Relationship Id="rId4" Type="http://schemas.openxmlformats.org/officeDocument/2006/relationships/image" Target="../media/image380.wmf"/><Relationship Id="rId9" Type="http://schemas.openxmlformats.org/officeDocument/2006/relationships/image" Target="../media/image38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60.vml.rels><?xml version="1.0" encoding="UTF-8" standalone="yes"?>
<Relationships xmlns="http://schemas.openxmlformats.org/package/2006/relationships"><Relationship Id="rId8" Type="http://schemas.openxmlformats.org/officeDocument/2006/relationships/image" Target="../media/image398.wmf"/><Relationship Id="rId3" Type="http://schemas.openxmlformats.org/officeDocument/2006/relationships/image" Target="../media/image393.wmf"/><Relationship Id="rId7" Type="http://schemas.openxmlformats.org/officeDocument/2006/relationships/image" Target="../media/image397.wmf"/><Relationship Id="rId2" Type="http://schemas.openxmlformats.org/officeDocument/2006/relationships/image" Target="../media/image392.wmf"/><Relationship Id="rId1" Type="http://schemas.openxmlformats.org/officeDocument/2006/relationships/image" Target="../media/image391.wmf"/><Relationship Id="rId6" Type="http://schemas.openxmlformats.org/officeDocument/2006/relationships/image" Target="../media/image396.wmf"/><Relationship Id="rId11" Type="http://schemas.openxmlformats.org/officeDocument/2006/relationships/image" Target="../media/image401.wmf"/><Relationship Id="rId5" Type="http://schemas.openxmlformats.org/officeDocument/2006/relationships/image" Target="../media/image395.wmf"/><Relationship Id="rId10" Type="http://schemas.openxmlformats.org/officeDocument/2006/relationships/image" Target="../media/image400.wmf"/><Relationship Id="rId4" Type="http://schemas.openxmlformats.org/officeDocument/2006/relationships/image" Target="../media/image394.wmf"/><Relationship Id="rId9" Type="http://schemas.openxmlformats.org/officeDocument/2006/relationships/image" Target="../media/image399.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404.wmf"/><Relationship Id="rId2" Type="http://schemas.openxmlformats.org/officeDocument/2006/relationships/image" Target="../media/image397.wmf"/><Relationship Id="rId1" Type="http://schemas.openxmlformats.org/officeDocument/2006/relationships/image" Target="../media/image403.wmf"/><Relationship Id="rId6" Type="http://schemas.openxmlformats.org/officeDocument/2006/relationships/image" Target="../media/image407.wmf"/><Relationship Id="rId5" Type="http://schemas.openxmlformats.org/officeDocument/2006/relationships/image" Target="../media/image406.wmf"/><Relationship Id="rId4" Type="http://schemas.openxmlformats.org/officeDocument/2006/relationships/image" Target="../media/image405.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410.wmf"/><Relationship Id="rId2" Type="http://schemas.openxmlformats.org/officeDocument/2006/relationships/image" Target="../media/image409.wmf"/><Relationship Id="rId1" Type="http://schemas.openxmlformats.org/officeDocument/2006/relationships/image" Target="../media/image408.wmf"/><Relationship Id="rId6" Type="http://schemas.openxmlformats.org/officeDocument/2006/relationships/image" Target="../media/image413.wmf"/><Relationship Id="rId5" Type="http://schemas.openxmlformats.org/officeDocument/2006/relationships/image" Target="../media/image412.wmf"/><Relationship Id="rId4" Type="http://schemas.openxmlformats.org/officeDocument/2006/relationships/image" Target="../media/image411.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416.wmf"/><Relationship Id="rId2" Type="http://schemas.openxmlformats.org/officeDocument/2006/relationships/image" Target="../media/image415.wmf"/><Relationship Id="rId1" Type="http://schemas.openxmlformats.org/officeDocument/2006/relationships/image" Target="../media/image414.wmf"/><Relationship Id="rId6" Type="http://schemas.openxmlformats.org/officeDocument/2006/relationships/image" Target="../media/image419.wmf"/><Relationship Id="rId5" Type="http://schemas.openxmlformats.org/officeDocument/2006/relationships/image" Target="../media/image418.wmf"/><Relationship Id="rId4" Type="http://schemas.openxmlformats.org/officeDocument/2006/relationships/image" Target="../media/image417.wmf"/></Relationships>
</file>

<file path=ppt/drawings/_rels/vmlDrawing64.vml.rels><?xml version="1.0" encoding="UTF-8" standalone="yes"?>
<Relationships xmlns="http://schemas.openxmlformats.org/package/2006/relationships"><Relationship Id="rId8" Type="http://schemas.openxmlformats.org/officeDocument/2006/relationships/image" Target="../media/image428.wmf"/><Relationship Id="rId3" Type="http://schemas.openxmlformats.org/officeDocument/2006/relationships/image" Target="../media/image423.wmf"/><Relationship Id="rId7" Type="http://schemas.openxmlformats.org/officeDocument/2006/relationships/image" Target="../media/image427.wmf"/><Relationship Id="rId2" Type="http://schemas.openxmlformats.org/officeDocument/2006/relationships/image" Target="../media/image422.wmf"/><Relationship Id="rId1" Type="http://schemas.openxmlformats.org/officeDocument/2006/relationships/image" Target="../media/image421.wmf"/><Relationship Id="rId6" Type="http://schemas.openxmlformats.org/officeDocument/2006/relationships/image" Target="../media/image426.wmf"/><Relationship Id="rId5" Type="http://schemas.openxmlformats.org/officeDocument/2006/relationships/image" Target="../media/image425.wmf"/><Relationship Id="rId4" Type="http://schemas.openxmlformats.org/officeDocument/2006/relationships/image" Target="../media/image424.wmf"/><Relationship Id="rId9" Type="http://schemas.openxmlformats.org/officeDocument/2006/relationships/image" Target="../media/image429.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432.wmf"/><Relationship Id="rId2" Type="http://schemas.openxmlformats.org/officeDocument/2006/relationships/image" Target="../media/image431.wmf"/><Relationship Id="rId1" Type="http://schemas.openxmlformats.org/officeDocument/2006/relationships/image" Target="../media/image430.wmf"/><Relationship Id="rId6" Type="http://schemas.openxmlformats.org/officeDocument/2006/relationships/image" Target="../media/image435.wmf"/><Relationship Id="rId5" Type="http://schemas.openxmlformats.org/officeDocument/2006/relationships/image" Target="../media/image434.wmf"/><Relationship Id="rId4" Type="http://schemas.openxmlformats.org/officeDocument/2006/relationships/image" Target="../media/image433.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438.wmf"/><Relationship Id="rId2" Type="http://schemas.openxmlformats.org/officeDocument/2006/relationships/image" Target="../media/image437.wmf"/><Relationship Id="rId1" Type="http://schemas.openxmlformats.org/officeDocument/2006/relationships/image" Target="../media/image436.wmf"/><Relationship Id="rId4" Type="http://schemas.openxmlformats.org/officeDocument/2006/relationships/image" Target="../media/image439.wmf"/></Relationships>
</file>

<file path=ppt/drawings/_rels/vmlDrawing67.vml.rels><?xml version="1.0" encoding="UTF-8" standalone="yes"?>
<Relationships xmlns="http://schemas.openxmlformats.org/package/2006/relationships"><Relationship Id="rId8" Type="http://schemas.openxmlformats.org/officeDocument/2006/relationships/image" Target="../media/image447.wmf"/><Relationship Id="rId3" Type="http://schemas.openxmlformats.org/officeDocument/2006/relationships/image" Target="../media/image442.wmf"/><Relationship Id="rId7" Type="http://schemas.openxmlformats.org/officeDocument/2006/relationships/image" Target="../media/image446.wmf"/><Relationship Id="rId2" Type="http://schemas.openxmlformats.org/officeDocument/2006/relationships/image" Target="../media/image441.wmf"/><Relationship Id="rId1" Type="http://schemas.openxmlformats.org/officeDocument/2006/relationships/image" Target="../media/image440.wmf"/><Relationship Id="rId6" Type="http://schemas.openxmlformats.org/officeDocument/2006/relationships/image" Target="../media/image445.wmf"/><Relationship Id="rId5" Type="http://schemas.openxmlformats.org/officeDocument/2006/relationships/image" Target="../media/image444.wmf"/><Relationship Id="rId10" Type="http://schemas.openxmlformats.org/officeDocument/2006/relationships/image" Target="../media/image449.wmf"/><Relationship Id="rId4" Type="http://schemas.openxmlformats.org/officeDocument/2006/relationships/image" Target="../media/image443.wmf"/><Relationship Id="rId9" Type="http://schemas.openxmlformats.org/officeDocument/2006/relationships/image" Target="../media/image448.wmf"/></Relationships>
</file>

<file path=ppt/drawings/_rels/vmlDrawing68.vml.rels><?xml version="1.0" encoding="UTF-8" standalone="yes"?>
<Relationships xmlns="http://schemas.openxmlformats.org/package/2006/relationships"><Relationship Id="rId8" Type="http://schemas.openxmlformats.org/officeDocument/2006/relationships/image" Target="../media/image457.wmf"/><Relationship Id="rId3" Type="http://schemas.openxmlformats.org/officeDocument/2006/relationships/image" Target="../media/image452.wmf"/><Relationship Id="rId7" Type="http://schemas.openxmlformats.org/officeDocument/2006/relationships/image" Target="../media/image456.wmf"/><Relationship Id="rId2" Type="http://schemas.openxmlformats.org/officeDocument/2006/relationships/image" Target="../media/image451.wmf"/><Relationship Id="rId1" Type="http://schemas.openxmlformats.org/officeDocument/2006/relationships/image" Target="../media/image450.wmf"/><Relationship Id="rId6" Type="http://schemas.openxmlformats.org/officeDocument/2006/relationships/image" Target="../media/image455.wmf"/><Relationship Id="rId5" Type="http://schemas.openxmlformats.org/officeDocument/2006/relationships/image" Target="../media/image454.wmf"/><Relationship Id="rId4" Type="http://schemas.openxmlformats.org/officeDocument/2006/relationships/image" Target="../media/image453.wmf"/><Relationship Id="rId9" Type="http://schemas.openxmlformats.org/officeDocument/2006/relationships/image" Target="../media/image458.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461.wmf"/><Relationship Id="rId7" Type="http://schemas.openxmlformats.org/officeDocument/2006/relationships/image" Target="../media/image465.wmf"/><Relationship Id="rId2" Type="http://schemas.openxmlformats.org/officeDocument/2006/relationships/image" Target="../media/image460.wmf"/><Relationship Id="rId1" Type="http://schemas.openxmlformats.org/officeDocument/2006/relationships/image" Target="../media/image459.wmf"/><Relationship Id="rId6" Type="http://schemas.openxmlformats.org/officeDocument/2006/relationships/image" Target="../media/image464.wmf"/><Relationship Id="rId5" Type="http://schemas.openxmlformats.org/officeDocument/2006/relationships/image" Target="../media/image463.wmf"/><Relationship Id="rId4" Type="http://schemas.openxmlformats.org/officeDocument/2006/relationships/image" Target="../media/image46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468.wmf"/><Relationship Id="rId2" Type="http://schemas.openxmlformats.org/officeDocument/2006/relationships/image" Target="../media/image467.wmf"/><Relationship Id="rId1" Type="http://schemas.openxmlformats.org/officeDocument/2006/relationships/image" Target="../media/image466.wmf"/><Relationship Id="rId6" Type="http://schemas.openxmlformats.org/officeDocument/2006/relationships/image" Target="../media/image460.wmf"/><Relationship Id="rId5" Type="http://schemas.openxmlformats.org/officeDocument/2006/relationships/image" Target="../media/image470.wmf"/><Relationship Id="rId4" Type="http://schemas.openxmlformats.org/officeDocument/2006/relationships/image" Target="../media/image469.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471.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475.wmf"/><Relationship Id="rId2" Type="http://schemas.openxmlformats.org/officeDocument/2006/relationships/image" Target="../media/image474.wmf"/><Relationship Id="rId1" Type="http://schemas.openxmlformats.org/officeDocument/2006/relationships/image" Target="../media/image473.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479.wmf"/><Relationship Id="rId2" Type="http://schemas.openxmlformats.org/officeDocument/2006/relationships/image" Target="../media/image478.wmf"/><Relationship Id="rId1" Type="http://schemas.openxmlformats.org/officeDocument/2006/relationships/image" Target="../media/image477.wmf"/><Relationship Id="rId4" Type="http://schemas.openxmlformats.org/officeDocument/2006/relationships/image" Target="../media/image480.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483.wmf"/><Relationship Id="rId2" Type="http://schemas.openxmlformats.org/officeDocument/2006/relationships/image" Target="../media/image482.wmf"/><Relationship Id="rId1" Type="http://schemas.openxmlformats.org/officeDocument/2006/relationships/image" Target="../media/image481.wmf"/></Relationships>
</file>

<file path=ppt/drawings/_rels/vmlDrawing75.vml.rels><?xml version="1.0" encoding="UTF-8" standalone="yes"?>
<Relationships xmlns="http://schemas.openxmlformats.org/package/2006/relationships"><Relationship Id="rId8" Type="http://schemas.openxmlformats.org/officeDocument/2006/relationships/image" Target="../media/image491.wmf"/><Relationship Id="rId3" Type="http://schemas.openxmlformats.org/officeDocument/2006/relationships/image" Target="../media/image486.wmf"/><Relationship Id="rId7" Type="http://schemas.openxmlformats.org/officeDocument/2006/relationships/image" Target="../media/image490.wmf"/><Relationship Id="rId2" Type="http://schemas.openxmlformats.org/officeDocument/2006/relationships/image" Target="../media/image485.wmf"/><Relationship Id="rId1" Type="http://schemas.openxmlformats.org/officeDocument/2006/relationships/image" Target="../media/image484.wmf"/><Relationship Id="rId6" Type="http://schemas.openxmlformats.org/officeDocument/2006/relationships/image" Target="../media/image489.wmf"/><Relationship Id="rId5" Type="http://schemas.openxmlformats.org/officeDocument/2006/relationships/image" Target="../media/image488.wmf"/><Relationship Id="rId4" Type="http://schemas.openxmlformats.org/officeDocument/2006/relationships/image" Target="../media/image487.wmf"/></Relationships>
</file>

<file path=ppt/drawings/_rels/vmlDrawing76.vml.rels><?xml version="1.0" encoding="UTF-8" standalone="yes"?>
<Relationships xmlns="http://schemas.openxmlformats.org/package/2006/relationships"><Relationship Id="rId8" Type="http://schemas.openxmlformats.org/officeDocument/2006/relationships/image" Target="../media/image499.wmf"/><Relationship Id="rId13" Type="http://schemas.openxmlformats.org/officeDocument/2006/relationships/image" Target="../media/image504.wmf"/><Relationship Id="rId3" Type="http://schemas.openxmlformats.org/officeDocument/2006/relationships/image" Target="../media/image494.wmf"/><Relationship Id="rId7" Type="http://schemas.openxmlformats.org/officeDocument/2006/relationships/image" Target="../media/image498.wmf"/><Relationship Id="rId12" Type="http://schemas.openxmlformats.org/officeDocument/2006/relationships/image" Target="../media/image503.wmf"/><Relationship Id="rId2" Type="http://schemas.openxmlformats.org/officeDocument/2006/relationships/image" Target="../media/image493.wmf"/><Relationship Id="rId1" Type="http://schemas.openxmlformats.org/officeDocument/2006/relationships/image" Target="../media/image492.wmf"/><Relationship Id="rId6" Type="http://schemas.openxmlformats.org/officeDocument/2006/relationships/image" Target="../media/image497.wmf"/><Relationship Id="rId11" Type="http://schemas.openxmlformats.org/officeDocument/2006/relationships/image" Target="../media/image502.wmf"/><Relationship Id="rId5" Type="http://schemas.openxmlformats.org/officeDocument/2006/relationships/image" Target="../media/image496.wmf"/><Relationship Id="rId15" Type="http://schemas.openxmlformats.org/officeDocument/2006/relationships/image" Target="../media/image506.wmf"/><Relationship Id="rId10" Type="http://schemas.openxmlformats.org/officeDocument/2006/relationships/image" Target="../media/image501.wmf"/><Relationship Id="rId4" Type="http://schemas.openxmlformats.org/officeDocument/2006/relationships/image" Target="../media/image495.wmf"/><Relationship Id="rId9" Type="http://schemas.openxmlformats.org/officeDocument/2006/relationships/image" Target="../media/image500.wmf"/><Relationship Id="rId14" Type="http://schemas.openxmlformats.org/officeDocument/2006/relationships/image" Target="../media/image505.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509.wmf"/><Relationship Id="rId2" Type="http://schemas.openxmlformats.org/officeDocument/2006/relationships/image" Target="../media/image508.wmf"/><Relationship Id="rId1" Type="http://schemas.openxmlformats.org/officeDocument/2006/relationships/image" Target="../media/image507.wmf"/><Relationship Id="rId5" Type="http://schemas.openxmlformats.org/officeDocument/2006/relationships/image" Target="../media/image511.wmf"/><Relationship Id="rId4" Type="http://schemas.openxmlformats.org/officeDocument/2006/relationships/image" Target="../media/image5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147DF-8E55-41D3-89AD-740B2E520CBC}" type="datetimeFigureOut">
              <a:rPr lang="en-US" smtClean="0"/>
              <a:pPr/>
              <a:t>5/18/2012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D3702-BD0A-416E-A544-C17B07358C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64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73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74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75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76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77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78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79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80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81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82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65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83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84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85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86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87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88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89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90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66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67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68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70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71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FD3702-BD0A-416E-A544-C17B07358C81}" type="slidenum">
              <a:rPr lang="en-US" smtClean="0"/>
              <a:pPr/>
              <a:t>72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BDFC6AB-3930-4E01-8179-545C9D93AECE}" type="datetimeFigureOut">
              <a:rPr lang="en-US" smtClean="0"/>
              <a:pPr/>
              <a:t>5/18/2012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12F7ECA-F3BA-4B74-A199-54F61082ED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DFC6AB-3930-4E01-8179-545C9D93AECE}"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F7ECA-F3BA-4B74-A199-54F61082ED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DFC6AB-3930-4E01-8179-545C9D93AECE}"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F7ECA-F3BA-4B74-A199-54F61082ED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DFC6AB-3930-4E01-8179-545C9D93AECE}"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F7ECA-F3BA-4B74-A199-54F61082ED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BDFC6AB-3930-4E01-8179-545C9D93AECE}"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F7ECA-F3BA-4B74-A199-54F61082ED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BDFC6AB-3930-4E01-8179-545C9D93AECE}" type="datetimeFigureOut">
              <a:rPr lang="en-US" smtClean="0"/>
              <a:pPr/>
              <a:t>5/18/2012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F7ECA-F3BA-4B74-A199-54F61082ED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BDFC6AB-3930-4E01-8179-545C9D93AECE}" type="datetimeFigureOut">
              <a:rPr lang="en-US" smtClean="0"/>
              <a:pPr/>
              <a:t>5/18/2012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F7ECA-F3BA-4B74-A199-54F61082ED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DFC6AB-3930-4E01-8179-545C9D93AECE}" type="datetimeFigureOut">
              <a:rPr lang="en-US" smtClean="0"/>
              <a:pPr/>
              <a:t>5/18/2012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F7ECA-F3BA-4B74-A199-54F61082ED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FC6AB-3930-4E01-8179-545C9D93AECE}" type="datetimeFigureOut">
              <a:rPr lang="en-US" smtClean="0"/>
              <a:pPr/>
              <a:t>5/18/2012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F7ECA-F3BA-4B74-A199-54F61082ED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BDFC6AB-3930-4E01-8179-545C9D93AECE}" type="datetimeFigureOut">
              <a:rPr lang="en-US" smtClean="0"/>
              <a:pPr/>
              <a:t>5/18/2012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F7ECA-F3BA-4B74-A199-54F61082ED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BDFC6AB-3930-4E01-8179-545C9D93AECE}" type="datetimeFigureOut">
              <a:rPr lang="en-US" smtClean="0"/>
              <a:pPr/>
              <a:t>5/18/2012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12F7ECA-F3BA-4B74-A199-54F61082EDD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BDFC6AB-3930-4E01-8179-545C9D93AECE}" type="datetimeFigureOut">
              <a:rPr lang="en-US" smtClean="0"/>
              <a:pPr/>
              <a:t>5/18/2012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2F7ECA-F3BA-4B74-A199-54F61082EDD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oleObject" Target="../embeddings/oleObject6.bin"/><Relationship Id="rId9"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 Id="rId9"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8.png"/><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 Id="rId9"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3.bin"/><Relationship Id="rId5" Type="http://schemas.openxmlformats.org/officeDocument/2006/relationships/oleObject" Target="../embeddings/oleObject32.bin"/><Relationship Id="rId10" Type="http://schemas.openxmlformats.org/officeDocument/2006/relationships/oleObject" Target="../embeddings/oleObject37.bin"/><Relationship Id="rId4" Type="http://schemas.openxmlformats.org/officeDocument/2006/relationships/oleObject" Target="../embeddings/oleObject31.bin"/><Relationship Id="rId9"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3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52.bin"/><Relationship Id="rId3" Type="http://schemas.openxmlformats.org/officeDocument/2006/relationships/oleObject" Target="../embeddings/oleObject42.bin"/><Relationship Id="rId7" Type="http://schemas.openxmlformats.org/officeDocument/2006/relationships/oleObject" Target="../embeddings/oleObject46.bin"/><Relationship Id="rId12"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5.bin"/><Relationship Id="rId11" Type="http://schemas.openxmlformats.org/officeDocument/2006/relationships/oleObject" Target="../embeddings/oleObject50.bin"/><Relationship Id="rId5" Type="http://schemas.openxmlformats.org/officeDocument/2006/relationships/oleObject" Target="../embeddings/oleObject44.bin"/><Relationship Id="rId10" Type="http://schemas.openxmlformats.org/officeDocument/2006/relationships/oleObject" Target="../embeddings/oleObject49.bin"/><Relationship Id="rId4" Type="http://schemas.openxmlformats.org/officeDocument/2006/relationships/oleObject" Target="../embeddings/oleObject43.bin"/><Relationship Id="rId9" Type="http://schemas.openxmlformats.org/officeDocument/2006/relationships/oleObject" Target="../embeddings/oleObject48.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7.bin"/><Relationship Id="rId12"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6.bin"/><Relationship Id="rId11" Type="http://schemas.openxmlformats.org/officeDocument/2006/relationships/oleObject" Target="../embeddings/oleObject61.bin"/><Relationship Id="rId5" Type="http://schemas.openxmlformats.org/officeDocument/2006/relationships/oleObject" Target="../embeddings/oleObject55.bin"/><Relationship Id="rId10" Type="http://schemas.openxmlformats.org/officeDocument/2006/relationships/oleObject" Target="../embeddings/oleObject60.bin"/><Relationship Id="rId4" Type="http://schemas.openxmlformats.org/officeDocument/2006/relationships/oleObject" Target="../embeddings/oleObject54.bin"/><Relationship Id="rId9" Type="http://schemas.openxmlformats.org/officeDocument/2006/relationships/oleObject" Target="../embeddings/oleObject59.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oleObject" Target="../embeddings/oleObject63.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6.bin"/><Relationship Id="rId5" Type="http://schemas.openxmlformats.org/officeDocument/2006/relationships/oleObject" Target="../embeddings/oleObject65.bin"/><Relationship Id="rId10" Type="http://schemas.openxmlformats.org/officeDocument/2006/relationships/oleObject" Target="../embeddings/oleObject70.bin"/><Relationship Id="rId4" Type="http://schemas.openxmlformats.org/officeDocument/2006/relationships/oleObject" Target="../embeddings/oleObject64.bin"/><Relationship Id="rId9" Type="http://schemas.openxmlformats.org/officeDocument/2006/relationships/oleObject" Target="../embeddings/oleObject6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74.bin"/><Relationship Id="rId5" Type="http://schemas.openxmlformats.org/officeDocument/2006/relationships/oleObject" Target="../embeddings/oleObject73.bin"/><Relationship Id="rId4" Type="http://schemas.openxmlformats.org/officeDocument/2006/relationships/oleObject" Target="../embeddings/oleObject72.bin"/></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oleObject" Target="../embeddings/oleObject75.bin"/><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78.bin"/><Relationship Id="rId5" Type="http://schemas.openxmlformats.org/officeDocument/2006/relationships/oleObject" Target="../embeddings/oleObject77.bin"/><Relationship Id="rId10" Type="http://schemas.openxmlformats.org/officeDocument/2006/relationships/oleObject" Target="../embeddings/oleObject82.bin"/><Relationship Id="rId4" Type="http://schemas.openxmlformats.org/officeDocument/2006/relationships/oleObject" Target="../embeddings/oleObject76.bin"/><Relationship Id="rId9" Type="http://schemas.openxmlformats.org/officeDocument/2006/relationships/oleObject" Target="../embeddings/oleObject8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86.bin"/><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oleObject" Target="../embeddings/oleObject87.bin"/><Relationship Id="rId7"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90.bin"/><Relationship Id="rId11" Type="http://schemas.openxmlformats.org/officeDocument/2006/relationships/oleObject" Target="../embeddings/oleObject95.bin"/><Relationship Id="rId5" Type="http://schemas.openxmlformats.org/officeDocument/2006/relationships/oleObject" Target="../embeddings/oleObject89.bin"/><Relationship Id="rId10" Type="http://schemas.openxmlformats.org/officeDocument/2006/relationships/oleObject" Target="../embeddings/oleObject94.bin"/><Relationship Id="rId4" Type="http://schemas.openxmlformats.org/officeDocument/2006/relationships/oleObject" Target="../embeddings/oleObject88.bin"/><Relationship Id="rId9" Type="http://schemas.openxmlformats.org/officeDocument/2006/relationships/oleObject" Target="../embeddings/oleObject93.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oleObject" Target="../embeddings/oleObject96.bin"/><Relationship Id="rId7"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99.bin"/><Relationship Id="rId11" Type="http://schemas.openxmlformats.org/officeDocument/2006/relationships/oleObject" Target="../embeddings/oleObject104.bin"/><Relationship Id="rId5" Type="http://schemas.openxmlformats.org/officeDocument/2006/relationships/oleObject" Target="../embeddings/oleObject98.bin"/><Relationship Id="rId10" Type="http://schemas.openxmlformats.org/officeDocument/2006/relationships/oleObject" Target="../embeddings/oleObject103.bin"/><Relationship Id="rId4" Type="http://schemas.openxmlformats.org/officeDocument/2006/relationships/oleObject" Target="../embeddings/oleObject97.bin"/><Relationship Id="rId9" Type="http://schemas.openxmlformats.org/officeDocument/2006/relationships/oleObject" Target="../embeddings/oleObject102.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oleObject" Target="../embeddings/oleObject105.bin"/><Relationship Id="rId7"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08.bin"/><Relationship Id="rId5" Type="http://schemas.openxmlformats.org/officeDocument/2006/relationships/oleObject" Target="../embeddings/oleObject107.bin"/><Relationship Id="rId10" Type="http://schemas.openxmlformats.org/officeDocument/2006/relationships/oleObject" Target="../embeddings/oleObject112.bin"/><Relationship Id="rId4" Type="http://schemas.openxmlformats.org/officeDocument/2006/relationships/oleObject" Target="../embeddings/oleObject106.bin"/><Relationship Id="rId9" Type="http://schemas.openxmlformats.org/officeDocument/2006/relationships/oleObject" Target="../embeddings/oleObject11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3.bin"/><Relationship Id="rId7"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14.bin"/><Relationship Id="rId5" Type="http://schemas.openxmlformats.org/officeDocument/2006/relationships/image" Target="../media/image117.png"/><Relationship Id="rId4" Type="http://schemas.openxmlformats.org/officeDocument/2006/relationships/image" Target="../media/image116.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21.bin"/><Relationship Id="rId3" Type="http://schemas.openxmlformats.org/officeDocument/2006/relationships/oleObject" Target="../embeddings/oleObject116.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119.bin"/><Relationship Id="rId5" Type="http://schemas.openxmlformats.org/officeDocument/2006/relationships/oleObject" Target="../embeddings/oleObject118.bin"/><Relationship Id="rId4" Type="http://schemas.openxmlformats.org/officeDocument/2006/relationships/oleObject" Target="../embeddings/oleObject117.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oleObject" Target="../embeddings/oleObject122.bin"/><Relationship Id="rId7"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125.bin"/><Relationship Id="rId5" Type="http://schemas.openxmlformats.org/officeDocument/2006/relationships/oleObject" Target="../embeddings/oleObject124.bin"/><Relationship Id="rId10" Type="http://schemas.openxmlformats.org/officeDocument/2006/relationships/oleObject" Target="../embeddings/oleObject129.bin"/><Relationship Id="rId4" Type="http://schemas.openxmlformats.org/officeDocument/2006/relationships/oleObject" Target="../embeddings/oleObject123.bin"/><Relationship Id="rId9" Type="http://schemas.openxmlformats.org/officeDocument/2006/relationships/oleObject" Target="../embeddings/oleObject128.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35.bin"/><Relationship Id="rId3" Type="http://schemas.openxmlformats.org/officeDocument/2006/relationships/oleObject" Target="../embeddings/oleObject130.bin"/><Relationship Id="rId7"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33.bin"/><Relationship Id="rId5" Type="http://schemas.openxmlformats.org/officeDocument/2006/relationships/oleObject" Target="../embeddings/oleObject132.bin"/><Relationship Id="rId4" Type="http://schemas.openxmlformats.org/officeDocument/2006/relationships/oleObject" Target="../embeddings/oleObject131.bin"/><Relationship Id="rId9" Type="http://schemas.openxmlformats.org/officeDocument/2006/relationships/oleObject" Target="../embeddings/oleObject136.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42.bin"/><Relationship Id="rId3" Type="http://schemas.openxmlformats.org/officeDocument/2006/relationships/oleObject" Target="../embeddings/oleObject137.bin"/><Relationship Id="rId7" Type="http://schemas.openxmlformats.org/officeDocument/2006/relationships/oleObject" Target="../embeddings/oleObject141.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40.bin"/><Relationship Id="rId11" Type="http://schemas.openxmlformats.org/officeDocument/2006/relationships/oleObject" Target="../embeddings/oleObject145.bin"/><Relationship Id="rId5" Type="http://schemas.openxmlformats.org/officeDocument/2006/relationships/oleObject" Target="../embeddings/oleObject139.bin"/><Relationship Id="rId10" Type="http://schemas.openxmlformats.org/officeDocument/2006/relationships/oleObject" Target="../embeddings/oleObject144.bin"/><Relationship Id="rId4" Type="http://schemas.openxmlformats.org/officeDocument/2006/relationships/oleObject" Target="../embeddings/oleObject138.bin"/><Relationship Id="rId9" Type="http://schemas.openxmlformats.org/officeDocument/2006/relationships/oleObject" Target="../embeddings/oleObject14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46.bin"/><Relationship Id="rId7"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49.bin"/><Relationship Id="rId5" Type="http://schemas.openxmlformats.org/officeDocument/2006/relationships/oleObject" Target="../embeddings/oleObject148.bin"/><Relationship Id="rId4" Type="http://schemas.openxmlformats.org/officeDocument/2006/relationships/oleObject" Target="../embeddings/oleObject147.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56.bin"/><Relationship Id="rId3" Type="http://schemas.openxmlformats.org/officeDocument/2006/relationships/oleObject" Target="../embeddings/oleObject151.bin"/><Relationship Id="rId7" Type="http://schemas.openxmlformats.org/officeDocument/2006/relationships/oleObject" Target="../embeddings/oleObject155.bin"/><Relationship Id="rId12" Type="http://schemas.openxmlformats.org/officeDocument/2006/relationships/oleObject" Target="../embeddings/oleObject160.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54.bin"/><Relationship Id="rId11" Type="http://schemas.openxmlformats.org/officeDocument/2006/relationships/oleObject" Target="../embeddings/oleObject159.bin"/><Relationship Id="rId5" Type="http://schemas.openxmlformats.org/officeDocument/2006/relationships/oleObject" Target="../embeddings/oleObject153.bin"/><Relationship Id="rId10" Type="http://schemas.openxmlformats.org/officeDocument/2006/relationships/oleObject" Target="../embeddings/oleObject158.bin"/><Relationship Id="rId4" Type="http://schemas.openxmlformats.org/officeDocument/2006/relationships/oleObject" Target="../embeddings/oleObject152.bin"/><Relationship Id="rId9" Type="http://schemas.openxmlformats.org/officeDocument/2006/relationships/oleObject" Target="../embeddings/oleObject15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66.bin"/><Relationship Id="rId3" Type="http://schemas.openxmlformats.org/officeDocument/2006/relationships/oleObject" Target="../embeddings/oleObject161.bin"/><Relationship Id="rId7" Type="http://schemas.openxmlformats.org/officeDocument/2006/relationships/oleObject" Target="../embeddings/oleObject165.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64.bin"/><Relationship Id="rId11" Type="http://schemas.openxmlformats.org/officeDocument/2006/relationships/oleObject" Target="../embeddings/oleObject169.bin"/><Relationship Id="rId5" Type="http://schemas.openxmlformats.org/officeDocument/2006/relationships/oleObject" Target="../embeddings/oleObject163.bin"/><Relationship Id="rId10" Type="http://schemas.openxmlformats.org/officeDocument/2006/relationships/oleObject" Target="../embeddings/oleObject168.bin"/><Relationship Id="rId4" Type="http://schemas.openxmlformats.org/officeDocument/2006/relationships/oleObject" Target="../embeddings/oleObject162.bin"/><Relationship Id="rId9" Type="http://schemas.openxmlformats.org/officeDocument/2006/relationships/oleObject" Target="../embeddings/oleObject167.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75.bin"/><Relationship Id="rId3" Type="http://schemas.openxmlformats.org/officeDocument/2006/relationships/oleObject" Target="../embeddings/oleObject170.bin"/><Relationship Id="rId7" Type="http://schemas.openxmlformats.org/officeDocument/2006/relationships/oleObject" Target="../embeddings/oleObject174.bin"/><Relationship Id="rId12" Type="http://schemas.openxmlformats.org/officeDocument/2006/relationships/oleObject" Target="../embeddings/oleObject179.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73.bin"/><Relationship Id="rId11" Type="http://schemas.openxmlformats.org/officeDocument/2006/relationships/oleObject" Target="../embeddings/oleObject178.bin"/><Relationship Id="rId5" Type="http://schemas.openxmlformats.org/officeDocument/2006/relationships/oleObject" Target="../embeddings/oleObject172.bin"/><Relationship Id="rId10" Type="http://schemas.openxmlformats.org/officeDocument/2006/relationships/oleObject" Target="../embeddings/oleObject177.bin"/><Relationship Id="rId4" Type="http://schemas.openxmlformats.org/officeDocument/2006/relationships/oleObject" Target="../embeddings/oleObject171.bin"/><Relationship Id="rId9" Type="http://schemas.openxmlformats.org/officeDocument/2006/relationships/oleObject" Target="../embeddings/oleObject176.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85.bin"/><Relationship Id="rId3" Type="http://schemas.openxmlformats.org/officeDocument/2006/relationships/oleObject" Target="../embeddings/oleObject180.bin"/><Relationship Id="rId7" Type="http://schemas.openxmlformats.org/officeDocument/2006/relationships/oleObject" Target="../embeddings/oleObject184.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183.bin"/><Relationship Id="rId5" Type="http://schemas.openxmlformats.org/officeDocument/2006/relationships/oleObject" Target="../embeddings/oleObject182.bin"/><Relationship Id="rId4" Type="http://schemas.openxmlformats.org/officeDocument/2006/relationships/oleObject" Target="../embeddings/oleObject181.bin"/><Relationship Id="rId9" Type="http://schemas.openxmlformats.org/officeDocument/2006/relationships/oleObject" Target="../embeddings/oleObject186.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92.bin"/><Relationship Id="rId13" Type="http://schemas.openxmlformats.org/officeDocument/2006/relationships/oleObject" Target="../embeddings/oleObject197.bin"/><Relationship Id="rId3" Type="http://schemas.openxmlformats.org/officeDocument/2006/relationships/oleObject" Target="../embeddings/oleObject187.bin"/><Relationship Id="rId7" Type="http://schemas.openxmlformats.org/officeDocument/2006/relationships/oleObject" Target="../embeddings/oleObject191.bin"/><Relationship Id="rId12" Type="http://schemas.openxmlformats.org/officeDocument/2006/relationships/oleObject" Target="../embeddings/oleObject196.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190.bin"/><Relationship Id="rId11" Type="http://schemas.openxmlformats.org/officeDocument/2006/relationships/oleObject" Target="../embeddings/oleObject195.bin"/><Relationship Id="rId5" Type="http://schemas.openxmlformats.org/officeDocument/2006/relationships/oleObject" Target="../embeddings/oleObject189.bin"/><Relationship Id="rId10" Type="http://schemas.openxmlformats.org/officeDocument/2006/relationships/oleObject" Target="../embeddings/oleObject194.bin"/><Relationship Id="rId4" Type="http://schemas.openxmlformats.org/officeDocument/2006/relationships/oleObject" Target="../embeddings/oleObject188.bin"/><Relationship Id="rId9" Type="http://schemas.openxmlformats.org/officeDocument/2006/relationships/oleObject" Target="../embeddings/oleObject193.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03.bin"/><Relationship Id="rId3" Type="http://schemas.openxmlformats.org/officeDocument/2006/relationships/oleObject" Target="../embeddings/oleObject198.bin"/><Relationship Id="rId7" Type="http://schemas.openxmlformats.org/officeDocument/2006/relationships/oleObject" Target="../embeddings/oleObject202.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201.bin"/><Relationship Id="rId5" Type="http://schemas.openxmlformats.org/officeDocument/2006/relationships/oleObject" Target="../embeddings/oleObject200.bin"/><Relationship Id="rId4" Type="http://schemas.openxmlformats.org/officeDocument/2006/relationships/oleObject" Target="../embeddings/oleObject199.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09.bin"/><Relationship Id="rId3" Type="http://schemas.openxmlformats.org/officeDocument/2006/relationships/oleObject" Target="../embeddings/oleObject204.bin"/><Relationship Id="rId7" Type="http://schemas.openxmlformats.org/officeDocument/2006/relationships/oleObject" Target="../embeddings/oleObject208.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207.bin"/><Relationship Id="rId5" Type="http://schemas.openxmlformats.org/officeDocument/2006/relationships/oleObject" Target="../embeddings/oleObject206.bin"/><Relationship Id="rId10" Type="http://schemas.openxmlformats.org/officeDocument/2006/relationships/oleObject" Target="../embeddings/oleObject211.bin"/><Relationship Id="rId4" Type="http://schemas.openxmlformats.org/officeDocument/2006/relationships/oleObject" Target="../embeddings/oleObject205.bin"/><Relationship Id="rId9" Type="http://schemas.openxmlformats.org/officeDocument/2006/relationships/oleObject" Target="../embeddings/oleObject210.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17.bin"/><Relationship Id="rId3" Type="http://schemas.openxmlformats.org/officeDocument/2006/relationships/oleObject" Target="../embeddings/oleObject212.bin"/><Relationship Id="rId7" Type="http://schemas.openxmlformats.org/officeDocument/2006/relationships/oleObject" Target="../embeddings/oleObject216.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215.bin"/><Relationship Id="rId5" Type="http://schemas.openxmlformats.org/officeDocument/2006/relationships/oleObject" Target="../embeddings/oleObject214.bin"/><Relationship Id="rId10" Type="http://schemas.openxmlformats.org/officeDocument/2006/relationships/oleObject" Target="../embeddings/oleObject219.bin"/><Relationship Id="rId4" Type="http://schemas.openxmlformats.org/officeDocument/2006/relationships/oleObject" Target="../embeddings/oleObject213.bin"/><Relationship Id="rId9" Type="http://schemas.openxmlformats.org/officeDocument/2006/relationships/oleObject" Target="../embeddings/oleObject218.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25.bin"/><Relationship Id="rId3" Type="http://schemas.openxmlformats.org/officeDocument/2006/relationships/oleObject" Target="../embeddings/oleObject220.bin"/><Relationship Id="rId7" Type="http://schemas.openxmlformats.org/officeDocument/2006/relationships/oleObject" Target="../embeddings/oleObject224.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223.bin"/><Relationship Id="rId5" Type="http://schemas.openxmlformats.org/officeDocument/2006/relationships/oleObject" Target="../embeddings/oleObject222.bin"/><Relationship Id="rId4" Type="http://schemas.openxmlformats.org/officeDocument/2006/relationships/oleObject" Target="../embeddings/oleObject221.bin"/><Relationship Id="rId9" Type="http://schemas.openxmlformats.org/officeDocument/2006/relationships/oleObject" Target="../embeddings/oleObject226.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32.bin"/><Relationship Id="rId13" Type="http://schemas.openxmlformats.org/officeDocument/2006/relationships/oleObject" Target="../embeddings/oleObject237.bin"/><Relationship Id="rId3" Type="http://schemas.openxmlformats.org/officeDocument/2006/relationships/oleObject" Target="../embeddings/oleObject227.bin"/><Relationship Id="rId7" Type="http://schemas.openxmlformats.org/officeDocument/2006/relationships/oleObject" Target="../embeddings/oleObject231.bin"/><Relationship Id="rId12" Type="http://schemas.openxmlformats.org/officeDocument/2006/relationships/oleObject" Target="../embeddings/oleObject236.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230.bin"/><Relationship Id="rId11" Type="http://schemas.openxmlformats.org/officeDocument/2006/relationships/oleObject" Target="../embeddings/oleObject235.bin"/><Relationship Id="rId5" Type="http://schemas.openxmlformats.org/officeDocument/2006/relationships/oleObject" Target="../embeddings/oleObject229.bin"/><Relationship Id="rId10" Type="http://schemas.openxmlformats.org/officeDocument/2006/relationships/oleObject" Target="../embeddings/oleObject234.bin"/><Relationship Id="rId4" Type="http://schemas.openxmlformats.org/officeDocument/2006/relationships/oleObject" Target="../embeddings/oleObject228.bin"/><Relationship Id="rId9" Type="http://schemas.openxmlformats.org/officeDocument/2006/relationships/oleObject" Target="../embeddings/oleObject233.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43.bin"/><Relationship Id="rId3" Type="http://schemas.openxmlformats.org/officeDocument/2006/relationships/oleObject" Target="../embeddings/oleObject238.bin"/><Relationship Id="rId7" Type="http://schemas.openxmlformats.org/officeDocument/2006/relationships/oleObject" Target="../embeddings/oleObject242.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241.bin"/><Relationship Id="rId11" Type="http://schemas.openxmlformats.org/officeDocument/2006/relationships/oleObject" Target="../embeddings/oleObject246.bin"/><Relationship Id="rId5" Type="http://schemas.openxmlformats.org/officeDocument/2006/relationships/oleObject" Target="../embeddings/oleObject240.bin"/><Relationship Id="rId10" Type="http://schemas.openxmlformats.org/officeDocument/2006/relationships/oleObject" Target="../embeddings/oleObject245.bin"/><Relationship Id="rId4" Type="http://schemas.openxmlformats.org/officeDocument/2006/relationships/oleObject" Target="../embeddings/oleObject239.bin"/><Relationship Id="rId9" Type="http://schemas.openxmlformats.org/officeDocument/2006/relationships/oleObject" Target="../embeddings/oleObject24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47.bin"/><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oleObject" Target="../embeddings/oleObject249.bin"/><Relationship Id="rId4" Type="http://schemas.openxmlformats.org/officeDocument/2006/relationships/oleObject" Target="../embeddings/oleObject248.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55.bin"/><Relationship Id="rId3" Type="http://schemas.openxmlformats.org/officeDocument/2006/relationships/oleObject" Target="../embeddings/oleObject250.bin"/><Relationship Id="rId7" Type="http://schemas.openxmlformats.org/officeDocument/2006/relationships/oleObject" Target="../embeddings/oleObject254.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253.bin"/><Relationship Id="rId5" Type="http://schemas.openxmlformats.org/officeDocument/2006/relationships/oleObject" Target="../embeddings/oleObject252.bin"/><Relationship Id="rId4" Type="http://schemas.openxmlformats.org/officeDocument/2006/relationships/oleObject" Target="../embeddings/oleObject251.bin"/><Relationship Id="rId9" Type="http://schemas.openxmlformats.org/officeDocument/2006/relationships/oleObject" Target="../embeddings/oleObject256.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62.bin"/><Relationship Id="rId3" Type="http://schemas.openxmlformats.org/officeDocument/2006/relationships/oleObject" Target="../embeddings/oleObject257.bin"/><Relationship Id="rId7" Type="http://schemas.openxmlformats.org/officeDocument/2006/relationships/oleObject" Target="../embeddings/oleObject261.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260.bin"/><Relationship Id="rId5" Type="http://schemas.openxmlformats.org/officeDocument/2006/relationships/oleObject" Target="../embeddings/oleObject259.bin"/><Relationship Id="rId4" Type="http://schemas.openxmlformats.org/officeDocument/2006/relationships/oleObject" Target="../embeddings/oleObject258.bin"/><Relationship Id="rId9" Type="http://schemas.openxmlformats.org/officeDocument/2006/relationships/oleObject" Target="../embeddings/oleObject263.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64.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267.bin"/><Relationship Id="rId5" Type="http://schemas.openxmlformats.org/officeDocument/2006/relationships/oleObject" Target="../embeddings/oleObject266.bin"/><Relationship Id="rId4" Type="http://schemas.openxmlformats.org/officeDocument/2006/relationships/oleObject" Target="../embeddings/oleObject265.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72.bin"/><Relationship Id="rId3" Type="http://schemas.openxmlformats.org/officeDocument/2006/relationships/image" Target="../media/image263.png"/><Relationship Id="rId7" Type="http://schemas.openxmlformats.org/officeDocument/2006/relationships/oleObject" Target="../embeddings/oleObject271.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270.bin"/><Relationship Id="rId5" Type="http://schemas.openxmlformats.org/officeDocument/2006/relationships/oleObject" Target="../embeddings/oleObject269.bin"/><Relationship Id="rId4" Type="http://schemas.openxmlformats.org/officeDocument/2006/relationships/oleObject" Target="../embeddings/oleObject268.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73.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276.bin"/><Relationship Id="rId5" Type="http://schemas.openxmlformats.org/officeDocument/2006/relationships/oleObject" Target="../embeddings/oleObject275.bin"/><Relationship Id="rId4" Type="http://schemas.openxmlformats.org/officeDocument/2006/relationships/oleObject" Target="../embeddings/oleObject274.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82.bin"/><Relationship Id="rId3" Type="http://schemas.openxmlformats.org/officeDocument/2006/relationships/oleObject" Target="../embeddings/oleObject277.bin"/><Relationship Id="rId7" Type="http://schemas.openxmlformats.org/officeDocument/2006/relationships/oleObject" Target="../embeddings/oleObject281.bin"/><Relationship Id="rId12" Type="http://schemas.openxmlformats.org/officeDocument/2006/relationships/oleObject" Target="../embeddings/oleObject285.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280.bin"/><Relationship Id="rId11" Type="http://schemas.openxmlformats.org/officeDocument/2006/relationships/image" Target="../media/image277.png"/><Relationship Id="rId5" Type="http://schemas.openxmlformats.org/officeDocument/2006/relationships/oleObject" Target="../embeddings/oleObject279.bin"/><Relationship Id="rId10" Type="http://schemas.openxmlformats.org/officeDocument/2006/relationships/oleObject" Target="../embeddings/oleObject284.bin"/><Relationship Id="rId4" Type="http://schemas.openxmlformats.org/officeDocument/2006/relationships/oleObject" Target="../embeddings/oleObject278.bin"/><Relationship Id="rId9" Type="http://schemas.openxmlformats.org/officeDocument/2006/relationships/oleObject" Target="../embeddings/oleObject283.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291.bin"/><Relationship Id="rId13" Type="http://schemas.openxmlformats.org/officeDocument/2006/relationships/oleObject" Target="../embeddings/oleObject296.bin"/><Relationship Id="rId3" Type="http://schemas.openxmlformats.org/officeDocument/2006/relationships/oleObject" Target="../embeddings/oleObject286.bin"/><Relationship Id="rId7" Type="http://schemas.openxmlformats.org/officeDocument/2006/relationships/oleObject" Target="../embeddings/oleObject290.bin"/><Relationship Id="rId12" Type="http://schemas.openxmlformats.org/officeDocument/2006/relationships/oleObject" Target="../embeddings/oleObject295.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289.bin"/><Relationship Id="rId11" Type="http://schemas.openxmlformats.org/officeDocument/2006/relationships/oleObject" Target="../embeddings/oleObject294.bin"/><Relationship Id="rId5" Type="http://schemas.openxmlformats.org/officeDocument/2006/relationships/oleObject" Target="../embeddings/oleObject288.bin"/><Relationship Id="rId15" Type="http://schemas.openxmlformats.org/officeDocument/2006/relationships/oleObject" Target="../embeddings/oleObject298.bin"/><Relationship Id="rId10" Type="http://schemas.openxmlformats.org/officeDocument/2006/relationships/oleObject" Target="../embeddings/oleObject293.bin"/><Relationship Id="rId4" Type="http://schemas.openxmlformats.org/officeDocument/2006/relationships/oleObject" Target="../embeddings/oleObject287.bin"/><Relationship Id="rId9" Type="http://schemas.openxmlformats.org/officeDocument/2006/relationships/oleObject" Target="../embeddings/oleObject292.bin"/><Relationship Id="rId14" Type="http://schemas.openxmlformats.org/officeDocument/2006/relationships/oleObject" Target="../embeddings/oleObject297.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304.bin"/><Relationship Id="rId3" Type="http://schemas.openxmlformats.org/officeDocument/2006/relationships/oleObject" Target="../embeddings/oleObject299.bin"/><Relationship Id="rId7" Type="http://schemas.openxmlformats.org/officeDocument/2006/relationships/oleObject" Target="../embeddings/oleObject303.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302.bin"/><Relationship Id="rId11" Type="http://schemas.openxmlformats.org/officeDocument/2006/relationships/oleObject" Target="../embeddings/oleObject307.bin"/><Relationship Id="rId5" Type="http://schemas.openxmlformats.org/officeDocument/2006/relationships/oleObject" Target="../embeddings/oleObject301.bin"/><Relationship Id="rId10" Type="http://schemas.openxmlformats.org/officeDocument/2006/relationships/oleObject" Target="../embeddings/oleObject306.bin"/><Relationship Id="rId4" Type="http://schemas.openxmlformats.org/officeDocument/2006/relationships/oleObject" Target="../embeddings/oleObject300.bin"/><Relationship Id="rId9" Type="http://schemas.openxmlformats.org/officeDocument/2006/relationships/oleObject" Target="../embeddings/oleObject305.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13.bin"/><Relationship Id="rId13" Type="http://schemas.openxmlformats.org/officeDocument/2006/relationships/oleObject" Target="../embeddings/oleObject317.bin"/><Relationship Id="rId3" Type="http://schemas.openxmlformats.org/officeDocument/2006/relationships/oleObject" Target="../embeddings/oleObject308.bin"/><Relationship Id="rId7" Type="http://schemas.openxmlformats.org/officeDocument/2006/relationships/oleObject" Target="../embeddings/oleObject312.bin"/><Relationship Id="rId12" Type="http://schemas.openxmlformats.org/officeDocument/2006/relationships/oleObject" Target="../embeddings/oleObject316.bin"/><Relationship Id="rId17" Type="http://schemas.openxmlformats.org/officeDocument/2006/relationships/oleObject" Target="../embeddings/oleObject321.bin"/><Relationship Id="rId2" Type="http://schemas.openxmlformats.org/officeDocument/2006/relationships/slideLayout" Target="../slideLayouts/slideLayout2.xml"/><Relationship Id="rId16" Type="http://schemas.openxmlformats.org/officeDocument/2006/relationships/oleObject" Target="../embeddings/oleObject320.bin"/><Relationship Id="rId1" Type="http://schemas.openxmlformats.org/officeDocument/2006/relationships/vmlDrawing" Target="../drawings/vmlDrawing47.vml"/><Relationship Id="rId6" Type="http://schemas.openxmlformats.org/officeDocument/2006/relationships/oleObject" Target="../embeddings/oleObject311.bin"/><Relationship Id="rId11" Type="http://schemas.openxmlformats.org/officeDocument/2006/relationships/oleObject" Target="../embeddings/oleObject315.bin"/><Relationship Id="rId5" Type="http://schemas.openxmlformats.org/officeDocument/2006/relationships/oleObject" Target="../embeddings/oleObject310.bin"/><Relationship Id="rId15" Type="http://schemas.openxmlformats.org/officeDocument/2006/relationships/oleObject" Target="../embeddings/oleObject319.bin"/><Relationship Id="rId10" Type="http://schemas.openxmlformats.org/officeDocument/2006/relationships/oleObject" Target="../embeddings/oleObject314.bin"/><Relationship Id="rId4" Type="http://schemas.openxmlformats.org/officeDocument/2006/relationships/oleObject" Target="../embeddings/oleObject309.bin"/><Relationship Id="rId9" Type="http://schemas.openxmlformats.org/officeDocument/2006/relationships/image" Target="../media/image309.png"/><Relationship Id="rId14" Type="http://schemas.openxmlformats.org/officeDocument/2006/relationships/oleObject" Target="../embeddings/oleObject31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27.bin"/><Relationship Id="rId3" Type="http://schemas.openxmlformats.org/officeDocument/2006/relationships/oleObject" Target="../embeddings/oleObject322.bin"/><Relationship Id="rId7" Type="http://schemas.openxmlformats.org/officeDocument/2006/relationships/oleObject" Target="../embeddings/oleObject326.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325.bin"/><Relationship Id="rId5" Type="http://schemas.openxmlformats.org/officeDocument/2006/relationships/oleObject" Target="../embeddings/oleObject324.bin"/><Relationship Id="rId4" Type="http://schemas.openxmlformats.org/officeDocument/2006/relationships/oleObject" Target="../embeddings/oleObject323.bin"/><Relationship Id="rId9" Type="http://schemas.openxmlformats.org/officeDocument/2006/relationships/oleObject" Target="../embeddings/oleObject328.bin"/></Relationships>
</file>

<file path=ppt/slides/_rels/slide61.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oleObject" Target="../embeddings/oleObject329.bin"/><Relationship Id="rId7" Type="http://schemas.openxmlformats.org/officeDocument/2006/relationships/oleObject" Target="../embeddings/oleObject333.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332.bin"/><Relationship Id="rId5" Type="http://schemas.openxmlformats.org/officeDocument/2006/relationships/oleObject" Target="../embeddings/oleObject331.bin"/><Relationship Id="rId4" Type="http://schemas.openxmlformats.org/officeDocument/2006/relationships/oleObject" Target="../embeddings/oleObject330.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38.bin"/><Relationship Id="rId3" Type="http://schemas.openxmlformats.org/officeDocument/2006/relationships/oleObject" Target="../embeddings/oleObject334.bin"/><Relationship Id="rId7" Type="http://schemas.openxmlformats.org/officeDocument/2006/relationships/image" Target="../media/image330.png"/><Relationship Id="rId12" Type="http://schemas.openxmlformats.org/officeDocument/2006/relationships/oleObject" Target="../embeddings/oleObject342.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337.bin"/><Relationship Id="rId11" Type="http://schemas.openxmlformats.org/officeDocument/2006/relationships/oleObject" Target="../embeddings/oleObject341.bin"/><Relationship Id="rId5" Type="http://schemas.openxmlformats.org/officeDocument/2006/relationships/oleObject" Target="../embeddings/oleObject336.bin"/><Relationship Id="rId10" Type="http://schemas.openxmlformats.org/officeDocument/2006/relationships/oleObject" Target="../embeddings/oleObject340.bin"/><Relationship Id="rId4" Type="http://schemas.openxmlformats.org/officeDocument/2006/relationships/oleObject" Target="../embeddings/oleObject335.bin"/><Relationship Id="rId9" Type="http://schemas.openxmlformats.org/officeDocument/2006/relationships/oleObject" Target="../embeddings/oleObject339.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43.bin"/><Relationship Id="rId7" Type="http://schemas.openxmlformats.org/officeDocument/2006/relationships/oleObject" Target="../embeddings/oleObject347.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346.bin"/><Relationship Id="rId5" Type="http://schemas.openxmlformats.org/officeDocument/2006/relationships/oleObject" Target="../embeddings/oleObject345.bin"/><Relationship Id="rId4" Type="http://schemas.openxmlformats.org/officeDocument/2006/relationships/oleObject" Target="../embeddings/oleObject34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350.bin"/><Relationship Id="rId5" Type="http://schemas.openxmlformats.org/officeDocument/2006/relationships/oleObject" Target="../embeddings/oleObject349.bin"/><Relationship Id="rId4" Type="http://schemas.openxmlformats.org/officeDocument/2006/relationships/oleObject" Target="../embeddings/oleObject348.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55.bin"/><Relationship Id="rId3" Type="http://schemas.openxmlformats.org/officeDocument/2006/relationships/notesSlide" Target="../notesSlides/notesSlide2.xml"/><Relationship Id="rId7" Type="http://schemas.openxmlformats.org/officeDocument/2006/relationships/oleObject" Target="../embeddings/oleObject354.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353.bin"/><Relationship Id="rId5" Type="http://schemas.openxmlformats.org/officeDocument/2006/relationships/oleObject" Target="../embeddings/oleObject352.bin"/><Relationship Id="rId10" Type="http://schemas.openxmlformats.org/officeDocument/2006/relationships/oleObject" Target="../embeddings/oleObject357.bin"/><Relationship Id="rId4" Type="http://schemas.openxmlformats.org/officeDocument/2006/relationships/oleObject" Target="../embeddings/oleObject351.bin"/><Relationship Id="rId9" Type="http://schemas.openxmlformats.org/officeDocument/2006/relationships/oleObject" Target="../embeddings/oleObject356.bin"/></Relationships>
</file>

<file path=ppt/slides/_rels/slide66.xml.rels><?xml version="1.0" encoding="UTF-8" standalone="yes"?>
<Relationships xmlns="http://schemas.openxmlformats.org/package/2006/relationships"><Relationship Id="rId3" Type="http://schemas.openxmlformats.org/officeDocument/2006/relationships/image" Target="../media/image34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362.bin"/><Relationship Id="rId3" Type="http://schemas.openxmlformats.org/officeDocument/2006/relationships/notesSlide" Target="../notesSlides/notesSlide4.xml"/><Relationship Id="rId7" Type="http://schemas.openxmlformats.org/officeDocument/2006/relationships/oleObject" Target="../embeddings/oleObject361.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360.bin"/><Relationship Id="rId5" Type="http://schemas.openxmlformats.org/officeDocument/2006/relationships/oleObject" Target="../embeddings/oleObject359.bin"/><Relationship Id="rId4" Type="http://schemas.openxmlformats.org/officeDocument/2006/relationships/oleObject" Target="../embeddings/oleObject358.bin"/><Relationship Id="rId9" Type="http://schemas.openxmlformats.org/officeDocument/2006/relationships/oleObject" Target="../embeddings/oleObject363.bin"/></Relationships>
</file>

<file path=ppt/slides/_rels/slide68.xml.rels><?xml version="1.0" encoding="UTF-8" standalone="yes"?>
<Relationships xmlns="http://schemas.openxmlformats.org/package/2006/relationships"><Relationship Id="rId8" Type="http://schemas.openxmlformats.org/officeDocument/2006/relationships/image" Target="../media/image358.png"/><Relationship Id="rId3" Type="http://schemas.openxmlformats.org/officeDocument/2006/relationships/notesSlide" Target="../notesSlides/notesSlide5.xml"/><Relationship Id="rId7" Type="http://schemas.openxmlformats.org/officeDocument/2006/relationships/oleObject" Target="../embeddings/oleObject367.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366.bin"/><Relationship Id="rId5" Type="http://schemas.openxmlformats.org/officeDocument/2006/relationships/oleObject" Target="../embeddings/oleObject365.bin"/><Relationship Id="rId4" Type="http://schemas.openxmlformats.org/officeDocument/2006/relationships/oleObject" Target="../embeddings/oleObject364.bin"/><Relationship Id="rId9" Type="http://schemas.openxmlformats.org/officeDocument/2006/relationships/oleObject" Target="../embeddings/oleObject368.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373.bin"/><Relationship Id="rId13" Type="http://schemas.openxmlformats.org/officeDocument/2006/relationships/oleObject" Target="../embeddings/oleObject378.bin"/><Relationship Id="rId18" Type="http://schemas.openxmlformats.org/officeDocument/2006/relationships/oleObject" Target="../embeddings/oleObject383.bin"/><Relationship Id="rId3" Type="http://schemas.openxmlformats.org/officeDocument/2006/relationships/notesSlide" Target="../notesSlides/notesSlide6.xml"/><Relationship Id="rId7" Type="http://schemas.openxmlformats.org/officeDocument/2006/relationships/oleObject" Target="../embeddings/oleObject372.bin"/><Relationship Id="rId12" Type="http://schemas.openxmlformats.org/officeDocument/2006/relationships/oleObject" Target="../embeddings/oleObject377.bin"/><Relationship Id="rId17" Type="http://schemas.openxmlformats.org/officeDocument/2006/relationships/oleObject" Target="../embeddings/oleObject382.bin"/><Relationship Id="rId2" Type="http://schemas.openxmlformats.org/officeDocument/2006/relationships/slideLayout" Target="../slideLayouts/slideLayout2.xml"/><Relationship Id="rId16" Type="http://schemas.openxmlformats.org/officeDocument/2006/relationships/oleObject" Target="../embeddings/oleObject381.bin"/><Relationship Id="rId20" Type="http://schemas.openxmlformats.org/officeDocument/2006/relationships/oleObject" Target="../embeddings/oleObject385.bin"/><Relationship Id="rId1" Type="http://schemas.openxmlformats.org/officeDocument/2006/relationships/vmlDrawing" Target="../drawings/vmlDrawing56.vml"/><Relationship Id="rId6" Type="http://schemas.openxmlformats.org/officeDocument/2006/relationships/oleObject" Target="../embeddings/oleObject371.bin"/><Relationship Id="rId11" Type="http://schemas.openxmlformats.org/officeDocument/2006/relationships/oleObject" Target="../embeddings/oleObject376.bin"/><Relationship Id="rId5" Type="http://schemas.openxmlformats.org/officeDocument/2006/relationships/oleObject" Target="../embeddings/oleObject370.bin"/><Relationship Id="rId15" Type="http://schemas.openxmlformats.org/officeDocument/2006/relationships/oleObject" Target="../embeddings/oleObject380.bin"/><Relationship Id="rId10" Type="http://schemas.openxmlformats.org/officeDocument/2006/relationships/oleObject" Target="../embeddings/oleObject375.bin"/><Relationship Id="rId19" Type="http://schemas.openxmlformats.org/officeDocument/2006/relationships/oleObject" Target="../embeddings/oleObject384.bin"/><Relationship Id="rId4" Type="http://schemas.openxmlformats.org/officeDocument/2006/relationships/oleObject" Target="../embeddings/oleObject369.bin"/><Relationship Id="rId9" Type="http://schemas.openxmlformats.org/officeDocument/2006/relationships/oleObject" Target="../embeddings/oleObject374.bin"/><Relationship Id="rId14" Type="http://schemas.openxmlformats.org/officeDocument/2006/relationships/oleObject" Target="../embeddings/oleObject37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390.bin"/><Relationship Id="rId3" Type="http://schemas.openxmlformats.org/officeDocument/2006/relationships/notesSlide" Target="../notesSlides/notesSlide7.xml"/><Relationship Id="rId7" Type="http://schemas.openxmlformats.org/officeDocument/2006/relationships/oleObject" Target="../embeddings/oleObject389.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388.bin"/><Relationship Id="rId5" Type="http://schemas.openxmlformats.org/officeDocument/2006/relationships/oleObject" Target="../embeddings/oleObject387.bin"/><Relationship Id="rId4" Type="http://schemas.openxmlformats.org/officeDocument/2006/relationships/oleObject" Target="../embeddings/oleObject386.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395.bin"/><Relationship Id="rId3" Type="http://schemas.openxmlformats.org/officeDocument/2006/relationships/notesSlide" Target="../notesSlides/notesSlide8.xml"/><Relationship Id="rId7" Type="http://schemas.openxmlformats.org/officeDocument/2006/relationships/oleObject" Target="../embeddings/oleObject394.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embeddings/oleObject393.bin"/><Relationship Id="rId11" Type="http://schemas.openxmlformats.org/officeDocument/2006/relationships/oleObject" Target="../embeddings/oleObject398.bin"/><Relationship Id="rId5" Type="http://schemas.openxmlformats.org/officeDocument/2006/relationships/oleObject" Target="../embeddings/oleObject392.bin"/><Relationship Id="rId10" Type="http://schemas.openxmlformats.org/officeDocument/2006/relationships/oleObject" Target="../embeddings/oleObject397.bin"/><Relationship Id="rId4" Type="http://schemas.openxmlformats.org/officeDocument/2006/relationships/oleObject" Target="../embeddings/oleObject391.bin"/><Relationship Id="rId9" Type="http://schemas.openxmlformats.org/officeDocument/2006/relationships/oleObject" Target="../embeddings/oleObject396.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403.bin"/><Relationship Id="rId13" Type="http://schemas.openxmlformats.org/officeDocument/2006/relationships/oleObject" Target="../embeddings/oleObject408.bin"/><Relationship Id="rId3" Type="http://schemas.openxmlformats.org/officeDocument/2006/relationships/notesSlide" Target="../notesSlides/notesSlide9.xml"/><Relationship Id="rId7" Type="http://schemas.openxmlformats.org/officeDocument/2006/relationships/oleObject" Target="../embeddings/oleObject402.bin"/><Relationship Id="rId12" Type="http://schemas.openxmlformats.org/officeDocument/2006/relationships/oleObject" Target="../embeddings/oleObject407.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oleObject" Target="../embeddings/oleObject401.bin"/><Relationship Id="rId11" Type="http://schemas.openxmlformats.org/officeDocument/2006/relationships/oleObject" Target="../embeddings/oleObject406.bin"/><Relationship Id="rId5" Type="http://schemas.openxmlformats.org/officeDocument/2006/relationships/oleObject" Target="../embeddings/oleObject400.bin"/><Relationship Id="rId10" Type="http://schemas.openxmlformats.org/officeDocument/2006/relationships/oleObject" Target="../embeddings/oleObject405.bin"/><Relationship Id="rId4" Type="http://schemas.openxmlformats.org/officeDocument/2006/relationships/oleObject" Target="../embeddings/oleObject399.bin"/><Relationship Id="rId9" Type="http://schemas.openxmlformats.org/officeDocument/2006/relationships/oleObject" Target="../embeddings/oleObject404.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412.bin"/><Relationship Id="rId13" Type="http://schemas.openxmlformats.org/officeDocument/2006/relationships/oleObject" Target="../embeddings/oleObject417.bin"/><Relationship Id="rId3" Type="http://schemas.openxmlformats.org/officeDocument/2006/relationships/notesSlide" Target="../notesSlides/notesSlide10.xml"/><Relationship Id="rId7" Type="http://schemas.openxmlformats.org/officeDocument/2006/relationships/oleObject" Target="../embeddings/oleObject411.bin"/><Relationship Id="rId12" Type="http://schemas.openxmlformats.org/officeDocument/2006/relationships/oleObject" Target="../embeddings/oleObject416.bin"/><Relationship Id="rId2" Type="http://schemas.openxmlformats.org/officeDocument/2006/relationships/slideLayout" Target="../slideLayouts/slideLayout2.xml"/><Relationship Id="rId16" Type="http://schemas.openxmlformats.org/officeDocument/2006/relationships/oleObject" Target="../embeddings/oleObject420.bin"/><Relationship Id="rId1" Type="http://schemas.openxmlformats.org/officeDocument/2006/relationships/vmlDrawing" Target="../drawings/vmlDrawing60.vml"/><Relationship Id="rId6" Type="http://schemas.openxmlformats.org/officeDocument/2006/relationships/image" Target="../media/image402.png"/><Relationship Id="rId11" Type="http://schemas.openxmlformats.org/officeDocument/2006/relationships/oleObject" Target="../embeddings/oleObject415.bin"/><Relationship Id="rId5" Type="http://schemas.openxmlformats.org/officeDocument/2006/relationships/oleObject" Target="../embeddings/oleObject410.bin"/><Relationship Id="rId15" Type="http://schemas.openxmlformats.org/officeDocument/2006/relationships/oleObject" Target="../embeddings/oleObject419.bin"/><Relationship Id="rId10" Type="http://schemas.openxmlformats.org/officeDocument/2006/relationships/oleObject" Target="../embeddings/oleObject414.bin"/><Relationship Id="rId4" Type="http://schemas.openxmlformats.org/officeDocument/2006/relationships/oleObject" Target="../embeddings/oleObject409.bin"/><Relationship Id="rId9" Type="http://schemas.openxmlformats.org/officeDocument/2006/relationships/oleObject" Target="../embeddings/oleObject413.bin"/><Relationship Id="rId14" Type="http://schemas.openxmlformats.org/officeDocument/2006/relationships/oleObject" Target="../embeddings/oleObject418.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425.bin"/><Relationship Id="rId3" Type="http://schemas.openxmlformats.org/officeDocument/2006/relationships/notesSlide" Target="../notesSlides/notesSlide11.xml"/><Relationship Id="rId7" Type="http://schemas.openxmlformats.org/officeDocument/2006/relationships/oleObject" Target="../embeddings/oleObject424.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oleObject" Target="../embeddings/oleObject423.bin"/><Relationship Id="rId5" Type="http://schemas.openxmlformats.org/officeDocument/2006/relationships/oleObject" Target="../embeddings/oleObject422.bin"/><Relationship Id="rId10" Type="http://schemas.openxmlformats.org/officeDocument/2006/relationships/oleObject" Target="../embeddings/oleObject427.bin"/><Relationship Id="rId4" Type="http://schemas.openxmlformats.org/officeDocument/2006/relationships/oleObject" Target="../embeddings/oleObject421.bin"/><Relationship Id="rId9" Type="http://schemas.openxmlformats.org/officeDocument/2006/relationships/oleObject" Target="../embeddings/oleObject426.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432.bin"/><Relationship Id="rId3" Type="http://schemas.openxmlformats.org/officeDocument/2006/relationships/notesSlide" Target="../notesSlides/notesSlide12.xml"/><Relationship Id="rId7" Type="http://schemas.openxmlformats.org/officeDocument/2006/relationships/oleObject" Target="../embeddings/oleObject431.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430.bin"/><Relationship Id="rId5" Type="http://schemas.openxmlformats.org/officeDocument/2006/relationships/oleObject" Target="../embeddings/oleObject429.bin"/><Relationship Id="rId4" Type="http://schemas.openxmlformats.org/officeDocument/2006/relationships/oleObject" Target="../embeddings/oleObject428.bin"/><Relationship Id="rId9" Type="http://schemas.openxmlformats.org/officeDocument/2006/relationships/oleObject" Target="../embeddings/oleObject433.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437.bin"/><Relationship Id="rId3" Type="http://schemas.openxmlformats.org/officeDocument/2006/relationships/notesSlide" Target="../notesSlides/notesSlide13.xml"/><Relationship Id="rId7" Type="http://schemas.openxmlformats.org/officeDocument/2006/relationships/image" Target="../media/image420.png"/><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oleObject" Target="../embeddings/oleObject436.bin"/><Relationship Id="rId5" Type="http://schemas.openxmlformats.org/officeDocument/2006/relationships/oleObject" Target="../embeddings/oleObject435.bin"/><Relationship Id="rId10" Type="http://schemas.openxmlformats.org/officeDocument/2006/relationships/oleObject" Target="../embeddings/oleObject439.bin"/><Relationship Id="rId4" Type="http://schemas.openxmlformats.org/officeDocument/2006/relationships/oleObject" Target="../embeddings/oleObject434.bin"/><Relationship Id="rId9" Type="http://schemas.openxmlformats.org/officeDocument/2006/relationships/oleObject" Target="../embeddings/oleObject438.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444.bin"/><Relationship Id="rId3" Type="http://schemas.openxmlformats.org/officeDocument/2006/relationships/notesSlide" Target="../notesSlides/notesSlide14.xml"/><Relationship Id="rId7" Type="http://schemas.openxmlformats.org/officeDocument/2006/relationships/oleObject" Target="../embeddings/oleObject443.bin"/><Relationship Id="rId12" Type="http://schemas.openxmlformats.org/officeDocument/2006/relationships/oleObject" Target="../embeddings/oleObject448.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442.bin"/><Relationship Id="rId11" Type="http://schemas.openxmlformats.org/officeDocument/2006/relationships/oleObject" Target="../embeddings/oleObject447.bin"/><Relationship Id="rId5" Type="http://schemas.openxmlformats.org/officeDocument/2006/relationships/oleObject" Target="../embeddings/oleObject441.bin"/><Relationship Id="rId10" Type="http://schemas.openxmlformats.org/officeDocument/2006/relationships/oleObject" Target="../embeddings/oleObject446.bin"/><Relationship Id="rId4" Type="http://schemas.openxmlformats.org/officeDocument/2006/relationships/oleObject" Target="../embeddings/oleObject440.bin"/><Relationship Id="rId9" Type="http://schemas.openxmlformats.org/officeDocument/2006/relationships/oleObject" Target="../embeddings/oleObject445.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453.bin"/><Relationship Id="rId3" Type="http://schemas.openxmlformats.org/officeDocument/2006/relationships/notesSlide" Target="../notesSlides/notesSlide15.xml"/><Relationship Id="rId7" Type="http://schemas.openxmlformats.org/officeDocument/2006/relationships/oleObject" Target="../embeddings/oleObject452.bin"/><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oleObject" Target="../embeddings/oleObject451.bin"/><Relationship Id="rId5" Type="http://schemas.openxmlformats.org/officeDocument/2006/relationships/oleObject" Target="../embeddings/oleObject450.bin"/><Relationship Id="rId4" Type="http://schemas.openxmlformats.org/officeDocument/2006/relationships/oleObject" Target="../embeddings/oleObject449.bin"/><Relationship Id="rId9" Type="http://schemas.openxmlformats.org/officeDocument/2006/relationships/oleObject" Target="../embeddings/oleObject454.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458.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457.bin"/><Relationship Id="rId5" Type="http://schemas.openxmlformats.org/officeDocument/2006/relationships/oleObject" Target="../embeddings/oleObject456.bin"/><Relationship Id="rId4" Type="http://schemas.openxmlformats.org/officeDocument/2006/relationships/oleObject" Target="../embeddings/oleObject45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463.bin"/><Relationship Id="rId13" Type="http://schemas.openxmlformats.org/officeDocument/2006/relationships/oleObject" Target="../embeddings/oleObject468.bin"/><Relationship Id="rId3" Type="http://schemas.openxmlformats.org/officeDocument/2006/relationships/notesSlide" Target="../notesSlides/notesSlide17.xml"/><Relationship Id="rId7" Type="http://schemas.openxmlformats.org/officeDocument/2006/relationships/oleObject" Target="../embeddings/oleObject462.bin"/><Relationship Id="rId12" Type="http://schemas.openxmlformats.org/officeDocument/2006/relationships/oleObject" Target="../embeddings/oleObject467.bin"/><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oleObject" Target="../embeddings/oleObject461.bin"/><Relationship Id="rId11" Type="http://schemas.openxmlformats.org/officeDocument/2006/relationships/oleObject" Target="../embeddings/oleObject466.bin"/><Relationship Id="rId5" Type="http://schemas.openxmlformats.org/officeDocument/2006/relationships/oleObject" Target="../embeddings/oleObject460.bin"/><Relationship Id="rId10" Type="http://schemas.openxmlformats.org/officeDocument/2006/relationships/oleObject" Target="../embeddings/oleObject465.bin"/><Relationship Id="rId4" Type="http://schemas.openxmlformats.org/officeDocument/2006/relationships/oleObject" Target="../embeddings/oleObject459.bin"/><Relationship Id="rId9" Type="http://schemas.openxmlformats.org/officeDocument/2006/relationships/oleObject" Target="../embeddings/oleObject464.bin"/></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473.bin"/><Relationship Id="rId3" Type="http://schemas.openxmlformats.org/officeDocument/2006/relationships/notesSlide" Target="../notesSlides/notesSlide18.xml"/><Relationship Id="rId7" Type="http://schemas.openxmlformats.org/officeDocument/2006/relationships/oleObject" Target="../embeddings/oleObject472.bin"/><Relationship Id="rId12" Type="http://schemas.openxmlformats.org/officeDocument/2006/relationships/oleObject" Target="../embeddings/oleObject477.bin"/><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embeddings/oleObject471.bin"/><Relationship Id="rId11" Type="http://schemas.openxmlformats.org/officeDocument/2006/relationships/oleObject" Target="../embeddings/oleObject476.bin"/><Relationship Id="rId5" Type="http://schemas.openxmlformats.org/officeDocument/2006/relationships/oleObject" Target="../embeddings/oleObject470.bin"/><Relationship Id="rId10" Type="http://schemas.openxmlformats.org/officeDocument/2006/relationships/oleObject" Target="../embeddings/oleObject475.bin"/><Relationship Id="rId4" Type="http://schemas.openxmlformats.org/officeDocument/2006/relationships/oleObject" Target="../embeddings/oleObject469.bin"/><Relationship Id="rId9" Type="http://schemas.openxmlformats.org/officeDocument/2006/relationships/oleObject" Target="../embeddings/oleObject474.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482.bin"/><Relationship Id="rId3" Type="http://schemas.openxmlformats.org/officeDocument/2006/relationships/notesSlide" Target="../notesSlides/notesSlide19.xml"/><Relationship Id="rId7" Type="http://schemas.openxmlformats.org/officeDocument/2006/relationships/oleObject" Target="../embeddings/oleObject481.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oleObject" Target="../embeddings/oleObject480.bin"/><Relationship Id="rId11" Type="http://schemas.openxmlformats.org/officeDocument/2006/relationships/oleObject" Target="../embeddings/oleObject485.bin"/><Relationship Id="rId5" Type="http://schemas.openxmlformats.org/officeDocument/2006/relationships/oleObject" Target="../embeddings/oleObject479.bin"/><Relationship Id="rId10" Type="http://schemas.openxmlformats.org/officeDocument/2006/relationships/oleObject" Target="../embeddings/oleObject484.bin"/><Relationship Id="rId4" Type="http://schemas.openxmlformats.org/officeDocument/2006/relationships/oleObject" Target="../embeddings/oleObject478.bin"/><Relationship Id="rId9" Type="http://schemas.openxmlformats.org/officeDocument/2006/relationships/oleObject" Target="../embeddings/oleObject483.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490.bin"/><Relationship Id="rId3" Type="http://schemas.openxmlformats.org/officeDocument/2006/relationships/notesSlide" Target="../notesSlides/notesSlide20.xml"/><Relationship Id="rId7" Type="http://schemas.openxmlformats.org/officeDocument/2006/relationships/oleObject" Target="../embeddings/oleObject489.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oleObject" Target="../embeddings/oleObject488.bin"/><Relationship Id="rId5" Type="http://schemas.openxmlformats.org/officeDocument/2006/relationships/oleObject" Target="../embeddings/oleObject487.bin"/><Relationship Id="rId4" Type="http://schemas.openxmlformats.org/officeDocument/2006/relationships/oleObject" Target="../embeddings/oleObject486.bin"/><Relationship Id="rId9" Type="http://schemas.openxmlformats.org/officeDocument/2006/relationships/oleObject" Target="../embeddings/oleObject491.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1.vml"/><Relationship Id="rId5" Type="http://schemas.openxmlformats.org/officeDocument/2006/relationships/image" Target="../media/image472.png"/><Relationship Id="rId4" Type="http://schemas.openxmlformats.org/officeDocument/2006/relationships/oleObject" Target="../embeddings/oleObject492.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496.bin"/><Relationship Id="rId3" Type="http://schemas.openxmlformats.org/officeDocument/2006/relationships/notesSlide" Target="../notesSlides/notesSlide22.xml"/><Relationship Id="rId7" Type="http://schemas.openxmlformats.org/officeDocument/2006/relationships/image" Target="../media/image476.png"/><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oleObject" Target="../embeddings/oleObject495.bin"/><Relationship Id="rId5" Type="http://schemas.openxmlformats.org/officeDocument/2006/relationships/oleObject" Target="../embeddings/oleObject494.bin"/><Relationship Id="rId4" Type="http://schemas.openxmlformats.org/officeDocument/2006/relationships/oleObject" Target="../embeddings/oleObject493.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500.bin"/><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oleObject" Target="../embeddings/oleObject499.bin"/><Relationship Id="rId5" Type="http://schemas.openxmlformats.org/officeDocument/2006/relationships/oleObject" Target="../embeddings/oleObject498.bin"/><Relationship Id="rId4" Type="http://schemas.openxmlformats.org/officeDocument/2006/relationships/oleObject" Target="../embeddings/oleObject497.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74.vml"/><Relationship Id="rId6" Type="http://schemas.openxmlformats.org/officeDocument/2006/relationships/oleObject" Target="../embeddings/oleObject503.bin"/><Relationship Id="rId5" Type="http://schemas.openxmlformats.org/officeDocument/2006/relationships/oleObject" Target="../embeddings/oleObject502.bin"/><Relationship Id="rId4" Type="http://schemas.openxmlformats.org/officeDocument/2006/relationships/oleObject" Target="../embeddings/oleObject501.bin"/></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508.bin"/><Relationship Id="rId3" Type="http://schemas.openxmlformats.org/officeDocument/2006/relationships/notesSlide" Target="../notesSlides/notesSlide25.xml"/><Relationship Id="rId7" Type="http://schemas.openxmlformats.org/officeDocument/2006/relationships/oleObject" Target="../embeddings/oleObject507.bin"/><Relationship Id="rId2" Type="http://schemas.openxmlformats.org/officeDocument/2006/relationships/slideLayout" Target="../slideLayouts/slideLayout2.xml"/><Relationship Id="rId1" Type="http://schemas.openxmlformats.org/officeDocument/2006/relationships/vmlDrawing" Target="../drawings/vmlDrawing75.vml"/><Relationship Id="rId6" Type="http://schemas.openxmlformats.org/officeDocument/2006/relationships/oleObject" Target="../embeddings/oleObject506.bin"/><Relationship Id="rId11" Type="http://schemas.openxmlformats.org/officeDocument/2006/relationships/oleObject" Target="../embeddings/oleObject511.bin"/><Relationship Id="rId5" Type="http://schemas.openxmlformats.org/officeDocument/2006/relationships/oleObject" Target="../embeddings/oleObject505.bin"/><Relationship Id="rId10" Type="http://schemas.openxmlformats.org/officeDocument/2006/relationships/oleObject" Target="../embeddings/oleObject510.bin"/><Relationship Id="rId4" Type="http://schemas.openxmlformats.org/officeDocument/2006/relationships/oleObject" Target="../embeddings/oleObject504.bin"/><Relationship Id="rId9" Type="http://schemas.openxmlformats.org/officeDocument/2006/relationships/oleObject" Target="../embeddings/oleObject509.bin"/></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516.bin"/><Relationship Id="rId13" Type="http://schemas.openxmlformats.org/officeDocument/2006/relationships/oleObject" Target="../embeddings/oleObject521.bin"/><Relationship Id="rId18" Type="http://schemas.openxmlformats.org/officeDocument/2006/relationships/oleObject" Target="../embeddings/oleObject526.bin"/><Relationship Id="rId3" Type="http://schemas.openxmlformats.org/officeDocument/2006/relationships/notesSlide" Target="../notesSlides/notesSlide26.xml"/><Relationship Id="rId7" Type="http://schemas.openxmlformats.org/officeDocument/2006/relationships/oleObject" Target="../embeddings/oleObject515.bin"/><Relationship Id="rId12" Type="http://schemas.openxmlformats.org/officeDocument/2006/relationships/oleObject" Target="../embeddings/oleObject520.bin"/><Relationship Id="rId17" Type="http://schemas.openxmlformats.org/officeDocument/2006/relationships/oleObject" Target="../embeddings/oleObject525.bin"/><Relationship Id="rId2" Type="http://schemas.openxmlformats.org/officeDocument/2006/relationships/slideLayout" Target="../slideLayouts/slideLayout2.xml"/><Relationship Id="rId16" Type="http://schemas.openxmlformats.org/officeDocument/2006/relationships/oleObject" Target="../embeddings/oleObject524.bin"/><Relationship Id="rId1" Type="http://schemas.openxmlformats.org/officeDocument/2006/relationships/vmlDrawing" Target="../drawings/vmlDrawing76.vml"/><Relationship Id="rId6" Type="http://schemas.openxmlformats.org/officeDocument/2006/relationships/oleObject" Target="../embeddings/oleObject514.bin"/><Relationship Id="rId11" Type="http://schemas.openxmlformats.org/officeDocument/2006/relationships/oleObject" Target="../embeddings/oleObject519.bin"/><Relationship Id="rId5" Type="http://schemas.openxmlformats.org/officeDocument/2006/relationships/oleObject" Target="../embeddings/oleObject513.bin"/><Relationship Id="rId15" Type="http://schemas.openxmlformats.org/officeDocument/2006/relationships/oleObject" Target="../embeddings/oleObject523.bin"/><Relationship Id="rId10" Type="http://schemas.openxmlformats.org/officeDocument/2006/relationships/oleObject" Target="../embeddings/oleObject518.bin"/><Relationship Id="rId4" Type="http://schemas.openxmlformats.org/officeDocument/2006/relationships/oleObject" Target="../embeddings/oleObject512.bin"/><Relationship Id="rId9" Type="http://schemas.openxmlformats.org/officeDocument/2006/relationships/oleObject" Target="../embeddings/oleObject517.bin"/><Relationship Id="rId14" Type="http://schemas.openxmlformats.org/officeDocument/2006/relationships/oleObject" Target="../embeddings/oleObject52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531.bin"/><Relationship Id="rId3" Type="http://schemas.openxmlformats.org/officeDocument/2006/relationships/notesSlide" Target="../notesSlides/notesSlide27.xml"/><Relationship Id="rId7" Type="http://schemas.openxmlformats.org/officeDocument/2006/relationships/oleObject" Target="../embeddings/oleObject530.bin"/><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oleObject" Target="../embeddings/oleObject529.bin"/><Relationship Id="rId5" Type="http://schemas.openxmlformats.org/officeDocument/2006/relationships/oleObject" Target="../embeddings/oleObject528.bin"/><Relationship Id="rId4" Type="http://schemas.openxmlformats.org/officeDocument/2006/relationships/oleObject" Target="../embeddings/oleObject5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2057400"/>
          </a:xfrm>
        </p:spPr>
        <p:txBody>
          <a:bodyPr/>
          <a:lstStyle/>
          <a:p>
            <a:pPr algn="ctr"/>
            <a:r>
              <a:rPr lang="en-US" b="0" dirty="0" smtClean="0">
                <a:effectLst/>
                <a:latin typeface="Times New Roman" pitchFamily="18" charset="0"/>
                <a:cs typeface="Times New Roman" pitchFamily="18" charset="0"/>
              </a:rPr>
              <a:t>VẬT LÝ BÁN DẪN THẤP CHIỀU</a:t>
            </a:r>
            <a:endParaRPr lang="en-US" b="0" dirty="0">
              <a:effectLst/>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fontScale="92500" lnSpcReduction="10000"/>
          </a:bodyPr>
          <a:lstStyle/>
          <a:p>
            <a:pPr algn="ctr"/>
            <a:r>
              <a:rPr lang="en-US" dirty="0" smtClean="0">
                <a:solidFill>
                  <a:srgbClr val="002060"/>
                </a:solidFill>
                <a:latin typeface="Times New Roman" pitchFamily="18" charset="0"/>
                <a:cs typeface="Times New Roman" pitchFamily="18" charset="0"/>
              </a:rPr>
              <a:t>Bài giảng Cao học Vật lí lí thuyết</a:t>
            </a:r>
          </a:p>
          <a:p>
            <a:pPr algn="ctr"/>
            <a:r>
              <a:rPr lang="en-US" dirty="0" smtClean="0">
                <a:solidFill>
                  <a:srgbClr val="002060"/>
                </a:solidFill>
                <a:latin typeface="Times New Roman" pitchFamily="18" charset="0"/>
                <a:cs typeface="Times New Roman" pitchFamily="18" charset="0"/>
              </a:rPr>
              <a:t>Trường Đại học Sư phạm Hà Nội</a:t>
            </a:r>
          </a:p>
          <a:p>
            <a:pPr algn="ctr"/>
            <a:endParaRPr lang="en-US" dirty="0" smtClean="0">
              <a:solidFill>
                <a:srgbClr val="002060"/>
              </a:solidFill>
              <a:latin typeface="Times New Roman" pitchFamily="18" charset="0"/>
              <a:cs typeface="Times New Roman" pitchFamily="18" charset="0"/>
            </a:endParaRPr>
          </a:p>
          <a:p>
            <a:pPr algn="ctr"/>
            <a:r>
              <a:rPr lang="en-US" dirty="0" smtClean="0">
                <a:solidFill>
                  <a:srgbClr val="002060"/>
                </a:solidFill>
                <a:latin typeface="Times New Roman" pitchFamily="18" charset="0"/>
                <a:cs typeface="Times New Roman" pitchFamily="18" charset="0"/>
              </a:rPr>
              <a:t>PGS.TS Nguyễn Quang Học</a:t>
            </a:r>
            <a:endParaRPr lang="en-US" dirty="0">
              <a:solidFill>
                <a:srgbClr val="00206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4000" b="1" dirty="0" smtClean="0">
                <a:latin typeface="Times New Roman" pitchFamily="18" charset="0"/>
                <a:cs typeface="Times New Roman" pitchFamily="18" charset="0"/>
              </a:rPr>
              <a:t>MỤC LỤC</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143000"/>
            <a:ext cx="8839200" cy="5715000"/>
          </a:xfrm>
        </p:spPr>
        <p:txBody>
          <a:bodyPr>
            <a:normAutofit fontScale="85000" lnSpcReduction="20000"/>
          </a:bodyPr>
          <a:lstStyle/>
          <a:p>
            <a:pPr algn="just">
              <a:buNone/>
            </a:pPr>
            <a:r>
              <a:rPr lang="en-US" sz="2400"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10.6. Sự khuếch đại quang và laze</a:t>
            </a:r>
          </a:p>
          <a:p>
            <a:pPr algn="just">
              <a:buNone/>
            </a:pPr>
            <a:r>
              <a:rPr lang="en-US" sz="2800" dirty="0" smtClean="0">
                <a:latin typeface="Times New Roman" pitchFamily="18" charset="0"/>
                <a:cs typeface="Times New Roman" pitchFamily="18" charset="0"/>
              </a:rPr>
              <a:t>            10.7. Exciton</a:t>
            </a:r>
          </a:p>
          <a:p>
            <a:pPr algn="just">
              <a:buNone/>
            </a:pPr>
            <a:r>
              <a:rPr lang="en-US" sz="2800" dirty="0" smtClean="0">
                <a:latin typeface="Times New Roman" pitchFamily="18" charset="0"/>
                <a:cs typeface="Times New Roman" pitchFamily="18" charset="0"/>
              </a:rPr>
              <a:t>             Bài tập</a:t>
            </a:r>
          </a:p>
          <a:p>
            <a:pPr algn="just">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A1    Bảng hằng số vật lí</a:t>
            </a:r>
          </a:p>
          <a:p>
            <a:pPr algn="just">
              <a:buNone/>
            </a:pPr>
            <a:r>
              <a:rPr lang="en-US" sz="2800" b="1" dirty="0" smtClean="0">
                <a:latin typeface="Times New Roman" pitchFamily="18" charset="0"/>
                <a:cs typeface="Times New Roman" pitchFamily="18" charset="0"/>
              </a:rPr>
              <a:t>    A2    Tính chất của các bán dẫn quan trọng</a:t>
            </a:r>
          </a:p>
          <a:p>
            <a:pPr algn="just">
              <a:buNone/>
            </a:pPr>
            <a:r>
              <a:rPr lang="en-US" sz="2800" b="1" dirty="0" smtClean="0">
                <a:latin typeface="Times New Roman" pitchFamily="18" charset="0"/>
                <a:cs typeface="Times New Roman" pitchFamily="18" charset="0"/>
              </a:rPr>
              <a:t>    A3    Tính chất của hợp kim GaAs-AlAs ở nhiệt độ </a:t>
            </a:r>
          </a:p>
          <a:p>
            <a:pPr algn="just">
              <a:buNone/>
            </a:pPr>
            <a:r>
              <a:rPr lang="en-US" sz="2800" b="1" dirty="0" smtClean="0">
                <a:latin typeface="Times New Roman" pitchFamily="18" charset="0"/>
                <a:cs typeface="Times New Roman" pitchFamily="18" charset="0"/>
              </a:rPr>
              <a:t>             phòng</a:t>
            </a:r>
          </a:p>
          <a:p>
            <a:pPr algn="just">
              <a:buNone/>
            </a:pPr>
            <a:r>
              <a:rPr lang="en-US" sz="2800" b="1" dirty="0" smtClean="0">
                <a:latin typeface="Times New Roman" pitchFamily="18" charset="0"/>
                <a:cs typeface="Times New Roman" pitchFamily="18" charset="0"/>
              </a:rPr>
              <a:t>    A4    Phương trình Hermite:  Dao động tử điều hoà</a:t>
            </a:r>
          </a:p>
          <a:p>
            <a:pPr algn="just">
              <a:buNone/>
            </a:pPr>
            <a:r>
              <a:rPr lang="en-US" sz="2800" b="1" dirty="0" smtClean="0">
                <a:latin typeface="Times New Roman" pitchFamily="18" charset="0"/>
                <a:cs typeface="Times New Roman" pitchFamily="18" charset="0"/>
              </a:rPr>
              <a:t>    A5    Hàm Airy: Hố tam giác</a:t>
            </a:r>
          </a:p>
          <a:p>
            <a:pPr algn="just">
              <a:buNone/>
            </a:pPr>
            <a:r>
              <a:rPr lang="en-US" sz="2800" b="1" dirty="0" smtClean="0">
                <a:latin typeface="Times New Roman" pitchFamily="18" charset="0"/>
                <a:cs typeface="Times New Roman" pitchFamily="18" charset="0"/>
              </a:rPr>
              <a:t>    A6    Hệ thức Kramers-Kronig và hàm phản ứng </a:t>
            </a:r>
          </a:p>
          <a:p>
            <a:pPr algn="just">
              <a:buNone/>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A6.1. Hệ thức Kramers-Kronig</a:t>
            </a:r>
          </a:p>
          <a:p>
            <a:pPr algn="just">
              <a:buNone/>
            </a:pPr>
            <a:r>
              <a:rPr lang="en-US" sz="2800" dirty="0" smtClean="0">
                <a:latin typeface="Times New Roman" pitchFamily="18" charset="0"/>
                <a:cs typeface="Times New Roman" pitchFamily="18" charset="0"/>
              </a:rPr>
              <a:t>              A6.2. Hàm phản ứng </a:t>
            </a:r>
            <a:r>
              <a:rPr lang="en-US" sz="2800" dirty="0" err="1" smtClean="0">
                <a:latin typeface="Times New Roman" pitchFamily="18" charset="0"/>
                <a:cs typeface="Times New Roman" pitchFamily="18" charset="0"/>
              </a:rPr>
              <a:t>mẫu</a:t>
            </a:r>
            <a:endParaRPr lang="en-US" sz="2800" dirty="0" smtClean="0">
              <a:latin typeface="Times New Roman" pitchFamily="18" charset="0"/>
              <a:cs typeface="Times New Roman" pitchFamily="18" charset="0"/>
            </a:endParaRPr>
          </a:p>
          <a:p>
            <a:pPr algn="just">
              <a:buNone/>
            </a:pPr>
            <a:endParaRPr lang="en-US" sz="2400" b="1" dirty="0" smtClean="0">
              <a:latin typeface="Times New Roman" pitchFamily="18" charset="0"/>
              <a:cs typeface="Times New Roman" pitchFamily="18" charset="0"/>
            </a:endParaRPr>
          </a:p>
          <a:p>
            <a:pPr algn="just">
              <a:buNone/>
            </a:pPr>
            <a:endParaRPr lang="en-US" sz="2400" b="1" dirty="0" smtClean="0">
              <a:latin typeface="Times New Roman" pitchFamily="18" charset="0"/>
              <a:cs typeface="Times New Roman" pitchFamily="18" charset="0"/>
            </a:endParaRP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14850" y="3321050"/>
          <a:ext cx="114300" cy="215900"/>
        </p:xfrm>
        <a:graphic>
          <a:graphicData uri="http://schemas.openxmlformats.org/presentationml/2006/ole">
            <p:oleObj spid="_x0000_s4098" name="Equation" r:id="rId3" imgW="114120" imgH="21564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US" sz="4000" b="1" dirty="0" smtClean="0">
                <a:latin typeface="Times New Roman" pitchFamily="18" charset="0"/>
                <a:cs typeface="Times New Roman" pitchFamily="18" charset="0"/>
              </a:rPr>
              <a:t>MỞ ĐẦU</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Autofit/>
          </a:bodyPr>
          <a:lstStyle/>
          <a:p>
            <a:pPr algn="just"/>
            <a:r>
              <a:rPr lang="en-US" sz="2300" dirty="0" smtClean="0">
                <a:latin typeface="Times New Roman" pitchFamily="18" charset="0"/>
                <a:cs typeface="Times New Roman" pitchFamily="18" charset="0"/>
              </a:rPr>
              <a:t>Các</a:t>
            </a:r>
            <a:r>
              <a:rPr lang="en-US" sz="2300" i="1" dirty="0" smtClean="0">
                <a:latin typeface="Times New Roman" pitchFamily="18" charset="0"/>
                <a:cs typeface="Times New Roman" pitchFamily="18" charset="0"/>
              </a:rPr>
              <a:t> hệ thấp chiều </a:t>
            </a:r>
            <a:r>
              <a:rPr lang="en-US" sz="2300" dirty="0" smtClean="0">
                <a:latin typeface="Times New Roman" pitchFamily="18" charset="0"/>
                <a:cs typeface="Times New Roman" pitchFamily="18" charset="0"/>
              </a:rPr>
              <a:t>(low-dimensional system) tạo ra một cuộc cách mạng trong vật lí bán dẫn. Chúng dựa trên cơ sở công nghệ của các </a:t>
            </a:r>
            <a:r>
              <a:rPr lang="en-US" sz="2300" i="1" dirty="0" smtClean="0">
                <a:latin typeface="Times New Roman" pitchFamily="18" charset="0"/>
                <a:cs typeface="Times New Roman" pitchFamily="18" charset="0"/>
              </a:rPr>
              <a:t>dị cấu trúc </a:t>
            </a:r>
            <a:r>
              <a:rPr lang="en-US" sz="2300" dirty="0" smtClean="0">
                <a:latin typeface="Times New Roman" pitchFamily="18" charset="0"/>
                <a:cs typeface="Times New Roman" pitchFamily="18" charset="0"/>
              </a:rPr>
              <a:t>(heterostructure) trong đó thành phần của một chất bán dẫn có thể thay đổi trên phạm vi nanômét.  Chẳng hạn một lớp GaAs bị kẹp ở giữa hai lớp AlGaAs tác động giống như một hố lượng tử cơ bản. Các mức năng lượng được tách rộng nếu hố hẹp và tất cả các điện tử có thể bị bẫy trên mức thấp nhất. Chuyển động song song với các lớp không bị ảnh hưởng và các điện tử chuyển động tự do theo các hướng này. Kết quả là một </a:t>
            </a:r>
            <a:r>
              <a:rPr lang="en-US" sz="2300" i="1" dirty="0" smtClean="0">
                <a:latin typeface="Times New Roman" pitchFamily="18" charset="0"/>
                <a:cs typeface="Times New Roman" pitchFamily="18" charset="0"/>
              </a:rPr>
              <a:t>chất khí điện tử 2 chiều </a:t>
            </a:r>
            <a:r>
              <a:rPr lang="en-US" sz="2300" dirty="0" smtClean="0">
                <a:latin typeface="Times New Roman" pitchFamily="18" charset="0"/>
                <a:cs typeface="Times New Roman" pitchFamily="18" charset="0"/>
              </a:rPr>
              <a:t>và các lỗ trống có thể bị bẫy theo cùng một cách.</a:t>
            </a:r>
          </a:p>
          <a:p>
            <a:pPr algn="just"/>
            <a:r>
              <a:rPr lang="en-US" sz="2300" dirty="0" smtClean="0">
                <a:latin typeface="Times New Roman" pitchFamily="18" charset="0"/>
                <a:cs typeface="Times New Roman" pitchFamily="18" charset="0"/>
              </a:rPr>
              <a:t>Các thực nghiệm quang đưa ra chứng cớ trực tiếp về dáng điệu thấp chiều của các điện tử và lỗ trống trong một hố lượng tử. Mật độ trạng thái thay đổi </a:t>
            </a:r>
            <a:r>
              <a:rPr lang="en-US" sz="2300" dirty="0" err="1" smtClean="0">
                <a:latin typeface="Times New Roman" pitchFamily="18" charset="0"/>
                <a:cs typeface="Times New Roman" pitchFamily="18" charset="0"/>
              </a:rPr>
              <a:t>từ</a:t>
            </a:r>
            <a:r>
              <a:rPr lang="en-US" sz="2300" dirty="0" smtClean="0">
                <a:latin typeface="Times New Roman" pitchFamily="18" charset="0"/>
                <a:cs typeface="Times New Roman" pitchFamily="18" charset="0"/>
              </a:rPr>
              <a:t> dạng parabol trơn trong hệ 3 chiều sang dạng bậc thang (staircase) trong hệ 2 chiều. Điều này được thể hiện </a:t>
            </a:r>
            <a:r>
              <a:rPr lang="en-US" sz="2300" dirty="0" err="1" smtClean="0">
                <a:latin typeface="Times New Roman" pitchFamily="18" charset="0"/>
                <a:cs typeface="Times New Roman" pitchFamily="18" charset="0"/>
              </a:rPr>
              <a:t>rõ</a:t>
            </a:r>
            <a:r>
              <a:rPr lang="en-US" sz="2300" dirty="0" smtClean="0">
                <a:latin typeface="Times New Roman" pitchFamily="18" charset="0"/>
                <a:cs typeface="Times New Roman" pitchFamily="18" charset="0"/>
              </a:rPr>
              <a:t> ràng trong sự hấp thụ quang và bậc ở đáy của mật độ trạng thái tăng cường các tính chất quang. Điều đó đã được ứng dụng trong các laze hố lượng tử có dòng </a:t>
            </a:r>
            <a:r>
              <a:rPr lang="en-US" sz="2300" dirty="0" err="1" smtClean="0">
                <a:latin typeface="Times New Roman" pitchFamily="18" charset="0"/>
                <a:cs typeface="Times New Roman" pitchFamily="18" charset="0"/>
              </a:rPr>
              <a:t>ngưỡng</a:t>
            </a:r>
            <a:r>
              <a:rPr lang="en-US" sz="2300" dirty="0" smtClean="0">
                <a:latin typeface="Times New Roman" pitchFamily="18" charset="0"/>
                <a:cs typeface="Times New Roman" pitchFamily="18" charset="0"/>
              </a:rPr>
              <a:t> thấp hơn dòng </a:t>
            </a:r>
            <a:r>
              <a:rPr lang="en-US" sz="2300" dirty="0" err="1" smtClean="0">
                <a:latin typeface="Times New Roman" pitchFamily="18" charset="0"/>
                <a:cs typeface="Times New Roman" pitchFamily="18" charset="0"/>
              </a:rPr>
              <a:t>ngưỡng</a:t>
            </a:r>
            <a:r>
              <a:rPr lang="en-US" sz="2300" dirty="0" smtClean="0">
                <a:latin typeface="Times New Roman" pitchFamily="18" charset="0"/>
                <a:cs typeface="Times New Roman" pitchFamily="18" charset="0"/>
              </a:rPr>
              <a:t> của một thiết bị 3 chiều.    </a:t>
            </a:r>
            <a:endParaRPr lang="en-US" sz="23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4000" b="1" dirty="0" smtClean="0">
                <a:latin typeface="Times New Roman" pitchFamily="18" charset="0"/>
                <a:cs typeface="Times New Roman" pitchFamily="18" charset="0"/>
              </a:rPr>
              <a:t>MỞ ĐẦU</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lnSpcReduction="10000"/>
          </a:bodyPr>
          <a:lstStyle/>
          <a:p>
            <a:pPr algn="just"/>
            <a:r>
              <a:rPr lang="en-US" sz="2400" dirty="0" smtClean="0">
                <a:latin typeface="Times New Roman" pitchFamily="18" charset="0"/>
                <a:cs typeface="Times New Roman" pitchFamily="18" charset="0"/>
              </a:rPr>
              <a:t>Vào cuối thế kỷ 20, vật lí chất rắn chuyển hướng nghiên cứu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tinh thể khối sang màng mỏng và cấu trúc nhiều lớp với nhiều tính chất vật lí mới trong đó có </a:t>
            </a:r>
            <a:r>
              <a:rPr lang="en-US" sz="2400" i="1" dirty="0" smtClean="0">
                <a:latin typeface="Times New Roman" pitchFamily="18" charset="0"/>
                <a:cs typeface="Times New Roman" pitchFamily="18" charset="0"/>
              </a:rPr>
              <a:t>hiệu ứng kích thước lượng tử</a:t>
            </a:r>
            <a:r>
              <a:rPr lang="en-US" sz="2400" dirty="0" smtClean="0">
                <a:latin typeface="Times New Roman" pitchFamily="18" charset="0"/>
                <a:cs typeface="Times New Roman" pitchFamily="18" charset="0"/>
              </a:rPr>
              <a:t>. Trong các cấu trúc có kích thước lượng tử, các hạt dẫn bị giới hạn trong các vùng có kích thước đặc trưng vào cỡ bước sóng de Broglie và chịu tác động của các qui luật cơ học lượng tử. Chẳng hạn phổ năng lượng của các hạt dẫn trở thành gián đoạn theo hướng tọa độ giới hạn. Khi đó, dáng điệu của hạt dẫn tương tự như trong khí 2 chiều. Cấu trúc với khí điện tử 2 chiều có nhiều tính chất khác thường so với cấu trúc của các hệ hạt dẫn 3 chiều. Ví dụ như </a:t>
            </a:r>
            <a:r>
              <a:rPr lang="en-US" sz="2400" i="1" dirty="0" smtClean="0">
                <a:latin typeface="Times New Roman" pitchFamily="18" charset="0"/>
                <a:cs typeface="Times New Roman" pitchFamily="18" charset="0"/>
              </a:rPr>
              <a:t>hiệu ứng Hall lượng tử </a:t>
            </a:r>
            <a:r>
              <a:rPr lang="en-US" sz="2400" dirty="0" smtClean="0">
                <a:latin typeface="Times New Roman" pitchFamily="18" charset="0"/>
                <a:cs typeface="Times New Roman" pitchFamily="18" charset="0"/>
              </a:rPr>
              <a:t>(1980). Các cấu trúc tương tự ngày càng phổ biến trong nhiều linh kiện bán dẫn mới nhất là trong quang điện tử.  </a:t>
            </a:r>
          </a:p>
          <a:p>
            <a:pPr algn="just"/>
            <a:r>
              <a:rPr lang="en-US" sz="2400" i="1" dirty="0" smtClean="0">
                <a:latin typeface="Times New Roman" pitchFamily="18" charset="0"/>
                <a:cs typeface="Times New Roman" pitchFamily="18" charset="0"/>
              </a:rPr>
              <a:t>Hiệu ứng Gunn </a:t>
            </a:r>
            <a:r>
              <a:rPr lang="en-US" sz="2400" dirty="0" smtClean="0">
                <a:latin typeface="Times New Roman" pitchFamily="18" charset="0"/>
                <a:cs typeface="Times New Roman" pitchFamily="18" charset="0"/>
              </a:rPr>
              <a:t>(1963) là hiện tượng dòng điện chạy trong chất bán dẫn n- GaAs mỏng đặt trong một điện áp cao thế biến thành các dao động với tần số vi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Tần số này tỉ lệ nghịch với kích thước vật mà cao thế đặt vào. Hiệu ứng này được ứng dụng trong điôt Gunn làm máy phát vi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a:t>
            </a:r>
            <a:r>
              <a:rPr lang="en-US" sz="2400" dirty="0" smtClean="0">
                <a:latin typeface="Times New Roman"/>
                <a:cs typeface="Times New Roman"/>
              </a:rPr>
              <a:t>  </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4000" b="1" dirty="0" smtClean="0">
                <a:latin typeface="Times New Roman" pitchFamily="18" charset="0"/>
                <a:cs typeface="Times New Roman" pitchFamily="18" charset="0"/>
              </a:rPr>
              <a:t>MỞ ĐẦU</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a:bodyPr>
          <a:lstStyle/>
          <a:p>
            <a:pPr algn="just"/>
            <a:r>
              <a:rPr lang="en-US" sz="2400" dirty="0" smtClean="0">
                <a:latin typeface="Times New Roman" pitchFamily="18" charset="0"/>
                <a:cs typeface="Times New Roman" pitchFamily="18" charset="0"/>
              </a:rPr>
              <a:t>L. Esaki và R.Tsu (1970) tạo ra </a:t>
            </a:r>
            <a:r>
              <a:rPr lang="en-US" sz="2400" i="1" dirty="0" smtClean="0">
                <a:latin typeface="Times New Roman" pitchFamily="18" charset="0"/>
                <a:cs typeface="Times New Roman" pitchFamily="18" charset="0"/>
              </a:rPr>
              <a:t>siêu mạng </a:t>
            </a:r>
            <a:r>
              <a:rPr lang="en-US" sz="2400" dirty="0" smtClean="0">
                <a:latin typeface="Times New Roman" pitchFamily="18" charset="0"/>
                <a:cs typeface="Times New Roman" pitchFamily="18" charset="0"/>
              </a:rPr>
              <a:t>(superlattice) bán dẫn đầu tiên. Đó là một cấu trúc tuần hoàn nhân tạo gồm các lớp xen kẽ của hai chất bán dẫn khác nhau có độ dày lớp cỡ nanômét. Siêu mạng thuộc về </a:t>
            </a:r>
            <a:r>
              <a:rPr lang="en-US" sz="2400" i="1" dirty="0" smtClean="0">
                <a:latin typeface="Times New Roman" pitchFamily="18" charset="0"/>
                <a:cs typeface="Times New Roman" pitchFamily="18" charset="0"/>
              </a:rPr>
              <a:t>cấu trúc nanô </a:t>
            </a:r>
            <a:r>
              <a:rPr lang="en-US" sz="2400" dirty="0" smtClean="0">
                <a:latin typeface="Times New Roman" pitchFamily="18" charset="0"/>
                <a:cs typeface="Times New Roman" pitchFamily="18" charset="0"/>
              </a:rPr>
              <a:t>(nanostructure). Sự tuần hoàn nhân tạo là do vùng Brillouin bị gập lại thành các vùng Brillouin nhỏ hơn gọi là các </a:t>
            </a:r>
            <a:r>
              <a:rPr lang="en-US" sz="2400" i="1" dirty="0" smtClean="0">
                <a:latin typeface="Times New Roman" pitchFamily="18" charset="0"/>
                <a:cs typeface="Times New Roman" pitchFamily="18" charset="0"/>
              </a:rPr>
              <a:t>vùng mini</a:t>
            </a:r>
            <a:r>
              <a:rPr lang="en-US" sz="2400" dirty="0" smtClean="0">
                <a:latin typeface="Times New Roman" pitchFamily="18" charset="0"/>
                <a:cs typeface="Times New Roman" pitchFamily="18" charset="0"/>
              </a:rPr>
              <a:t>. Do đó có thể tạo ra các cực tiểu của vùng dẫn cao hơn với các năng lượng thỏa mãn các dao động Gunn. </a:t>
            </a:r>
          </a:p>
          <a:p>
            <a:pPr algn="just"/>
            <a:r>
              <a:rPr lang="en-US" sz="2400" dirty="0" smtClean="0">
                <a:latin typeface="Times New Roman" pitchFamily="18" charset="0"/>
                <a:cs typeface="Times New Roman" pitchFamily="18" charset="0"/>
              </a:rPr>
              <a:t>Các cấu trúc nanô thu được nhờ các công nghệ hiện đại như MBE (molecular beam epitaxy), MOCVD (metal-organic chemical vapor deposition),... Công nghệ này có khả năng tạo ra các cấu trúc với phân bố thành phần tuỳ ý và với độ chính xác tới từng lớp phân tử riêng rẽ. Siêu mạng và hố lượng tử QW (quantum well) là các cấu trúc nanô phẳng hay 2 chiều. Cấu trúc nanô 1 chiều gọi là </a:t>
            </a:r>
            <a:r>
              <a:rPr lang="en-US" sz="2400" i="1" dirty="0" smtClean="0">
                <a:latin typeface="Times New Roman" pitchFamily="18" charset="0"/>
                <a:cs typeface="Times New Roman" pitchFamily="18" charset="0"/>
              </a:rPr>
              <a:t>dây lượng tử </a:t>
            </a:r>
            <a:r>
              <a:rPr lang="en-US" sz="2400" dirty="0" smtClean="0">
                <a:latin typeface="Times New Roman" pitchFamily="18" charset="0"/>
                <a:cs typeface="Times New Roman" pitchFamily="18" charset="0"/>
              </a:rPr>
              <a:t>QW (quantum wire). Cấu trúc nanô không chiều gọi là </a:t>
            </a:r>
            <a:r>
              <a:rPr lang="en-US" sz="2400" i="1" dirty="0" smtClean="0">
                <a:latin typeface="Times New Roman" pitchFamily="18" charset="0"/>
                <a:cs typeface="Times New Roman" pitchFamily="18" charset="0"/>
              </a:rPr>
              <a:t>chấm lượng tử </a:t>
            </a:r>
            <a:r>
              <a:rPr lang="en-US" sz="2400" dirty="0" smtClean="0">
                <a:latin typeface="Times New Roman" pitchFamily="18" charset="0"/>
                <a:cs typeface="Times New Roman" pitchFamily="18" charset="0"/>
              </a:rPr>
              <a:t>QD (quantum dot).    </a:t>
            </a:r>
            <a:endParaRPr 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4000" b="1" dirty="0" smtClean="0">
                <a:latin typeface="Times New Roman" pitchFamily="18" charset="0"/>
                <a:cs typeface="Times New Roman" pitchFamily="18" charset="0"/>
              </a:rPr>
              <a:t>MỞ ĐẦU</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a:bodyPr>
          <a:lstStyle/>
          <a:p>
            <a:pPr algn="just"/>
            <a:r>
              <a:rPr lang="en-US" sz="2400" dirty="0" smtClean="0">
                <a:latin typeface="Times New Roman" pitchFamily="18" charset="0"/>
                <a:cs typeface="Times New Roman" pitchFamily="18" charset="0"/>
              </a:rPr>
              <a:t>Siêu mạng là những cấu trúc tuần hoàn nhân tạo của các lớp vật liệu có hằng số mạng gần bằng nhau. Trong siêu mạng, các điện tử chịu tác dụng của hai thế tuần hoàn là thế của tinh thể và thế của siêu mạng với chu kì lớn hơn rất nhiều so với hằng số mạng. Thế của siêu mạng được tạo nên bởi sự khác biệt giữa các mức năng lượng của các vùng dẫn thuộc hai chất bán dẫn tạo thành siêu mạng. Các tham số của siêu mạng như chu kì siêu mạng, nồng độ hạt tải,... có thể điều chỉnh được nhờ công nghệ cao. Do đó, có thể điều chỉnh thế siêu mạng và phổ năng lượng của điện tử nhờ thay đổi các tham số siêu mạng. Điều đó làm cho siêu mạng bán dẫn có những đặc tính ưu việt hơn so với các bán dẫn thường. Ngày càng có nhiều phương pháp chế tạo ra các cấu trúc nanô khác nhau. Một trong các lí do làm cho cấu trúc nanô được đặc biệt quan tâm hiện nay là các tính chất điện tử và dao động của chúng bị biến dạng vì chúng trở thành thấp chiều và đối xứng thấp.     </a:t>
            </a:r>
            <a:endParaRPr lang="en-US"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4000" b="1" dirty="0" smtClean="0">
                <a:latin typeface="Times New Roman" pitchFamily="18" charset="0"/>
                <a:cs typeface="Times New Roman" pitchFamily="18" charset="0"/>
              </a:rPr>
              <a:t>Chương 1: Cơ sở cơ học lượng tử </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lnSpcReduction="10000"/>
          </a:bodyPr>
          <a:lstStyle/>
          <a:p>
            <a:pPr algn="ctr">
              <a:buNone/>
            </a:pPr>
            <a:r>
              <a:rPr lang="en-US" sz="2200" b="1" dirty="0" smtClean="0">
                <a:latin typeface="Times New Roman" pitchFamily="18" charset="0"/>
                <a:cs typeface="Times New Roman" pitchFamily="18" charset="0"/>
              </a:rPr>
              <a:t>1.1. Cơ học sóng và phương trình Schrodinger</a:t>
            </a:r>
          </a:p>
          <a:p>
            <a:pPr algn="just">
              <a:buNone/>
            </a:pPr>
            <a:r>
              <a:rPr lang="en-US" sz="2200" dirty="0" smtClean="0">
                <a:latin typeface="Times New Roman" pitchFamily="18" charset="0"/>
                <a:cs typeface="Times New Roman" pitchFamily="18" charset="0"/>
              </a:rPr>
              <a:t>       Cơ học sóng là hình thức luận cơ bản của lý thuyết lượng tử. Nó liên quan đến hàm sóng              tuân theo phương trình Schrodinger phụ thuộc vào thời gian</a:t>
            </a:r>
          </a:p>
          <a:p>
            <a:pPr algn="just">
              <a:buNone/>
            </a:pPr>
            <a:r>
              <a:rPr lang="en-US" sz="2400"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Nếu                                   thì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(1.1) suy ra</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Còn            tuân theo phương trình Schrodinger không phụ thuộc vào thời gian</a:t>
            </a: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Trong trường hợp 3 chiều, thay </a:t>
            </a:r>
            <a:endParaRPr lang="en-US" sz="2200" dirty="0">
              <a:latin typeface="Times New Roman" pitchFamily="18" charset="0"/>
              <a:cs typeface="Times New Roman" pitchFamily="18" charset="0"/>
            </a:endParaRPr>
          </a:p>
        </p:txBody>
      </p:sp>
      <p:graphicFrame>
        <p:nvGraphicFramePr>
          <p:cNvPr id="23555" name="Object 3"/>
          <p:cNvGraphicFramePr>
            <a:graphicFrameLocks noChangeAspect="1"/>
          </p:cNvGraphicFramePr>
          <p:nvPr/>
        </p:nvGraphicFramePr>
        <p:xfrm>
          <a:off x="2770188" y="1600200"/>
          <a:ext cx="887412" cy="327025"/>
        </p:xfrm>
        <a:graphic>
          <a:graphicData uri="http://schemas.openxmlformats.org/presentationml/2006/ole">
            <p:oleObj spid="_x0000_s23555" name="Equation" r:id="rId3" imgW="444240" imgH="203040" progId="Equation.3">
              <p:embed/>
            </p:oleObj>
          </a:graphicData>
        </a:graphic>
      </p:graphicFrame>
      <p:graphicFrame>
        <p:nvGraphicFramePr>
          <p:cNvPr id="23557" name="Object 5"/>
          <p:cNvGraphicFramePr>
            <a:graphicFrameLocks noChangeAspect="1"/>
          </p:cNvGraphicFramePr>
          <p:nvPr/>
        </p:nvGraphicFramePr>
        <p:xfrm>
          <a:off x="1611313" y="2286000"/>
          <a:ext cx="6059487" cy="674688"/>
        </p:xfrm>
        <a:graphic>
          <a:graphicData uri="http://schemas.openxmlformats.org/presentationml/2006/ole">
            <p:oleObj spid="_x0000_s23557" name="Equation" r:id="rId4" imgW="3035160" imgH="419040" progId="Equation.3">
              <p:embed/>
            </p:oleObj>
          </a:graphicData>
        </a:graphic>
      </p:graphicFrame>
      <p:graphicFrame>
        <p:nvGraphicFramePr>
          <p:cNvPr id="23558" name="Object 6"/>
          <p:cNvGraphicFramePr>
            <a:graphicFrameLocks noChangeAspect="1"/>
          </p:cNvGraphicFramePr>
          <p:nvPr/>
        </p:nvGraphicFramePr>
        <p:xfrm>
          <a:off x="1020763" y="3124200"/>
          <a:ext cx="2255837" cy="327025"/>
        </p:xfrm>
        <a:graphic>
          <a:graphicData uri="http://schemas.openxmlformats.org/presentationml/2006/ole">
            <p:oleObj spid="_x0000_s23558" name="Equation" r:id="rId5" imgW="1130040" imgH="203040" progId="Equation.3">
              <p:embed/>
            </p:oleObj>
          </a:graphicData>
        </a:graphic>
      </p:graphicFrame>
      <p:graphicFrame>
        <p:nvGraphicFramePr>
          <p:cNvPr id="23559" name="Object 7"/>
          <p:cNvGraphicFramePr>
            <a:graphicFrameLocks noChangeAspect="1"/>
          </p:cNvGraphicFramePr>
          <p:nvPr/>
        </p:nvGraphicFramePr>
        <p:xfrm>
          <a:off x="393700" y="3429000"/>
          <a:ext cx="7962900" cy="776288"/>
        </p:xfrm>
        <a:graphic>
          <a:graphicData uri="http://schemas.openxmlformats.org/presentationml/2006/ole">
            <p:oleObj spid="_x0000_s23559" name="Equation" r:id="rId6" imgW="3987720" imgH="482400" progId="Equation.3">
              <p:embed/>
            </p:oleObj>
          </a:graphicData>
        </a:graphic>
      </p:graphicFrame>
      <p:graphicFrame>
        <p:nvGraphicFramePr>
          <p:cNvPr id="23560" name="Object 8"/>
          <p:cNvGraphicFramePr>
            <a:graphicFrameLocks noChangeAspect="1"/>
          </p:cNvGraphicFramePr>
          <p:nvPr/>
        </p:nvGraphicFramePr>
        <p:xfrm>
          <a:off x="1889125" y="4191000"/>
          <a:ext cx="5807075" cy="695325"/>
        </p:xfrm>
        <a:graphic>
          <a:graphicData uri="http://schemas.openxmlformats.org/presentationml/2006/ole">
            <p:oleObj spid="_x0000_s23560" name="Equation" r:id="rId7" imgW="2908080" imgH="431640" progId="Equation.3">
              <p:embed/>
            </p:oleObj>
          </a:graphicData>
        </a:graphic>
      </p:graphicFrame>
      <p:graphicFrame>
        <p:nvGraphicFramePr>
          <p:cNvPr id="23562" name="Object 10"/>
          <p:cNvGraphicFramePr>
            <a:graphicFrameLocks noChangeAspect="1"/>
          </p:cNvGraphicFramePr>
          <p:nvPr/>
        </p:nvGraphicFramePr>
        <p:xfrm>
          <a:off x="1143000" y="4953000"/>
          <a:ext cx="658812" cy="327025"/>
        </p:xfrm>
        <a:graphic>
          <a:graphicData uri="http://schemas.openxmlformats.org/presentationml/2006/ole">
            <p:oleObj spid="_x0000_s23562" name="Equation" r:id="rId8" imgW="330120" imgH="203040" progId="Equation.3">
              <p:embed/>
            </p:oleObj>
          </a:graphicData>
        </a:graphic>
      </p:graphicFrame>
      <p:graphicFrame>
        <p:nvGraphicFramePr>
          <p:cNvPr id="23563" name="Object 11"/>
          <p:cNvGraphicFramePr>
            <a:graphicFrameLocks noChangeAspect="1"/>
          </p:cNvGraphicFramePr>
          <p:nvPr/>
        </p:nvGraphicFramePr>
        <p:xfrm>
          <a:off x="2279650" y="5334000"/>
          <a:ext cx="4794250" cy="674688"/>
        </p:xfrm>
        <a:graphic>
          <a:graphicData uri="http://schemas.openxmlformats.org/presentationml/2006/ole">
            <p:oleObj spid="_x0000_s23563" name="Equation" r:id="rId9" imgW="2400120" imgH="419040" progId="Equation.3">
              <p:embed/>
            </p:oleObj>
          </a:graphicData>
        </a:graphic>
      </p:graphicFrame>
      <p:graphicFrame>
        <p:nvGraphicFramePr>
          <p:cNvPr id="23566" name="Object 14"/>
          <p:cNvGraphicFramePr>
            <a:graphicFrameLocks noChangeAspect="1"/>
          </p:cNvGraphicFramePr>
          <p:nvPr/>
        </p:nvGraphicFramePr>
        <p:xfrm>
          <a:off x="4019550" y="5846763"/>
          <a:ext cx="4184650" cy="715962"/>
        </p:xfrm>
        <a:graphic>
          <a:graphicData uri="http://schemas.openxmlformats.org/presentationml/2006/ole">
            <p:oleObj spid="_x0000_s23566" name="Equation" r:id="rId10" imgW="2095200" imgH="44424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1.1. Cơ học sóng và phương trình Schrodinger</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a:bodyPr>
          <a:lstStyle/>
          <a:p>
            <a:pPr algn="just">
              <a:buNone/>
            </a:pPr>
            <a:r>
              <a:rPr lang="en-US" sz="2200" dirty="0" smtClean="0">
                <a:latin typeface="Times New Roman" pitchFamily="18" charset="0"/>
                <a:cs typeface="Times New Roman" pitchFamily="18" charset="0"/>
              </a:rPr>
              <a:t>     Nghiệm của (1.1) là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E là năng lượng của hạt. Các nghiệm này mô tả các </a:t>
            </a:r>
            <a:r>
              <a:rPr lang="en-US" sz="2200" i="1" dirty="0" smtClean="0">
                <a:latin typeface="Times New Roman" pitchFamily="18" charset="0"/>
                <a:cs typeface="Times New Roman" pitchFamily="18" charset="0"/>
              </a:rPr>
              <a:t>trạng thái dừng </a:t>
            </a:r>
            <a:r>
              <a:rPr lang="en-US" sz="2200" dirty="0" smtClean="0">
                <a:latin typeface="Times New Roman" pitchFamily="18" charset="0"/>
                <a:cs typeface="Times New Roman" pitchFamily="18" charset="0"/>
              </a:rPr>
              <a:t>của hạt với năng lượng xác định. </a:t>
            </a:r>
          </a:p>
          <a:p>
            <a:pPr algn="ctr">
              <a:buNone/>
            </a:pPr>
            <a:r>
              <a:rPr lang="en-US" sz="2200" b="1" dirty="0" smtClean="0">
                <a:latin typeface="Times New Roman" pitchFamily="18" charset="0"/>
                <a:cs typeface="Times New Roman" pitchFamily="18" charset="0"/>
              </a:rPr>
              <a:t>1.2. Hạt tự do</a:t>
            </a:r>
          </a:p>
          <a:p>
            <a:pPr algn="just">
              <a:buNone/>
            </a:pPr>
            <a:r>
              <a:rPr lang="en-US" sz="2200" dirty="0" smtClean="0">
                <a:latin typeface="Times New Roman" pitchFamily="18" charset="0"/>
                <a:cs typeface="Times New Roman" pitchFamily="18" charset="0"/>
              </a:rPr>
              <a:t>    Khi đó, V(x) = 0. (1.4) trở thành</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Đó là phương trình sóng chuẩn (Helmholtz). Các nghiệm của (1.6) có thể là hàm mũ phức hoặc hàm lượng giác thực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Do đó,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24586" name="Object 10"/>
          <p:cNvGraphicFramePr>
            <a:graphicFrameLocks noChangeAspect="1"/>
          </p:cNvGraphicFramePr>
          <p:nvPr/>
        </p:nvGraphicFramePr>
        <p:xfrm>
          <a:off x="3079750" y="1098550"/>
          <a:ext cx="3778250" cy="695325"/>
        </p:xfrm>
        <a:graphic>
          <a:graphicData uri="http://schemas.openxmlformats.org/presentationml/2006/ole">
            <p:oleObj spid="_x0000_s24586" name="Equation" r:id="rId3" imgW="1892160" imgH="431640" progId="Equation.3">
              <p:embed/>
            </p:oleObj>
          </a:graphicData>
        </a:graphic>
      </p:graphicFrame>
      <p:graphicFrame>
        <p:nvGraphicFramePr>
          <p:cNvPr id="24588" name="Object 12"/>
          <p:cNvGraphicFramePr>
            <a:graphicFrameLocks noChangeAspect="1"/>
          </p:cNvGraphicFramePr>
          <p:nvPr/>
        </p:nvGraphicFramePr>
        <p:xfrm>
          <a:off x="2989263" y="3352800"/>
          <a:ext cx="3373437" cy="674688"/>
        </p:xfrm>
        <a:graphic>
          <a:graphicData uri="http://schemas.openxmlformats.org/presentationml/2006/ole">
            <p:oleObj spid="_x0000_s24588" name="Equation" r:id="rId4" imgW="1688760" imgH="419040" progId="Equation.3">
              <p:embed/>
            </p:oleObj>
          </a:graphicData>
        </a:graphic>
      </p:graphicFrame>
      <p:graphicFrame>
        <p:nvGraphicFramePr>
          <p:cNvPr id="24589" name="Object 13"/>
          <p:cNvGraphicFramePr>
            <a:graphicFrameLocks noChangeAspect="1"/>
          </p:cNvGraphicFramePr>
          <p:nvPr/>
        </p:nvGraphicFramePr>
        <p:xfrm>
          <a:off x="2209800" y="4876800"/>
          <a:ext cx="5122862" cy="347662"/>
        </p:xfrm>
        <a:graphic>
          <a:graphicData uri="http://schemas.openxmlformats.org/presentationml/2006/ole">
            <p:oleObj spid="_x0000_s24589" name="Equation" r:id="rId5" imgW="2565360" imgH="215640" progId="Equation.3">
              <p:embed/>
            </p:oleObj>
          </a:graphicData>
        </a:graphic>
      </p:graphicFrame>
      <p:graphicFrame>
        <p:nvGraphicFramePr>
          <p:cNvPr id="24590" name="Object 14"/>
          <p:cNvGraphicFramePr>
            <a:graphicFrameLocks noChangeAspect="1"/>
          </p:cNvGraphicFramePr>
          <p:nvPr/>
        </p:nvGraphicFramePr>
        <p:xfrm>
          <a:off x="3052763" y="5410200"/>
          <a:ext cx="2814637" cy="674688"/>
        </p:xfrm>
        <a:graphic>
          <a:graphicData uri="http://schemas.openxmlformats.org/presentationml/2006/ole">
            <p:oleObj spid="_x0000_s24590" name="Equation" r:id="rId6" imgW="1409400" imgH="41904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1.2. Hạt tự do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lnSpcReduction="10000"/>
          </a:bodyPr>
          <a:lstStyle/>
          <a:p>
            <a:pPr algn="just">
              <a:buNone/>
            </a:pPr>
            <a:r>
              <a:rPr lang="en-US" dirty="0" smtClean="0">
                <a:latin typeface="Times New Roman" pitchFamily="18" charset="0"/>
                <a:cs typeface="Times New Roman" pitchFamily="18" charset="0"/>
              </a:rPr>
              <a:t>    Theo cơ học cổ điển, động năng </a:t>
            </a:r>
          </a:p>
          <a:p>
            <a:pPr algn="just">
              <a:buNone/>
            </a:pP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Hai hệ thức trung tâm của lý thuyết lượng tử cũ</a:t>
            </a:r>
          </a:p>
          <a:p>
            <a:pPr algn="just">
              <a:buNone/>
            </a:pPr>
            <a:r>
              <a:rPr lang="en-US" dirty="0" smtClean="0">
                <a:latin typeface="Times New Roman" pitchFamily="18" charset="0"/>
                <a:cs typeface="Times New Roman" pitchFamily="18" charset="0"/>
              </a:rPr>
              <a:t>                                                              (Einstein), (1.8)</a:t>
            </a:r>
          </a:p>
          <a:p>
            <a:pPr algn="just">
              <a:buNone/>
            </a:pPr>
            <a:r>
              <a:rPr lang="en-US" dirty="0" smtClean="0">
                <a:latin typeface="Times New Roman" pitchFamily="18" charset="0"/>
                <a:cs typeface="Times New Roman" pitchFamily="18" charset="0"/>
              </a:rPr>
              <a:t>                                                              (de Broglie). (1.9)</a:t>
            </a:r>
          </a:p>
          <a:p>
            <a:pPr algn="just">
              <a:buNone/>
            </a:pP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Hệ thức tán sắc:   </a:t>
            </a:r>
          </a:p>
          <a:p>
            <a:pPr algn="just">
              <a:buNone/>
            </a:pP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Vận tốc pha</a:t>
            </a:r>
          </a:p>
          <a:p>
            <a:pPr algn="just">
              <a:buNone/>
            </a:pP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Vận tốc nhóm</a:t>
            </a:r>
          </a:p>
          <a:p>
            <a:pPr algn="just">
              <a:buNone/>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là vận tốc cổ điển. </a:t>
            </a: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30726" name="Object 6"/>
          <p:cNvGraphicFramePr>
            <a:graphicFrameLocks noChangeAspect="1"/>
          </p:cNvGraphicFramePr>
          <p:nvPr/>
        </p:nvGraphicFramePr>
        <p:xfrm>
          <a:off x="5135563" y="762000"/>
          <a:ext cx="2332037" cy="674688"/>
        </p:xfrm>
        <a:graphic>
          <a:graphicData uri="http://schemas.openxmlformats.org/presentationml/2006/ole">
            <p:oleObj spid="_x0000_s30726" name="Equation" r:id="rId3" imgW="1168200" imgH="419040" progId="Equation.3">
              <p:embed/>
            </p:oleObj>
          </a:graphicData>
        </a:graphic>
      </p:graphicFrame>
      <p:graphicFrame>
        <p:nvGraphicFramePr>
          <p:cNvPr id="30727" name="Object 7"/>
          <p:cNvGraphicFramePr>
            <a:graphicFrameLocks noChangeAspect="1"/>
          </p:cNvGraphicFramePr>
          <p:nvPr/>
        </p:nvGraphicFramePr>
        <p:xfrm>
          <a:off x="3008313" y="2286000"/>
          <a:ext cx="1647825" cy="287337"/>
        </p:xfrm>
        <a:graphic>
          <a:graphicData uri="http://schemas.openxmlformats.org/presentationml/2006/ole">
            <p:oleObj spid="_x0000_s30727" name="Equation" r:id="rId4" imgW="825480" imgH="177480" progId="Equation.3">
              <p:embed/>
            </p:oleObj>
          </a:graphicData>
        </a:graphic>
      </p:graphicFrame>
      <p:graphicFrame>
        <p:nvGraphicFramePr>
          <p:cNvPr id="30728" name="Object 8"/>
          <p:cNvGraphicFramePr>
            <a:graphicFrameLocks noChangeAspect="1"/>
          </p:cNvGraphicFramePr>
          <p:nvPr/>
        </p:nvGraphicFramePr>
        <p:xfrm>
          <a:off x="3124200" y="2667000"/>
          <a:ext cx="1444625" cy="636587"/>
        </p:xfrm>
        <a:graphic>
          <a:graphicData uri="http://schemas.openxmlformats.org/presentationml/2006/ole">
            <p:oleObj spid="_x0000_s30728" name="Equation" r:id="rId5" imgW="723600" imgH="393480" progId="Equation.3">
              <p:embed/>
            </p:oleObj>
          </a:graphicData>
        </a:graphic>
      </p:graphicFrame>
      <p:graphicFrame>
        <p:nvGraphicFramePr>
          <p:cNvPr id="30729" name="Object 9"/>
          <p:cNvGraphicFramePr>
            <a:graphicFrameLocks noChangeAspect="1"/>
          </p:cNvGraphicFramePr>
          <p:nvPr/>
        </p:nvGraphicFramePr>
        <p:xfrm>
          <a:off x="3124200" y="3429000"/>
          <a:ext cx="1090612" cy="677863"/>
        </p:xfrm>
        <a:graphic>
          <a:graphicData uri="http://schemas.openxmlformats.org/presentationml/2006/ole">
            <p:oleObj spid="_x0000_s30729" name="Equation" r:id="rId6" imgW="545760" imgH="419040" progId="Equation.3">
              <p:embed/>
            </p:oleObj>
          </a:graphicData>
        </a:graphic>
      </p:graphicFrame>
      <p:graphicFrame>
        <p:nvGraphicFramePr>
          <p:cNvPr id="30730" name="Object 10"/>
          <p:cNvGraphicFramePr>
            <a:graphicFrameLocks noChangeAspect="1"/>
          </p:cNvGraphicFramePr>
          <p:nvPr/>
        </p:nvGraphicFramePr>
        <p:xfrm>
          <a:off x="2824163" y="4267200"/>
          <a:ext cx="3348037" cy="636587"/>
        </p:xfrm>
        <a:graphic>
          <a:graphicData uri="http://schemas.openxmlformats.org/presentationml/2006/ole">
            <p:oleObj spid="_x0000_s30730" name="Equation" r:id="rId7" imgW="1676160" imgH="393480" progId="Equation.3">
              <p:embed/>
            </p:oleObj>
          </a:graphicData>
        </a:graphic>
      </p:graphicFrame>
      <p:graphicFrame>
        <p:nvGraphicFramePr>
          <p:cNvPr id="30731" name="Object 11"/>
          <p:cNvGraphicFramePr>
            <a:graphicFrameLocks noChangeAspect="1"/>
          </p:cNvGraphicFramePr>
          <p:nvPr/>
        </p:nvGraphicFramePr>
        <p:xfrm>
          <a:off x="2798763" y="5078413"/>
          <a:ext cx="3754437" cy="636587"/>
        </p:xfrm>
        <a:graphic>
          <a:graphicData uri="http://schemas.openxmlformats.org/presentationml/2006/ole">
            <p:oleObj spid="_x0000_s30731" name="Equation" r:id="rId8" imgW="1879560" imgH="393480" progId="Equation.3">
              <p:embed/>
            </p:oleObj>
          </a:graphicData>
        </a:graphic>
      </p:graphicFrame>
      <p:graphicFrame>
        <p:nvGraphicFramePr>
          <p:cNvPr id="30732" name="Object 12"/>
          <p:cNvGraphicFramePr>
            <a:graphicFrameLocks noChangeAspect="1"/>
          </p:cNvGraphicFramePr>
          <p:nvPr/>
        </p:nvGraphicFramePr>
        <p:xfrm>
          <a:off x="685800" y="5726112"/>
          <a:ext cx="381000" cy="369888"/>
        </p:xfrm>
        <a:graphic>
          <a:graphicData uri="http://schemas.openxmlformats.org/presentationml/2006/ole">
            <p:oleObj spid="_x0000_s30732" name="Equation" r:id="rId9" imgW="190440" imgH="228600" progId="Equation.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1.2. Hạt tự do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Bó sóng (wave jacket) trên hình 1.1 chỉ ra ý nghĩa của hai vận tốc này. Sóng con (wavelet) bên trong bó sóng chuyển động về phía trước với vận tốc pha trong khi hình bao (envelope) chuyển động với vận tốc nhóm. </a:t>
            </a:r>
          </a:p>
          <a:p>
            <a:pPr algn="just">
              <a:buNone/>
            </a:pPr>
            <a:r>
              <a:rPr lang="en-US" sz="28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Hình 1.1</a:t>
            </a: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Nếu                                là số thực. Nếu                   là số ảo</a:t>
            </a:r>
          </a:p>
          <a:p>
            <a:pPr algn="just">
              <a:buNone/>
            </a:pPr>
            <a:r>
              <a:rPr lang="en-US" sz="2400" dirty="0" smtClean="0">
                <a:latin typeface="Times New Roman" pitchFamily="18" charset="0"/>
                <a:cs typeface="Times New Roman" pitchFamily="18" charset="0"/>
              </a:rPr>
              <a:t>                                                                            với</a:t>
            </a:r>
            <a:r>
              <a:rPr lang="en-US" sz="2200" dirty="0" smtClean="0">
                <a:latin typeface="Times New Roman" pitchFamily="18" charset="0"/>
                <a:cs typeface="Times New Roman" pitchFamily="18" charset="0"/>
              </a:rPr>
              <a:t>                          Các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hàm này đều là thực và đều bị phân kì khi               theo ít nhất một hướng.  Do đó, các hàm này chỉ có thể được sử dụng trong một vùng không gian hạn chế. </a:t>
            </a: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pic>
        <p:nvPicPr>
          <p:cNvPr id="11" name="Picture 9"/>
          <p:cNvPicPr>
            <a:picLocks noChangeAspect="1" noChangeArrowheads="1"/>
          </p:cNvPicPr>
          <p:nvPr/>
        </p:nvPicPr>
        <p:blipFill>
          <a:blip r:embed="rId3" cstate="print"/>
          <a:srcRect/>
          <a:stretch>
            <a:fillRect/>
          </a:stretch>
        </p:blipFill>
        <p:spPr bwMode="auto">
          <a:xfrm>
            <a:off x="4120888" y="2362200"/>
            <a:ext cx="4108712" cy="957074"/>
          </a:xfrm>
          <a:prstGeom prst="rect">
            <a:avLst/>
          </a:prstGeom>
          <a:noFill/>
          <a:ln w="9525">
            <a:noFill/>
            <a:miter lim="800000"/>
            <a:headEnd/>
            <a:tailEnd/>
          </a:ln>
          <a:effectLst/>
        </p:spPr>
      </p:pic>
      <p:graphicFrame>
        <p:nvGraphicFramePr>
          <p:cNvPr id="32777" name="Object 9"/>
          <p:cNvGraphicFramePr>
            <a:graphicFrameLocks noChangeAspect="1"/>
          </p:cNvGraphicFramePr>
          <p:nvPr/>
        </p:nvGraphicFramePr>
        <p:xfrm>
          <a:off x="1171575" y="3124200"/>
          <a:ext cx="2257425" cy="677863"/>
        </p:xfrm>
        <a:graphic>
          <a:graphicData uri="http://schemas.openxmlformats.org/presentationml/2006/ole">
            <p:oleObj spid="_x0000_s32777" name="Equation" r:id="rId4" imgW="1130040" imgH="419040" progId="Equation.3">
              <p:embed/>
            </p:oleObj>
          </a:graphicData>
        </a:graphic>
      </p:graphicFrame>
      <p:graphicFrame>
        <p:nvGraphicFramePr>
          <p:cNvPr id="32778" name="Object 10"/>
          <p:cNvGraphicFramePr>
            <a:graphicFrameLocks noChangeAspect="1"/>
          </p:cNvGraphicFramePr>
          <p:nvPr/>
        </p:nvGraphicFramePr>
        <p:xfrm>
          <a:off x="5438775" y="3352800"/>
          <a:ext cx="1343025" cy="287338"/>
        </p:xfrm>
        <a:graphic>
          <a:graphicData uri="http://schemas.openxmlformats.org/presentationml/2006/ole">
            <p:oleObj spid="_x0000_s32778" name="Equation" r:id="rId5" imgW="672840" imgH="177480" progId="Equation.3">
              <p:embed/>
            </p:oleObj>
          </a:graphicData>
        </a:graphic>
      </p:graphicFrame>
      <p:graphicFrame>
        <p:nvGraphicFramePr>
          <p:cNvPr id="32779" name="Object 11"/>
          <p:cNvGraphicFramePr>
            <a:graphicFrameLocks noChangeAspect="1"/>
          </p:cNvGraphicFramePr>
          <p:nvPr/>
        </p:nvGraphicFramePr>
        <p:xfrm>
          <a:off x="7696200" y="3352800"/>
          <a:ext cx="1368425" cy="347663"/>
        </p:xfrm>
        <a:graphic>
          <a:graphicData uri="http://schemas.openxmlformats.org/presentationml/2006/ole">
            <p:oleObj spid="_x0000_s32779" name="Equation" r:id="rId6" imgW="685800" imgH="215640" progId="Equation.3">
              <p:embed/>
            </p:oleObj>
          </a:graphicData>
        </a:graphic>
      </p:graphicFrame>
      <p:graphicFrame>
        <p:nvGraphicFramePr>
          <p:cNvPr id="32780" name="Object 12"/>
          <p:cNvGraphicFramePr>
            <a:graphicFrameLocks noChangeAspect="1"/>
          </p:cNvGraphicFramePr>
          <p:nvPr/>
        </p:nvGraphicFramePr>
        <p:xfrm>
          <a:off x="546100" y="3810000"/>
          <a:ext cx="5397500" cy="327025"/>
        </p:xfrm>
        <a:graphic>
          <a:graphicData uri="http://schemas.openxmlformats.org/presentationml/2006/ole">
            <p:oleObj spid="_x0000_s32780" name="Equation" r:id="rId7" imgW="2705040" imgH="203040" progId="Equation.3">
              <p:embed/>
            </p:oleObj>
          </a:graphicData>
        </a:graphic>
      </p:graphicFrame>
      <p:graphicFrame>
        <p:nvGraphicFramePr>
          <p:cNvPr id="32781" name="Object 13"/>
          <p:cNvGraphicFramePr>
            <a:graphicFrameLocks noChangeAspect="1"/>
          </p:cNvGraphicFramePr>
          <p:nvPr/>
        </p:nvGraphicFramePr>
        <p:xfrm>
          <a:off x="6607175" y="3665538"/>
          <a:ext cx="1546225" cy="677862"/>
        </p:xfrm>
        <a:graphic>
          <a:graphicData uri="http://schemas.openxmlformats.org/presentationml/2006/ole">
            <p:oleObj spid="_x0000_s32781" name="Equation" r:id="rId8" imgW="774360" imgH="419040" progId="Equation.3">
              <p:embed/>
            </p:oleObj>
          </a:graphicData>
        </a:graphic>
      </p:graphicFrame>
      <p:graphicFrame>
        <p:nvGraphicFramePr>
          <p:cNvPr id="32782" name="Object 14"/>
          <p:cNvGraphicFramePr>
            <a:graphicFrameLocks noChangeAspect="1"/>
          </p:cNvGraphicFramePr>
          <p:nvPr/>
        </p:nvGraphicFramePr>
        <p:xfrm>
          <a:off x="5794375" y="4648200"/>
          <a:ext cx="1063625" cy="266700"/>
        </p:xfrm>
        <a:graphic>
          <a:graphicData uri="http://schemas.openxmlformats.org/presentationml/2006/ole">
            <p:oleObj spid="_x0000_s32782" name="Equation" r:id="rId9" imgW="533160" imgH="16488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1.3. Hạt liên kết: hố lượng tử</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Xét điện tử chuyển động trong một vùng không gian hữu hạn. Nó được gọi là một hố lượng tử (quantum well (QW)) hay một hạt trong một hộp (a particle in a box). Ví dụ đơn giản nhất là một hố vuông góc sâu vô hạn và được minh họa trên hình 1.2. Hố thế có V(x) = 0 khi 0 &lt; x &lt; a và                  khi          hoặc          . a là bề rộng hoặc nửa bề rộng của hố. </a:t>
            </a:r>
          </a:p>
          <a:p>
            <a:pPr algn="just">
              <a:buNone/>
            </a:pPr>
            <a:r>
              <a:rPr lang="en-US" sz="2400" dirty="0" smtClean="0">
                <a:latin typeface="Times New Roman" pitchFamily="18" charset="0"/>
                <a:cs typeface="Times New Roman" pitchFamily="18" charset="0"/>
              </a:rPr>
              <a:t>          Bên trong hố, hạt chuyển động tự do. Nghiệm của phương trình Schrodinger trong hố có thể là hàm mũ phức, hàm lượng giác thực khi E &gt; 0 hoặc hàm mũ thực, hàm hyperbol khi E &lt; 0 giống như </a:t>
            </a:r>
            <a:r>
              <a:rPr lang="en-US" sz="2400" dirty="0" err="1" smtClean="0">
                <a:latin typeface="Times New Roman" pitchFamily="18" charset="0"/>
                <a:cs typeface="Times New Roman" pitchFamily="18" charset="0"/>
              </a:rPr>
              <a:t>xét</a:t>
            </a:r>
            <a:r>
              <a:rPr lang="en-US" sz="2400" dirty="0" smtClean="0">
                <a:latin typeface="Times New Roman" pitchFamily="18" charset="0"/>
                <a:cs typeface="Times New Roman" pitchFamily="18" charset="0"/>
              </a:rPr>
              <a:t> ở phần 1.2. Các điều kiện biên loại bỏ chuyển động tự do.</a:t>
            </a:r>
          </a:p>
          <a:p>
            <a:pPr algn="just">
              <a:buNone/>
            </a:pPr>
            <a:r>
              <a:rPr lang="en-US" sz="2400" dirty="0" smtClean="0">
                <a:latin typeface="Times New Roman" pitchFamily="18" charset="0"/>
                <a:cs typeface="Times New Roman" pitchFamily="18" charset="0"/>
              </a:rPr>
              <a:t>          Ngoài hố, không có hạt. Do đó,              ở trong rào. Do hàm sóng liên tục nên cần có các điều kiện biên</a:t>
            </a:r>
          </a:p>
          <a:p>
            <a:pPr algn="just">
              <a:buNone/>
            </a:pPr>
            <a:r>
              <a:rPr lang="en-US" sz="2400" dirty="0" smtClean="0">
                <a:latin typeface="Times New Roman" pitchFamily="18" charset="0"/>
                <a:cs typeface="Times New Roman" pitchFamily="18" charset="0"/>
              </a:rPr>
              <a:t>    Từ đó,                        và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Do đó, các hàm sóng và năng lượng có dạng</a:t>
            </a:r>
            <a:endParaRPr lang="en-US" sz="2400" dirty="0">
              <a:latin typeface="Times New Roman" pitchFamily="18" charset="0"/>
              <a:cs typeface="Times New Roman" pitchFamily="18" charset="0"/>
            </a:endParaRPr>
          </a:p>
        </p:txBody>
      </p:sp>
      <p:graphicFrame>
        <p:nvGraphicFramePr>
          <p:cNvPr id="34824" name="Object 8"/>
          <p:cNvGraphicFramePr>
            <a:graphicFrameLocks noChangeAspect="1"/>
          </p:cNvGraphicFramePr>
          <p:nvPr/>
        </p:nvGraphicFramePr>
        <p:xfrm>
          <a:off x="3840163" y="2362200"/>
          <a:ext cx="1189037" cy="328612"/>
        </p:xfrm>
        <a:graphic>
          <a:graphicData uri="http://schemas.openxmlformats.org/presentationml/2006/ole">
            <p:oleObj spid="_x0000_s34824" name="Equation" r:id="rId3" imgW="596880" imgH="203040" progId="Equation.3">
              <p:embed/>
            </p:oleObj>
          </a:graphicData>
        </a:graphic>
      </p:graphicFrame>
      <p:graphicFrame>
        <p:nvGraphicFramePr>
          <p:cNvPr id="34825" name="Object 9"/>
          <p:cNvGraphicFramePr>
            <a:graphicFrameLocks noChangeAspect="1"/>
          </p:cNvGraphicFramePr>
          <p:nvPr/>
        </p:nvGraphicFramePr>
        <p:xfrm>
          <a:off x="7162800" y="2362200"/>
          <a:ext cx="708025" cy="266700"/>
        </p:xfrm>
        <a:graphic>
          <a:graphicData uri="http://schemas.openxmlformats.org/presentationml/2006/ole">
            <p:oleObj spid="_x0000_s34825" name="Equation" r:id="rId4" imgW="355320" imgH="164880" progId="Equation.3">
              <p:embed/>
            </p:oleObj>
          </a:graphicData>
        </a:graphic>
      </p:graphicFrame>
      <p:graphicFrame>
        <p:nvGraphicFramePr>
          <p:cNvPr id="34826" name="Object 10"/>
          <p:cNvGraphicFramePr>
            <a:graphicFrameLocks noChangeAspect="1"/>
          </p:cNvGraphicFramePr>
          <p:nvPr/>
        </p:nvGraphicFramePr>
        <p:xfrm>
          <a:off x="5715000" y="2362200"/>
          <a:ext cx="708025" cy="287338"/>
        </p:xfrm>
        <a:graphic>
          <a:graphicData uri="http://schemas.openxmlformats.org/presentationml/2006/ole">
            <p:oleObj spid="_x0000_s34826" name="Equation" r:id="rId5" imgW="355320" imgH="177480" progId="Equation.3">
              <p:embed/>
            </p:oleObj>
          </a:graphicData>
        </a:graphic>
      </p:graphicFrame>
      <p:graphicFrame>
        <p:nvGraphicFramePr>
          <p:cNvPr id="34827" name="Object 11"/>
          <p:cNvGraphicFramePr>
            <a:graphicFrameLocks noChangeAspect="1"/>
          </p:cNvGraphicFramePr>
          <p:nvPr/>
        </p:nvGraphicFramePr>
        <p:xfrm>
          <a:off x="5160963" y="4700588"/>
          <a:ext cx="1087437" cy="328612"/>
        </p:xfrm>
        <a:graphic>
          <a:graphicData uri="http://schemas.openxmlformats.org/presentationml/2006/ole">
            <p:oleObj spid="_x0000_s34827" name="Equation" r:id="rId6" imgW="545760" imgH="203040" progId="Equation.3">
              <p:embed/>
            </p:oleObj>
          </a:graphicData>
        </a:graphic>
      </p:graphicFrame>
      <p:graphicFrame>
        <p:nvGraphicFramePr>
          <p:cNvPr id="34828" name="Object 12"/>
          <p:cNvGraphicFramePr>
            <a:graphicFrameLocks noChangeAspect="1"/>
          </p:cNvGraphicFramePr>
          <p:nvPr/>
        </p:nvGraphicFramePr>
        <p:xfrm>
          <a:off x="5943600" y="5029200"/>
          <a:ext cx="2933700" cy="328613"/>
        </p:xfrm>
        <a:graphic>
          <a:graphicData uri="http://schemas.openxmlformats.org/presentationml/2006/ole">
            <p:oleObj spid="_x0000_s34828" name="Equation" r:id="rId7" imgW="1473120" imgH="203040" progId="Equation.3">
              <p:embed/>
            </p:oleObj>
          </a:graphicData>
        </a:graphic>
      </p:graphicFrame>
      <p:graphicFrame>
        <p:nvGraphicFramePr>
          <p:cNvPr id="34829" name="Object 13"/>
          <p:cNvGraphicFramePr>
            <a:graphicFrameLocks noChangeAspect="1"/>
          </p:cNvGraphicFramePr>
          <p:nvPr/>
        </p:nvGraphicFramePr>
        <p:xfrm>
          <a:off x="1354138" y="5486400"/>
          <a:ext cx="1770062" cy="349250"/>
        </p:xfrm>
        <a:graphic>
          <a:graphicData uri="http://schemas.openxmlformats.org/presentationml/2006/ole">
            <p:oleObj spid="_x0000_s34829" name="Equation" r:id="rId8" imgW="888840" imgH="215640" progId="Equation.3">
              <p:embed/>
            </p:oleObj>
          </a:graphicData>
        </a:graphic>
      </p:graphicFrame>
      <p:graphicFrame>
        <p:nvGraphicFramePr>
          <p:cNvPr id="34830" name="Object 14"/>
          <p:cNvGraphicFramePr>
            <a:graphicFrameLocks noChangeAspect="1"/>
          </p:cNvGraphicFramePr>
          <p:nvPr/>
        </p:nvGraphicFramePr>
        <p:xfrm>
          <a:off x="4005263" y="5307012"/>
          <a:ext cx="3995737" cy="636588"/>
        </p:xfrm>
        <a:graphic>
          <a:graphicData uri="http://schemas.openxmlformats.org/presentationml/2006/ole">
            <p:oleObj spid="_x0000_s34830" name="Equation" r:id="rId9" imgW="2006280" imgH="393480" progId="Equation.3">
              <p:embed/>
            </p:oleObj>
          </a:graphicData>
        </a:graphic>
      </p:graphicFrame>
      <p:graphicFrame>
        <p:nvGraphicFramePr>
          <p:cNvPr id="34831" name="Object 15"/>
          <p:cNvGraphicFramePr>
            <a:graphicFrameLocks noChangeAspect="1"/>
          </p:cNvGraphicFramePr>
          <p:nvPr/>
        </p:nvGraphicFramePr>
        <p:xfrm>
          <a:off x="1628775" y="6161088"/>
          <a:ext cx="6372225" cy="677862"/>
        </p:xfrm>
        <a:graphic>
          <a:graphicData uri="http://schemas.openxmlformats.org/presentationml/2006/ole">
            <p:oleObj spid="_x0000_s34831" name="Equation" r:id="rId10" imgW="3200400" imgH="419040" progId="Equation.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4000" b="1" dirty="0" smtClean="0">
                <a:latin typeface="Times New Roman" pitchFamily="18" charset="0"/>
                <a:cs typeface="Times New Roman" pitchFamily="18" charset="0"/>
              </a:rPr>
              <a:t>TÀI LIỆU THAM KHẢO</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a:bodyPr>
          <a:lstStyle/>
          <a:p>
            <a:pPr algn="just"/>
            <a:r>
              <a:rPr lang="en-US" sz="3600" dirty="0" smtClean="0">
                <a:latin typeface="Times New Roman" pitchFamily="18" charset="0"/>
                <a:cs typeface="Times New Roman" pitchFamily="18" charset="0"/>
              </a:rPr>
              <a:t>John H. Davies, </a:t>
            </a:r>
            <a:r>
              <a:rPr lang="en-US" sz="3600" i="1" dirty="0" smtClean="0">
                <a:latin typeface="Times New Roman" pitchFamily="18" charset="0"/>
                <a:cs typeface="Times New Roman" pitchFamily="18" charset="0"/>
              </a:rPr>
              <a:t>The physics of low-dimensional semiconductors: An introduction</a:t>
            </a:r>
            <a:r>
              <a:rPr lang="en-US" sz="3600" dirty="0" smtClean="0">
                <a:latin typeface="Times New Roman" pitchFamily="18" charset="0"/>
                <a:cs typeface="Times New Roman" pitchFamily="18" charset="0"/>
              </a:rPr>
              <a:t>, Cambridge university press, 1998.</a:t>
            </a:r>
          </a:p>
          <a:p>
            <a:pPr algn="just"/>
            <a:r>
              <a:rPr lang="en-US" sz="3600" dirty="0" smtClean="0">
                <a:latin typeface="Times New Roman" pitchFamily="18" charset="0"/>
                <a:cs typeface="Times New Roman" pitchFamily="18" charset="0"/>
              </a:rPr>
              <a:t>Nguyễn Văn Hùng, </a:t>
            </a:r>
            <a:r>
              <a:rPr lang="en-US" sz="3600" i="1" dirty="0" smtClean="0">
                <a:latin typeface="Times New Roman" pitchFamily="18" charset="0"/>
                <a:cs typeface="Times New Roman" pitchFamily="18" charset="0"/>
              </a:rPr>
              <a:t>Lý thuyết chất rắn</a:t>
            </a:r>
            <a:r>
              <a:rPr lang="en-US" sz="3600" dirty="0" smtClean="0">
                <a:latin typeface="Times New Roman" pitchFamily="18" charset="0"/>
                <a:cs typeface="Times New Roman" pitchFamily="18" charset="0"/>
              </a:rPr>
              <a:t>, NXBĐHQGHN , 1999</a:t>
            </a:r>
          </a:p>
          <a:p>
            <a:pPr algn="just"/>
            <a:r>
              <a:rPr lang="en-US" sz="3600" dirty="0" smtClean="0">
                <a:latin typeface="Times New Roman" pitchFamily="18" charset="0"/>
                <a:cs typeface="Times New Roman" pitchFamily="18" charset="0"/>
              </a:rPr>
              <a:t>Nguyễn Quang Báu, Nguyễn Vũ Nhân và Phạm Văn Bền, </a:t>
            </a:r>
            <a:r>
              <a:rPr lang="en-US" sz="3600" i="1" dirty="0" smtClean="0">
                <a:latin typeface="Times New Roman" pitchFamily="18" charset="0"/>
                <a:cs typeface="Times New Roman" pitchFamily="18" charset="0"/>
              </a:rPr>
              <a:t>Vật lý bán dẫn thấp chiều</a:t>
            </a:r>
            <a:r>
              <a:rPr lang="en-US" sz="3600" dirty="0" smtClean="0">
                <a:latin typeface="Times New Roman" pitchFamily="18" charset="0"/>
                <a:cs typeface="Times New Roman" pitchFamily="18" charset="0"/>
              </a:rPr>
              <a:t>, NXBĐHQGHN, 2007 </a:t>
            </a:r>
            <a:endParaRPr lang="en-US" sz="36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1.3. Hạt liên kết: hố lượng tử</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1800" b="1" dirty="0" smtClean="0">
                <a:latin typeface="Times New Roman" pitchFamily="18" charset="0"/>
                <a:cs typeface="Times New Roman" pitchFamily="18" charset="0"/>
              </a:rPr>
              <a:t>        Hình 1.2. </a:t>
            </a:r>
            <a:r>
              <a:rPr lang="en-US" sz="1800" dirty="0" smtClean="0">
                <a:latin typeface="Times New Roman" pitchFamily="18" charset="0"/>
                <a:cs typeface="Times New Roman" pitchFamily="18" charset="0"/>
              </a:rPr>
              <a:t>Hố vuông góc sâu vô hạn trong  GaAs</a:t>
            </a:r>
          </a:p>
          <a:p>
            <a:pPr algn="just">
              <a:buNone/>
            </a:pPr>
            <a:r>
              <a:rPr lang="en-US" sz="1800" dirty="0" smtClean="0">
                <a:latin typeface="Times New Roman" pitchFamily="18" charset="0"/>
                <a:cs typeface="Times New Roman" pitchFamily="18" charset="0"/>
              </a:rPr>
              <a:t>        với bề rộng a = 10 nm dọc theo x trong đó chỉ ra</a:t>
            </a:r>
          </a:p>
          <a:p>
            <a:pPr algn="just">
              <a:buNone/>
            </a:pPr>
            <a:r>
              <a:rPr lang="en-US" sz="1800" dirty="0" smtClean="0">
                <a:latin typeface="Times New Roman" pitchFamily="18" charset="0"/>
                <a:cs typeface="Times New Roman" pitchFamily="18" charset="0"/>
              </a:rPr>
              <a:t>        3 mức năng lượng và hàm sóng đầu tiên.</a:t>
            </a:r>
          </a:p>
          <a:p>
            <a:pPr algn="just">
              <a:buNone/>
            </a:pPr>
            <a:endParaRPr lang="en-US" sz="18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Số nguyên n = 1, 2,.... là số lượng tử để kí  hiệu</a:t>
            </a:r>
          </a:p>
          <a:p>
            <a:pPr algn="just">
              <a:buNone/>
            </a:pPr>
            <a:r>
              <a:rPr lang="en-US" sz="2200" dirty="0" smtClean="0">
                <a:latin typeface="Times New Roman" pitchFamily="18" charset="0"/>
                <a:cs typeface="Times New Roman" pitchFamily="18" charset="0"/>
              </a:rPr>
              <a:t>    trạng thái. Sự lượng tử hóa là giới hạn lên các</a:t>
            </a:r>
          </a:p>
          <a:p>
            <a:pPr algn="just">
              <a:buNone/>
            </a:pPr>
            <a:r>
              <a:rPr lang="en-US" sz="2200" dirty="0" smtClean="0">
                <a:latin typeface="Times New Roman" pitchFamily="18" charset="0"/>
                <a:cs typeface="Times New Roman" pitchFamily="18" charset="0"/>
              </a:rPr>
              <a:t>    năng lượng cho phép và nó xuất phát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các điều </a:t>
            </a:r>
          </a:p>
          <a:p>
            <a:pPr algn="just">
              <a:buNone/>
            </a:pPr>
            <a:r>
              <a:rPr lang="en-US" sz="2200" dirty="0" smtClean="0">
                <a:latin typeface="Times New Roman" pitchFamily="18" charset="0"/>
                <a:cs typeface="Times New Roman" pitchFamily="18" charset="0"/>
              </a:rPr>
              <a:t>    kiện biên áp đặt lên chuyển động của hạt. Các</a:t>
            </a:r>
          </a:p>
          <a:p>
            <a:pPr algn="just">
              <a:buNone/>
            </a:pPr>
            <a:r>
              <a:rPr lang="en-US" sz="2200" dirty="0" smtClean="0">
                <a:latin typeface="Times New Roman" pitchFamily="18" charset="0"/>
                <a:cs typeface="Times New Roman" pitchFamily="18" charset="0"/>
              </a:rPr>
              <a:t>    hạt chuyển động tự do qua toàn bộ không gian có các mức năng lượng liên tục. Các hạt bị giam cầm trong   một   vùng   không gian có các mức năng lượng gián đoạn. Thường một hạt   bị   liên   kết  trong  một khoảng năng lượng nào đó và tự do trong các khoảng năng  lượng  khác với một hỗn hợp các mức năng lượng liên tục và gián đoạn.</a:t>
            </a:r>
          </a:p>
          <a:p>
            <a:pPr>
              <a:buNone/>
            </a:pPr>
            <a:r>
              <a:rPr lang="en-US" sz="2200" dirty="0" smtClean="0">
                <a:latin typeface="Times New Roman" pitchFamily="18" charset="0"/>
                <a:cs typeface="Times New Roman" pitchFamily="18" charset="0"/>
              </a:rPr>
              <a:t>       Trạng thái thấp nhất có năng lượng             Điều đó đối lập với cơ học cổ điển mà ở đó trạng thái ứng với năng lượng thấp nhất có hạt ở bất cứ chỗ nào trên đáy hố với động năng bằng không và E = 0. Dáng điệu như vậy vi </a:t>
            </a:r>
            <a:endParaRPr lang="en-US" sz="2200" dirty="0">
              <a:latin typeface="Times New Roman" pitchFamily="18" charset="0"/>
              <a:cs typeface="Times New Roman" pitchFamily="18" charset="0"/>
            </a:endParaRPr>
          </a:p>
        </p:txBody>
      </p:sp>
      <p:pic>
        <p:nvPicPr>
          <p:cNvPr id="35850" name="Picture 10"/>
          <p:cNvPicPr>
            <a:picLocks noChangeAspect="1" noChangeArrowheads="1"/>
          </p:cNvPicPr>
          <p:nvPr/>
        </p:nvPicPr>
        <p:blipFill>
          <a:blip r:embed="rId3" cstate="print"/>
          <a:srcRect/>
          <a:stretch>
            <a:fillRect/>
          </a:stretch>
        </p:blipFill>
        <p:spPr bwMode="auto">
          <a:xfrm>
            <a:off x="6007100" y="914400"/>
            <a:ext cx="2984500" cy="2643187"/>
          </a:xfrm>
          <a:prstGeom prst="rect">
            <a:avLst/>
          </a:prstGeom>
          <a:noFill/>
          <a:ln w="9525">
            <a:noFill/>
            <a:miter lim="800000"/>
            <a:headEnd/>
            <a:tailEnd/>
          </a:ln>
          <a:effectLst/>
        </p:spPr>
      </p:pic>
      <p:graphicFrame>
        <p:nvGraphicFramePr>
          <p:cNvPr id="35851" name="Object 11"/>
          <p:cNvGraphicFramePr>
            <a:graphicFrameLocks noChangeAspect="1"/>
          </p:cNvGraphicFramePr>
          <p:nvPr/>
        </p:nvGraphicFramePr>
        <p:xfrm>
          <a:off x="4724400" y="5486400"/>
          <a:ext cx="833438" cy="349250"/>
        </p:xfrm>
        <a:graphic>
          <a:graphicData uri="http://schemas.openxmlformats.org/presentationml/2006/ole">
            <p:oleObj spid="_x0000_s35851" name="Equation" r:id="rId4" imgW="419040" imgH="21564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1.3. Hạt liên kết: hố lượng tử</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phạm nguyên lí bất định trong cơ học lượng tử. Do đó, thậm chí trạng thái thấp nhất có </a:t>
            </a:r>
            <a:r>
              <a:rPr lang="en-US" sz="2300" i="1" dirty="0" smtClean="0">
                <a:latin typeface="Times New Roman" pitchFamily="18" charset="0"/>
                <a:cs typeface="Times New Roman" pitchFamily="18" charset="0"/>
              </a:rPr>
              <a:t>năng lượng điểm không </a:t>
            </a:r>
            <a:r>
              <a:rPr lang="en-US" sz="2300" dirty="0" smtClean="0">
                <a:latin typeface="Times New Roman" pitchFamily="18" charset="0"/>
                <a:cs typeface="Times New Roman" pitchFamily="18" charset="0"/>
              </a:rPr>
              <a:t>dương.</a:t>
            </a:r>
          </a:p>
          <a:p>
            <a:pPr algn="just">
              <a:buNone/>
            </a:pPr>
            <a:r>
              <a:rPr lang="en-US" sz="2300" dirty="0" smtClean="0">
                <a:latin typeface="Times New Roman" pitchFamily="18" charset="0"/>
                <a:cs typeface="Times New Roman" pitchFamily="18" charset="0"/>
              </a:rPr>
              <a:t>         Các hàm sóng trong hố thế vuông góc có tính chất đối xứng. Các hàm sóng ứng với n lẻ là các hàm chẵn của x ở phần giữa hố trong khi các hàm sóng ứng với n chẵn là các hàm lẻ của x. Điều này sẽ </a:t>
            </a:r>
            <a:r>
              <a:rPr lang="en-US" sz="2300" dirty="0" err="1" smtClean="0">
                <a:latin typeface="Times New Roman" pitchFamily="18" charset="0"/>
                <a:cs typeface="Times New Roman" pitchFamily="18" charset="0"/>
              </a:rPr>
              <a:t>rõ</a:t>
            </a:r>
            <a:r>
              <a:rPr lang="en-US" sz="2300" dirty="0" smtClean="0">
                <a:latin typeface="Times New Roman" pitchFamily="18" charset="0"/>
                <a:cs typeface="Times New Roman" pitchFamily="18" charset="0"/>
              </a:rPr>
              <a:t> ràng hơn nếu việc </a:t>
            </a:r>
            <a:r>
              <a:rPr lang="en-US" sz="2300" dirty="0" err="1" smtClean="0">
                <a:latin typeface="Times New Roman" pitchFamily="18" charset="0"/>
                <a:cs typeface="Times New Roman" pitchFamily="18" charset="0"/>
              </a:rPr>
              <a:t>đánh</a:t>
            </a:r>
            <a:r>
              <a:rPr lang="en-US" sz="2300" dirty="0" smtClean="0">
                <a:latin typeface="Times New Roman" pitchFamily="18" charset="0"/>
                <a:cs typeface="Times New Roman" pitchFamily="18" charset="0"/>
              </a:rPr>
              <a:t> số trạng thái bắt đầu </a:t>
            </a:r>
            <a:r>
              <a:rPr lang="en-US" sz="2300" dirty="0" err="1" smtClean="0">
                <a:latin typeface="Times New Roman" pitchFamily="18" charset="0"/>
                <a:cs typeface="Times New Roman" pitchFamily="18" charset="0"/>
              </a:rPr>
              <a:t>từ</a:t>
            </a:r>
            <a:r>
              <a:rPr lang="en-US" sz="2300" dirty="0" smtClean="0">
                <a:latin typeface="Times New Roman" pitchFamily="18" charset="0"/>
                <a:cs typeface="Times New Roman" pitchFamily="18" charset="0"/>
              </a:rPr>
              <a:t> 0 thay vì </a:t>
            </a:r>
            <a:r>
              <a:rPr lang="en-US" sz="2300" dirty="0" err="1" smtClean="0">
                <a:latin typeface="Times New Roman" pitchFamily="18" charset="0"/>
                <a:cs typeface="Times New Roman" pitchFamily="18" charset="0"/>
              </a:rPr>
              <a:t>từ</a:t>
            </a:r>
            <a:r>
              <a:rPr lang="en-US" sz="2300" dirty="0" smtClean="0">
                <a:latin typeface="Times New Roman" pitchFamily="18" charset="0"/>
                <a:cs typeface="Times New Roman" pitchFamily="18" charset="0"/>
              </a:rPr>
              <a:t> 1. Sự đối xứng này đúng đối với </a:t>
            </a:r>
            <a:r>
              <a:rPr lang="en-US" sz="2300" dirty="0" err="1" smtClean="0">
                <a:latin typeface="Times New Roman" pitchFamily="18" charset="0"/>
                <a:cs typeface="Times New Roman" pitchFamily="18" charset="0"/>
              </a:rPr>
              <a:t>mọi</a:t>
            </a:r>
            <a:r>
              <a:rPr lang="en-US" sz="2300" dirty="0" smtClean="0">
                <a:latin typeface="Times New Roman" pitchFamily="18" charset="0"/>
                <a:cs typeface="Times New Roman" pitchFamily="18" charset="0"/>
              </a:rPr>
              <a:t> hố có thế V(x) là một hàm chẵn của x. Tính chất đối xứng này là quan trọng để </a:t>
            </a:r>
            <a:r>
              <a:rPr lang="en-US" sz="2300" dirty="0" err="1" smtClean="0">
                <a:latin typeface="Times New Roman" pitchFamily="18" charset="0"/>
                <a:cs typeface="Times New Roman" pitchFamily="18" charset="0"/>
              </a:rPr>
              <a:t>rút</a:t>
            </a:r>
            <a:r>
              <a:rPr lang="en-US" sz="2300" dirty="0" smtClean="0">
                <a:latin typeface="Times New Roman" pitchFamily="18" charset="0"/>
                <a:cs typeface="Times New Roman" pitchFamily="18" charset="0"/>
              </a:rPr>
              <a:t> ra các qui tắc lọc lựa cho nhiều quá trình </a:t>
            </a:r>
            <a:r>
              <a:rPr lang="en-US" sz="2300" dirty="0" err="1" smtClean="0">
                <a:latin typeface="Times New Roman" pitchFamily="18" charset="0"/>
                <a:cs typeface="Times New Roman" pitchFamily="18" charset="0"/>
              </a:rPr>
              <a:t>ví</a:t>
            </a:r>
            <a:r>
              <a:rPr lang="en-US" sz="2300" dirty="0" smtClean="0">
                <a:latin typeface="Times New Roman" pitchFamily="18" charset="0"/>
                <a:cs typeface="Times New Roman" pitchFamily="18" charset="0"/>
              </a:rPr>
              <a:t> dụ như sự hấp thụ quang. Các phương pháp quang cung cấp các kỹ thuật trực tiếp để đo các mức năng lượng trong một hố lượng tử. </a:t>
            </a:r>
          </a:p>
          <a:p>
            <a:pPr algn="just">
              <a:buNone/>
            </a:pPr>
            <a:r>
              <a:rPr lang="en-US" sz="2300" dirty="0" smtClean="0">
                <a:latin typeface="Times New Roman" pitchFamily="18" charset="0"/>
                <a:cs typeface="Times New Roman" pitchFamily="18" charset="0"/>
              </a:rPr>
              <a:t>         Xét sự hấp thụ quang trong một hố lượng tử. Hố lượng tử là một mô hình nhân tạo ít có ứng dụng trong thế giới thực. Mặc dù không thể tạo ra một hố sâu vô hạn, hiện nay có thể nuôi được các cấu trúc gần với các hố hữu hạn lý tưởng. Hố sâu vô hạn thường </a:t>
            </a:r>
            <a:r>
              <a:rPr lang="en-US" sz="2300" dirty="0" err="1" smtClean="0">
                <a:latin typeface="Times New Roman" pitchFamily="18" charset="0"/>
                <a:cs typeface="Times New Roman" pitchFamily="18" charset="0"/>
              </a:rPr>
              <a:t>dùng</a:t>
            </a:r>
            <a:r>
              <a:rPr lang="en-US" sz="2300" dirty="0" smtClean="0">
                <a:latin typeface="Times New Roman" pitchFamily="18" charset="0"/>
                <a:cs typeface="Times New Roman" pitchFamily="18" charset="0"/>
              </a:rPr>
              <a:t> như một phép gần đúng do các kết quả đơn giản của nó.    </a:t>
            </a:r>
            <a:endParaRPr lang="en-US" sz="23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1.3. Hạt liên kết: hố lượng tử</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pic>
        <p:nvPicPr>
          <p:cNvPr id="39938" name="Picture 2"/>
          <p:cNvPicPr>
            <a:picLocks noGrp="1" noChangeAspect="1" noChangeArrowheads="1"/>
          </p:cNvPicPr>
          <p:nvPr>
            <p:ph idx="1"/>
          </p:nvPr>
        </p:nvPicPr>
        <p:blipFill>
          <a:blip r:embed="rId3" cstate="print"/>
          <a:srcRect/>
          <a:stretch>
            <a:fillRect/>
          </a:stretch>
        </p:blipFill>
        <p:spPr bwMode="auto">
          <a:xfrm>
            <a:off x="3828277" y="990600"/>
            <a:ext cx="5239523" cy="3087630"/>
          </a:xfrm>
          <a:prstGeom prst="rect">
            <a:avLst/>
          </a:prstGeom>
          <a:noFill/>
          <a:ln w="9525">
            <a:noFill/>
            <a:miter lim="800000"/>
            <a:headEnd/>
            <a:tailEnd/>
          </a:ln>
          <a:effectLst/>
        </p:spPr>
      </p:pic>
      <p:sp>
        <p:nvSpPr>
          <p:cNvPr id="5" name="Rectangle 4"/>
          <p:cNvSpPr/>
          <p:nvPr/>
        </p:nvSpPr>
        <p:spPr>
          <a:xfrm>
            <a:off x="152400" y="990601"/>
            <a:ext cx="3581400" cy="3139321"/>
          </a:xfrm>
          <a:prstGeom prst="rect">
            <a:avLst/>
          </a:prstGeom>
        </p:spPr>
        <p:txBody>
          <a:bodyPr wrap="square">
            <a:spAutoFit/>
          </a:bodyPr>
          <a:lstStyle/>
          <a:p>
            <a:pPr algn="just"/>
            <a:r>
              <a:rPr lang="en-US" b="1" dirty="0" smtClean="0">
                <a:latin typeface="Times New Roman" pitchFamily="18" charset="0"/>
                <a:cs typeface="Times New Roman" pitchFamily="18" charset="0"/>
              </a:rPr>
              <a:t>Hình 1.3.</a:t>
            </a:r>
            <a:r>
              <a:rPr lang="en-US" dirty="0" smtClean="0">
                <a:latin typeface="Times New Roman" pitchFamily="18" charset="0"/>
                <a:cs typeface="Times New Roman" pitchFamily="18" charset="0"/>
              </a:rPr>
              <a:t> Sự hấp thụ quang trong một hố lượng tử tạo bởi một lớp GaAs ở giữa các lớp AlGaAs. (a) Hố thế trong vùng dẫn và vùng hóa trị trong đó mỗi vùng có hai trạng thái liên kết và khe năng lượng của GaAs lớn hơn nhiều so với hình vẽ. (b) Những sự chuyển giữa các trạng thái trong hố lượng tử sinh ra các vạch hấp thụ giữa các khe vùng của hố GaAs và rào AlGaAs. </a:t>
            </a:r>
            <a:endParaRPr lang="en-US" dirty="0">
              <a:latin typeface="Times New Roman" pitchFamily="18" charset="0"/>
              <a:cs typeface="Times New Roman" pitchFamily="18" charset="0"/>
            </a:endParaRPr>
          </a:p>
        </p:txBody>
      </p:sp>
      <p:sp>
        <p:nvSpPr>
          <p:cNvPr id="6" name="Rectangle 5"/>
          <p:cNvSpPr/>
          <p:nvPr/>
        </p:nvSpPr>
        <p:spPr>
          <a:xfrm>
            <a:off x="228600" y="4278868"/>
            <a:ext cx="8610600" cy="2462213"/>
          </a:xfrm>
          <a:prstGeom prst="rect">
            <a:avLst/>
          </a:prstGeom>
        </p:spPr>
        <p:txBody>
          <a:bodyPr wrap="square">
            <a:spAutoFit/>
          </a:bodyPr>
          <a:lstStyle/>
          <a:p>
            <a:pPr algn="just"/>
            <a:r>
              <a:rPr lang="en-US"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Một dị cấu trúc bao gồm một lớp GaAs mỏng bị kẹp giữa các lớp AlGaAs dày cung cấp một hố lượng tử đơn giản như trên hình 1.3(a). AlGaAs thực ra là  </a:t>
            </a:r>
          </a:p>
          <a:p>
            <a:pPr algn="just"/>
            <a:r>
              <a:rPr lang="en-US" sz="2200" dirty="0" smtClean="0">
                <a:latin typeface="Times New Roman" pitchFamily="18" charset="0"/>
                <a:cs typeface="Times New Roman" pitchFamily="18" charset="0"/>
              </a:rPr>
              <a:t>     Các điện tử tự do có năng lượng                                      Các điện tử trong bán dẫn ở trong </a:t>
            </a:r>
            <a:r>
              <a:rPr lang="en-US" sz="2200" i="1" dirty="0" smtClean="0">
                <a:latin typeface="Times New Roman" pitchFamily="18" charset="0"/>
                <a:cs typeface="Times New Roman" pitchFamily="18" charset="0"/>
              </a:rPr>
              <a:t>vùng dẫn </a:t>
            </a:r>
            <a:r>
              <a:rPr lang="en-US" sz="2200" dirty="0" smtClean="0">
                <a:latin typeface="Times New Roman" pitchFamily="18" charset="0"/>
                <a:cs typeface="Times New Roman" pitchFamily="18" charset="0"/>
              </a:rPr>
              <a:t>(CB) có thể thay đổi năng lượng theo 2 cách. Theo cách thứ nhất, năng lượng cần được đo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đáy vùng ở         thay vì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không. Theo cách thứ hai, các điện tử xử sự như  thể   chúng  có  khối  </a:t>
            </a:r>
            <a:endParaRPr lang="en-US" sz="2200" dirty="0"/>
          </a:p>
        </p:txBody>
      </p:sp>
      <p:graphicFrame>
        <p:nvGraphicFramePr>
          <p:cNvPr id="39939" name="Object 3"/>
          <p:cNvGraphicFramePr>
            <a:graphicFrameLocks noChangeAspect="1"/>
          </p:cNvGraphicFramePr>
          <p:nvPr/>
        </p:nvGraphicFramePr>
        <p:xfrm>
          <a:off x="4733925" y="5324475"/>
          <a:ext cx="2505075" cy="390525"/>
        </p:xfrm>
        <a:graphic>
          <a:graphicData uri="http://schemas.openxmlformats.org/presentationml/2006/ole">
            <p:oleObj spid="_x0000_s39939" name="Equation" r:id="rId4" imgW="1257120" imgH="241200" progId="Equation.3">
              <p:embed/>
            </p:oleObj>
          </a:graphicData>
        </a:graphic>
      </p:graphicFrame>
      <p:graphicFrame>
        <p:nvGraphicFramePr>
          <p:cNvPr id="39940" name="Object 4"/>
          <p:cNvGraphicFramePr>
            <a:graphicFrameLocks noChangeAspect="1"/>
          </p:cNvGraphicFramePr>
          <p:nvPr/>
        </p:nvGraphicFramePr>
        <p:xfrm>
          <a:off x="2438400" y="5019675"/>
          <a:ext cx="1644650" cy="390525"/>
        </p:xfrm>
        <a:graphic>
          <a:graphicData uri="http://schemas.openxmlformats.org/presentationml/2006/ole">
            <p:oleObj spid="_x0000_s39940" name="Equation" r:id="rId5" imgW="825480" imgH="241200" progId="Equation.3">
              <p:embed/>
            </p:oleObj>
          </a:graphicData>
        </a:graphic>
      </p:graphicFrame>
      <p:graphicFrame>
        <p:nvGraphicFramePr>
          <p:cNvPr id="39941" name="Object 5"/>
          <p:cNvGraphicFramePr>
            <a:graphicFrameLocks noChangeAspect="1"/>
          </p:cNvGraphicFramePr>
          <p:nvPr/>
        </p:nvGraphicFramePr>
        <p:xfrm>
          <a:off x="7646988" y="6019800"/>
          <a:ext cx="430212" cy="369888"/>
        </p:xfrm>
        <a:graphic>
          <a:graphicData uri="http://schemas.openxmlformats.org/presentationml/2006/ole">
            <p:oleObj spid="_x0000_s39941" name="Equation" r:id="rId6" imgW="215640" imgH="228600" progId="Equation.3">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1.3. Hạt liên kết: hố lượng tử</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lượng             trong đó  khối lượng hiệu dụng                      trong  GaAs. Do đó,                                          Hệ nhiều lớp gồm các lớp GaAs và AlGaAs  xen kẽ nhau có tác dụng giống như một hố lượng tử vì       trong AlGaAs cao hơn       trong GaAs và độ chênh lệch            tạo ra hàng rào để giam cầm các điện tử.  Điển hình là                               mà nó không lớn. Tuy nhiên, tag sẽ làm gần đúng nó bằng vô cùng để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các mức năng lượng trong một hố có bề rộng a. Năng lượng của các trạng thái liên kết được kí hiệu là         bằng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Có thể đo các mức năng lượng này bằng cách chiếu ánh sáng lên </a:t>
            </a:r>
            <a:r>
              <a:rPr lang="en-US" sz="2200" dirty="0" err="1" smtClean="0">
                <a:latin typeface="Times New Roman" pitchFamily="18" charset="0"/>
                <a:cs typeface="Times New Roman" pitchFamily="18" charset="0"/>
              </a:rPr>
              <a:t>mẫu</a:t>
            </a:r>
            <a:r>
              <a:rPr lang="en-US" sz="2200" dirty="0" smtClean="0">
                <a:latin typeface="Times New Roman" pitchFamily="18" charset="0"/>
                <a:cs typeface="Times New Roman" pitchFamily="18" charset="0"/>
              </a:rPr>
              <a:t> và xác định xem những tần số nào bị hấp thụ.</a:t>
            </a:r>
          </a:p>
          <a:p>
            <a:pPr algn="just">
              <a:buNone/>
            </a:pPr>
            <a:r>
              <a:rPr lang="en-US" sz="2200" dirty="0" smtClean="0">
                <a:latin typeface="Times New Roman" pitchFamily="18" charset="0"/>
                <a:cs typeface="Times New Roman" pitchFamily="18" charset="0"/>
              </a:rPr>
              <a:t>         Các bán dẫn có các mức năng lượng trong các vùng khác. Vùng quan trọng nhất trong số đó là </a:t>
            </a:r>
            <a:r>
              <a:rPr lang="en-US" sz="2200" i="1" dirty="0" smtClean="0">
                <a:latin typeface="Times New Roman" pitchFamily="18" charset="0"/>
                <a:cs typeface="Times New Roman" pitchFamily="18" charset="0"/>
              </a:rPr>
              <a:t>vùng hoá trị </a:t>
            </a:r>
            <a:r>
              <a:rPr lang="en-US" sz="2200" dirty="0" smtClean="0">
                <a:latin typeface="Times New Roman" pitchFamily="18" charset="0"/>
                <a:cs typeface="Times New Roman" pitchFamily="18" charset="0"/>
              </a:rPr>
              <a:t>(VB) mà nó nằm dưới vùng dẫn. Đỉnh vùng hoá trị tại         và vùng này bị uốn cong xuống dưới theo hệ thức                                              trong đó chứa khối lượng hiệu dụng khác     </a:t>
            </a:r>
            <a:endParaRPr lang="en-US" sz="2200" dirty="0">
              <a:latin typeface="Times New Roman" pitchFamily="18" charset="0"/>
              <a:cs typeface="Times New Roman" pitchFamily="18" charset="0"/>
            </a:endParaRPr>
          </a:p>
        </p:txBody>
      </p:sp>
      <p:graphicFrame>
        <p:nvGraphicFramePr>
          <p:cNvPr id="43010" name="Object 2"/>
          <p:cNvGraphicFramePr>
            <a:graphicFrameLocks noChangeAspect="1"/>
          </p:cNvGraphicFramePr>
          <p:nvPr/>
        </p:nvGraphicFramePr>
        <p:xfrm>
          <a:off x="1295400" y="838200"/>
          <a:ext cx="809625" cy="369888"/>
        </p:xfrm>
        <a:graphic>
          <a:graphicData uri="http://schemas.openxmlformats.org/presentationml/2006/ole">
            <p:oleObj spid="_x0000_s43010" name="Equation" r:id="rId3" imgW="406080" imgH="228600" progId="Equation.3">
              <p:embed/>
            </p:oleObj>
          </a:graphicData>
        </a:graphic>
      </p:graphicFrame>
      <p:graphicFrame>
        <p:nvGraphicFramePr>
          <p:cNvPr id="43012" name="Object 4"/>
          <p:cNvGraphicFramePr>
            <a:graphicFrameLocks noChangeAspect="1"/>
          </p:cNvGraphicFramePr>
          <p:nvPr/>
        </p:nvGraphicFramePr>
        <p:xfrm>
          <a:off x="5715000" y="838200"/>
          <a:ext cx="1417638" cy="369888"/>
        </p:xfrm>
        <a:graphic>
          <a:graphicData uri="http://schemas.openxmlformats.org/presentationml/2006/ole">
            <p:oleObj spid="_x0000_s43012" name="Equation" r:id="rId4" imgW="711000" imgH="228600" progId="Equation.3">
              <p:embed/>
            </p:oleObj>
          </a:graphicData>
        </a:graphic>
      </p:graphicFrame>
      <p:graphicFrame>
        <p:nvGraphicFramePr>
          <p:cNvPr id="43013" name="Object 5"/>
          <p:cNvGraphicFramePr>
            <a:graphicFrameLocks noChangeAspect="1"/>
          </p:cNvGraphicFramePr>
          <p:nvPr/>
        </p:nvGraphicFramePr>
        <p:xfrm>
          <a:off x="1384300" y="1143000"/>
          <a:ext cx="3492500" cy="390525"/>
        </p:xfrm>
        <a:graphic>
          <a:graphicData uri="http://schemas.openxmlformats.org/presentationml/2006/ole">
            <p:oleObj spid="_x0000_s43013" name="Equation" r:id="rId5" imgW="1752480" imgH="241200" progId="Equation.3">
              <p:embed/>
            </p:oleObj>
          </a:graphicData>
        </a:graphic>
      </p:graphicFrame>
      <p:graphicFrame>
        <p:nvGraphicFramePr>
          <p:cNvPr id="43014" name="Object 6"/>
          <p:cNvGraphicFramePr>
            <a:graphicFrameLocks noChangeAspect="1"/>
          </p:cNvGraphicFramePr>
          <p:nvPr/>
        </p:nvGraphicFramePr>
        <p:xfrm>
          <a:off x="7875587" y="1447800"/>
          <a:ext cx="430213" cy="369888"/>
        </p:xfrm>
        <a:graphic>
          <a:graphicData uri="http://schemas.openxmlformats.org/presentationml/2006/ole">
            <p:oleObj spid="_x0000_s43014" name="Equation" r:id="rId6" imgW="215640" imgH="228600" progId="Equation.3">
              <p:embed/>
            </p:oleObj>
          </a:graphicData>
        </a:graphic>
      </p:graphicFrame>
      <p:graphicFrame>
        <p:nvGraphicFramePr>
          <p:cNvPr id="43015" name="Object 7"/>
          <p:cNvGraphicFramePr>
            <a:graphicFrameLocks noChangeAspect="1"/>
          </p:cNvGraphicFramePr>
          <p:nvPr/>
        </p:nvGraphicFramePr>
        <p:xfrm>
          <a:off x="2438400" y="1839912"/>
          <a:ext cx="430213" cy="369888"/>
        </p:xfrm>
        <a:graphic>
          <a:graphicData uri="http://schemas.openxmlformats.org/presentationml/2006/ole">
            <p:oleObj spid="_x0000_s43015" name="Equation" r:id="rId7" imgW="215640" imgH="228600" progId="Equation.3">
              <p:embed/>
            </p:oleObj>
          </a:graphicData>
        </a:graphic>
      </p:graphicFrame>
      <p:graphicFrame>
        <p:nvGraphicFramePr>
          <p:cNvPr id="43016" name="Object 8"/>
          <p:cNvGraphicFramePr>
            <a:graphicFrameLocks noChangeAspect="1"/>
          </p:cNvGraphicFramePr>
          <p:nvPr/>
        </p:nvGraphicFramePr>
        <p:xfrm>
          <a:off x="6480175" y="1828800"/>
          <a:ext cx="606425" cy="369887"/>
        </p:xfrm>
        <a:graphic>
          <a:graphicData uri="http://schemas.openxmlformats.org/presentationml/2006/ole">
            <p:oleObj spid="_x0000_s43016" name="Equation" r:id="rId8" imgW="304560" imgH="228600" progId="Equation.3">
              <p:embed/>
            </p:oleObj>
          </a:graphicData>
        </a:graphic>
      </p:graphicFrame>
      <p:graphicFrame>
        <p:nvGraphicFramePr>
          <p:cNvPr id="43017" name="Object 9"/>
          <p:cNvGraphicFramePr>
            <a:graphicFrameLocks noChangeAspect="1"/>
          </p:cNvGraphicFramePr>
          <p:nvPr/>
        </p:nvGraphicFramePr>
        <p:xfrm>
          <a:off x="5087937" y="2220912"/>
          <a:ext cx="2303463" cy="369888"/>
        </p:xfrm>
        <a:graphic>
          <a:graphicData uri="http://schemas.openxmlformats.org/presentationml/2006/ole">
            <p:oleObj spid="_x0000_s43017" name="Equation" r:id="rId9" imgW="1155600" imgH="228600" progId="Equation.3">
              <p:embed/>
            </p:oleObj>
          </a:graphicData>
        </a:graphic>
      </p:graphicFrame>
      <p:graphicFrame>
        <p:nvGraphicFramePr>
          <p:cNvPr id="43018" name="Object 10"/>
          <p:cNvGraphicFramePr>
            <a:graphicFrameLocks noChangeAspect="1"/>
          </p:cNvGraphicFramePr>
          <p:nvPr/>
        </p:nvGraphicFramePr>
        <p:xfrm>
          <a:off x="2362200" y="3124200"/>
          <a:ext cx="328613" cy="369888"/>
        </p:xfrm>
        <a:graphic>
          <a:graphicData uri="http://schemas.openxmlformats.org/presentationml/2006/ole">
            <p:oleObj spid="_x0000_s43018" name="Equation" r:id="rId10" imgW="164880" imgH="228600" progId="Equation.3">
              <p:embed/>
            </p:oleObj>
          </a:graphicData>
        </a:graphic>
      </p:graphicFrame>
      <p:graphicFrame>
        <p:nvGraphicFramePr>
          <p:cNvPr id="43019" name="Object 11"/>
          <p:cNvGraphicFramePr>
            <a:graphicFrameLocks noChangeAspect="1"/>
          </p:cNvGraphicFramePr>
          <p:nvPr/>
        </p:nvGraphicFramePr>
        <p:xfrm>
          <a:off x="2630487" y="3505200"/>
          <a:ext cx="3694113" cy="739775"/>
        </p:xfrm>
        <a:graphic>
          <a:graphicData uri="http://schemas.openxmlformats.org/presentationml/2006/ole">
            <p:oleObj spid="_x0000_s43019" name="Equation" r:id="rId11" imgW="1854000" imgH="457200" progId="Equation.3">
              <p:embed/>
            </p:oleObj>
          </a:graphicData>
        </a:graphic>
      </p:graphicFrame>
      <p:graphicFrame>
        <p:nvGraphicFramePr>
          <p:cNvPr id="43020" name="Object 12"/>
          <p:cNvGraphicFramePr>
            <a:graphicFrameLocks noChangeAspect="1"/>
          </p:cNvGraphicFramePr>
          <p:nvPr/>
        </p:nvGraphicFramePr>
        <p:xfrm>
          <a:off x="3151187" y="5802312"/>
          <a:ext cx="430213" cy="369888"/>
        </p:xfrm>
        <a:graphic>
          <a:graphicData uri="http://schemas.openxmlformats.org/presentationml/2006/ole">
            <p:oleObj spid="_x0000_s43020" name="Equation" r:id="rId12" imgW="215640" imgH="228600" progId="Equation.3">
              <p:embed/>
            </p:oleObj>
          </a:graphicData>
        </a:graphic>
      </p:graphicFrame>
      <p:graphicFrame>
        <p:nvGraphicFramePr>
          <p:cNvPr id="43021" name="Object 13"/>
          <p:cNvGraphicFramePr>
            <a:graphicFrameLocks noChangeAspect="1"/>
          </p:cNvGraphicFramePr>
          <p:nvPr/>
        </p:nvGraphicFramePr>
        <p:xfrm>
          <a:off x="1219200" y="6096000"/>
          <a:ext cx="2859088" cy="381000"/>
        </p:xfrm>
        <a:graphic>
          <a:graphicData uri="http://schemas.openxmlformats.org/presentationml/2006/ole">
            <p:oleObj spid="_x0000_s43021" name="Equation" r:id="rId13" imgW="1752480" imgH="241200" progId="Equation.3">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1.3. Hạt liên kết: hố lượng tử</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là                          trong GaAs). Các vùng dẫn và vùng hoá trị được tách ra bởi khe vùng                        Đó lại là một hố lượng tử  vì      trong hố GaAs ở mức khác với mức của        trong các rào AlGaAs. Năng lượng của các trạng thái liên kết được kí hiệu bởi        bằng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Mọi điều “đảo ngược” trong vùng hoá trị như chỉ ra trên hình 1.3(a).</a:t>
            </a:r>
          </a:p>
          <a:p>
            <a:pPr algn="just">
              <a:buNone/>
            </a:pPr>
            <a:r>
              <a:rPr lang="en-US" sz="2200" dirty="0" smtClean="0">
                <a:latin typeface="Times New Roman" pitchFamily="18" charset="0"/>
                <a:cs typeface="Times New Roman" pitchFamily="18" charset="0"/>
              </a:rPr>
              <a:t>         VB đầy hoàn toàn và CB trống hoàn toàn trong một bán dẫn tinh khiết ở nhiệt độ không.  Sự hấp thụ quang chuyển một điện tử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VB lên CB. Trong  GaAs, điều này xảy ra với điều kiện là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khe vùng của GaAs). Tương tự,                         trong AlGaAs. Quá  trình này để lại phía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một trạng thái trống hay là lỗ trống trong VB. Do đó, chỉ số dưới h </a:t>
            </a:r>
            <a:r>
              <a:rPr lang="en-US" sz="2200" dirty="0" err="1" smtClean="0">
                <a:latin typeface="Times New Roman" pitchFamily="18" charset="0"/>
                <a:cs typeface="Times New Roman" pitchFamily="18" charset="0"/>
              </a:rPr>
              <a:t>dùng</a:t>
            </a:r>
            <a:r>
              <a:rPr lang="en-US" sz="2200" dirty="0" smtClean="0">
                <a:latin typeface="Times New Roman" pitchFamily="18" charset="0"/>
                <a:cs typeface="Times New Roman" pitchFamily="18" charset="0"/>
              </a:rPr>
              <a:t> để chỉ các thông số của VB.</a:t>
            </a:r>
          </a:p>
          <a:p>
            <a:pPr algn="just">
              <a:buNone/>
            </a:pPr>
            <a:r>
              <a:rPr lang="en-US" sz="2200" dirty="0" smtClean="0">
                <a:latin typeface="Times New Roman" pitchFamily="18" charset="0"/>
                <a:cs typeface="Times New Roman" pitchFamily="18" charset="0"/>
              </a:rPr>
              <a:t>         Đối với hố GaAs, sự hấp thụ quang không thể bắt đầu tại </a:t>
            </a:r>
          </a:p>
          <a:p>
            <a:pPr algn="just">
              <a:buNone/>
            </a:pPr>
            <a:r>
              <a:rPr lang="en-US" sz="2200" dirty="0" smtClean="0">
                <a:latin typeface="Times New Roman" pitchFamily="18" charset="0"/>
                <a:cs typeface="Times New Roman" pitchFamily="18" charset="0"/>
              </a:rPr>
              <a:t>    do các trạng thái trong hố bị lượng tử hoá. Năng lượng thấp nhất mà tại đó xảy ra sự hấp thụ được cho bởi hiệu                  giữa năng lượng thấp nhất         </a:t>
            </a:r>
            <a:endParaRPr lang="en-US" sz="2200" dirty="0">
              <a:latin typeface="Times New Roman" pitchFamily="18" charset="0"/>
              <a:cs typeface="Times New Roman" pitchFamily="18" charset="0"/>
            </a:endParaRPr>
          </a:p>
        </p:txBody>
      </p:sp>
      <p:graphicFrame>
        <p:nvGraphicFramePr>
          <p:cNvPr id="44034" name="Object 2"/>
          <p:cNvGraphicFramePr>
            <a:graphicFrameLocks noChangeAspect="1"/>
          </p:cNvGraphicFramePr>
          <p:nvPr/>
        </p:nvGraphicFramePr>
        <p:xfrm>
          <a:off x="838200" y="838200"/>
          <a:ext cx="1543050" cy="369887"/>
        </p:xfrm>
        <a:graphic>
          <a:graphicData uri="http://schemas.openxmlformats.org/presentationml/2006/ole">
            <p:oleObj spid="_x0000_s44034" name="Equation" r:id="rId3" imgW="774360" imgH="228600" progId="Equation.3">
              <p:embed/>
            </p:oleObj>
          </a:graphicData>
        </a:graphic>
      </p:graphicFrame>
      <p:graphicFrame>
        <p:nvGraphicFramePr>
          <p:cNvPr id="44035" name="Object 3"/>
          <p:cNvGraphicFramePr>
            <a:graphicFrameLocks noChangeAspect="1"/>
          </p:cNvGraphicFramePr>
          <p:nvPr/>
        </p:nvGraphicFramePr>
        <p:xfrm>
          <a:off x="5772150" y="4038600"/>
          <a:ext cx="2152650" cy="411163"/>
        </p:xfrm>
        <a:graphic>
          <a:graphicData uri="http://schemas.openxmlformats.org/presentationml/2006/ole">
            <p:oleObj spid="_x0000_s44035" name="Equation" r:id="rId4" imgW="1079280" imgH="253800" progId="Equation.3">
              <p:embed/>
            </p:oleObj>
          </a:graphicData>
        </a:graphic>
      </p:graphicFrame>
      <p:graphicFrame>
        <p:nvGraphicFramePr>
          <p:cNvPr id="44036" name="Object 4"/>
          <p:cNvGraphicFramePr>
            <a:graphicFrameLocks noChangeAspect="1"/>
          </p:cNvGraphicFramePr>
          <p:nvPr/>
        </p:nvGraphicFramePr>
        <p:xfrm>
          <a:off x="2114550" y="1143000"/>
          <a:ext cx="1771650" cy="390525"/>
        </p:xfrm>
        <a:graphic>
          <a:graphicData uri="http://schemas.openxmlformats.org/presentationml/2006/ole">
            <p:oleObj spid="_x0000_s44036" name="Equation" r:id="rId5" imgW="888840" imgH="241200" progId="Equation.3">
              <p:embed/>
            </p:oleObj>
          </a:graphicData>
        </a:graphic>
      </p:graphicFrame>
      <p:graphicFrame>
        <p:nvGraphicFramePr>
          <p:cNvPr id="44037" name="Object 5"/>
          <p:cNvGraphicFramePr>
            <a:graphicFrameLocks noChangeAspect="1"/>
          </p:cNvGraphicFramePr>
          <p:nvPr/>
        </p:nvGraphicFramePr>
        <p:xfrm>
          <a:off x="4065587" y="1524000"/>
          <a:ext cx="430213" cy="369887"/>
        </p:xfrm>
        <a:graphic>
          <a:graphicData uri="http://schemas.openxmlformats.org/presentationml/2006/ole">
            <p:oleObj spid="_x0000_s44037" name="Equation" r:id="rId6" imgW="215640" imgH="228600" progId="Equation.3">
              <p:embed/>
            </p:oleObj>
          </a:graphicData>
        </a:graphic>
      </p:graphicFrame>
      <p:graphicFrame>
        <p:nvGraphicFramePr>
          <p:cNvPr id="44038" name="Object 6"/>
          <p:cNvGraphicFramePr>
            <a:graphicFrameLocks noChangeAspect="1"/>
          </p:cNvGraphicFramePr>
          <p:nvPr/>
        </p:nvGraphicFramePr>
        <p:xfrm>
          <a:off x="7494587" y="1143000"/>
          <a:ext cx="430213" cy="369887"/>
        </p:xfrm>
        <a:graphic>
          <a:graphicData uri="http://schemas.openxmlformats.org/presentationml/2006/ole">
            <p:oleObj spid="_x0000_s44038" name="Equation" r:id="rId7" imgW="215640" imgH="228600" progId="Equation.3">
              <p:embed/>
            </p:oleObj>
          </a:graphicData>
        </a:graphic>
      </p:graphicFrame>
      <p:graphicFrame>
        <p:nvGraphicFramePr>
          <p:cNvPr id="44040" name="Object 8"/>
          <p:cNvGraphicFramePr>
            <a:graphicFrameLocks noChangeAspect="1"/>
          </p:cNvGraphicFramePr>
          <p:nvPr/>
        </p:nvGraphicFramePr>
        <p:xfrm>
          <a:off x="4625975" y="6248400"/>
          <a:ext cx="1089025" cy="369888"/>
        </p:xfrm>
        <a:graphic>
          <a:graphicData uri="http://schemas.openxmlformats.org/presentationml/2006/ole">
            <p:oleObj spid="_x0000_s44040" name="Equation" r:id="rId8" imgW="545760" imgH="228600" progId="Equation.3">
              <p:embed/>
            </p:oleObj>
          </a:graphicData>
        </a:graphic>
      </p:graphicFrame>
      <p:graphicFrame>
        <p:nvGraphicFramePr>
          <p:cNvPr id="44041" name="Object 9"/>
          <p:cNvGraphicFramePr>
            <a:graphicFrameLocks noChangeAspect="1"/>
          </p:cNvGraphicFramePr>
          <p:nvPr/>
        </p:nvGraphicFramePr>
        <p:xfrm>
          <a:off x="4979988" y="1828800"/>
          <a:ext cx="354012" cy="369887"/>
        </p:xfrm>
        <a:graphic>
          <a:graphicData uri="http://schemas.openxmlformats.org/presentationml/2006/ole">
            <p:oleObj spid="_x0000_s44041" name="Equation" r:id="rId9" imgW="177480" imgH="228600" progId="Equation.3">
              <p:embed/>
            </p:oleObj>
          </a:graphicData>
        </a:graphic>
      </p:graphicFrame>
      <p:graphicFrame>
        <p:nvGraphicFramePr>
          <p:cNvPr id="44042" name="Object 10"/>
          <p:cNvGraphicFramePr>
            <a:graphicFrameLocks noChangeAspect="1"/>
          </p:cNvGraphicFramePr>
          <p:nvPr/>
        </p:nvGraphicFramePr>
        <p:xfrm>
          <a:off x="2693988" y="2209800"/>
          <a:ext cx="3719512" cy="739775"/>
        </p:xfrm>
        <a:graphic>
          <a:graphicData uri="http://schemas.openxmlformats.org/presentationml/2006/ole">
            <p:oleObj spid="_x0000_s44042" name="Equation" r:id="rId10" imgW="1866600" imgH="457200" progId="Equation.3">
              <p:embed/>
            </p:oleObj>
          </a:graphicData>
        </a:graphic>
      </p:graphicFrame>
      <p:graphicFrame>
        <p:nvGraphicFramePr>
          <p:cNvPr id="44043" name="Object 11"/>
          <p:cNvGraphicFramePr>
            <a:graphicFrameLocks noChangeAspect="1"/>
          </p:cNvGraphicFramePr>
          <p:nvPr/>
        </p:nvGraphicFramePr>
        <p:xfrm>
          <a:off x="3657600" y="4419600"/>
          <a:ext cx="1570037" cy="411162"/>
        </p:xfrm>
        <a:graphic>
          <a:graphicData uri="http://schemas.openxmlformats.org/presentationml/2006/ole">
            <p:oleObj spid="_x0000_s44043" name="Equation" r:id="rId11" imgW="787320" imgH="253800" progId="Equation.3">
              <p:embed/>
            </p:oleObj>
          </a:graphicData>
        </a:graphic>
      </p:graphicFrame>
      <p:graphicFrame>
        <p:nvGraphicFramePr>
          <p:cNvPr id="44045" name="Object 13"/>
          <p:cNvGraphicFramePr>
            <a:graphicFrameLocks noChangeAspect="1"/>
          </p:cNvGraphicFramePr>
          <p:nvPr/>
        </p:nvGraphicFramePr>
        <p:xfrm>
          <a:off x="7448550" y="5532438"/>
          <a:ext cx="1390650" cy="411162"/>
        </p:xfrm>
        <a:graphic>
          <a:graphicData uri="http://schemas.openxmlformats.org/presentationml/2006/ole">
            <p:oleObj spid="_x0000_s44045" name="Equation" r:id="rId12" imgW="698400" imgH="253800"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1.3. Hạt liên kết: hố lượng tử</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trong hố trong CB và năng lượng thấp nhất           trong hố trong VB. Sự hấp thụ có thể xảy ra tại những năng lượng cao hơn do việc sử dụng các trạng thái khác. Các chuyển tiếp mạnh nhất xảy ra giữa các trạng thái tương ứng trong hai vùng. Do đó, có thể đặt                        Vì thế,  sự hấp thụ mạnh xảy ra tại các tần số được cho bởi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năng lượng ở trên giống như các năng lượng trong một hố lượng tử mà ở đó khối lượng hiệu dụng là        được cho bởi</a:t>
            </a:r>
          </a:p>
          <a:p>
            <a:pPr algn="just">
              <a:buNone/>
            </a:pPr>
            <a:r>
              <a:rPr lang="en-US" sz="2200" dirty="0" smtClean="0">
                <a:latin typeface="Times New Roman" pitchFamily="18" charset="0"/>
                <a:cs typeface="Times New Roman" pitchFamily="18" charset="0"/>
              </a:rPr>
              <a:t>    Nó gọi là khối lượng hiệu dụng quang.</a:t>
            </a:r>
          </a:p>
          <a:p>
            <a:pPr algn="just">
              <a:buNone/>
            </a:pPr>
            <a:r>
              <a:rPr lang="en-US" sz="2200" dirty="0" smtClean="0">
                <a:latin typeface="Times New Roman" pitchFamily="18" charset="0"/>
                <a:cs typeface="Times New Roman" pitchFamily="18" charset="0"/>
              </a:rPr>
              <a:t>         Nếu các hố thực sự sâu vô hạn, có vô số vạch với các tần số thỏa mãn (1.15). Các rào trong bán dẫn là hữu hạn và sự hấp thụ xảy ra trong các rào AlGaAs đối với </a:t>
            </a:r>
            <a:r>
              <a:rPr lang="en-US" sz="2200" dirty="0" err="1" smtClean="0">
                <a:latin typeface="Times New Roman" pitchFamily="18" charset="0"/>
                <a:cs typeface="Times New Roman" pitchFamily="18" charset="0"/>
              </a:rPr>
              <a:t>mọi</a:t>
            </a:r>
            <a:r>
              <a:rPr lang="en-US" sz="2200" dirty="0" smtClean="0">
                <a:latin typeface="Times New Roman" pitchFamily="18" charset="0"/>
                <a:cs typeface="Times New Roman" pitchFamily="18" charset="0"/>
              </a:rPr>
              <a:t> tần số mà ở đó                         Phổ thu được trên hình 1.3(b) khi giả thiết có 2 trạng thấi liên kết trong cả CB  và  VB.  Không  có </a:t>
            </a:r>
            <a:endParaRPr lang="en-US" sz="2200" dirty="0">
              <a:latin typeface="Times New Roman" pitchFamily="18" charset="0"/>
              <a:cs typeface="Times New Roman" pitchFamily="18" charset="0"/>
            </a:endParaRPr>
          </a:p>
        </p:txBody>
      </p:sp>
      <p:graphicFrame>
        <p:nvGraphicFramePr>
          <p:cNvPr id="44034" name="Object 2"/>
          <p:cNvGraphicFramePr>
            <a:graphicFrameLocks noChangeAspect="1"/>
          </p:cNvGraphicFramePr>
          <p:nvPr/>
        </p:nvGraphicFramePr>
        <p:xfrm>
          <a:off x="4191000" y="4495800"/>
          <a:ext cx="481013" cy="369887"/>
        </p:xfrm>
        <a:graphic>
          <a:graphicData uri="http://schemas.openxmlformats.org/presentationml/2006/ole">
            <p:oleObj spid="_x0000_s45058" name="Equation" r:id="rId3" imgW="241200" imgH="228600" progId="Equation.3">
              <p:embed/>
            </p:oleObj>
          </a:graphicData>
        </a:graphic>
      </p:graphicFrame>
      <p:graphicFrame>
        <p:nvGraphicFramePr>
          <p:cNvPr id="44035" name="Object 3"/>
          <p:cNvGraphicFramePr>
            <a:graphicFrameLocks noChangeAspect="1"/>
          </p:cNvGraphicFramePr>
          <p:nvPr/>
        </p:nvGraphicFramePr>
        <p:xfrm>
          <a:off x="4572000" y="5943600"/>
          <a:ext cx="1646237" cy="411163"/>
        </p:xfrm>
        <a:graphic>
          <a:graphicData uri="http://schemas.openxmlformats.org/presentationml/2006/ole">
            <p:oleObj spid="_x0000_s45059" name="Equation" r:id="rId4" imgW="825480" imgH="253800" progId="Equation.3">
              <p:embed/>
            </p:oleObj>
          </a:graphicData>
        </a:graphic>
      </p:graphicFrame>
      <p:graphicFrame>
        <p:nvGraphicFramePr>
          <p:cNvPr id="44036" name="Object 4"/>
          <p:cNvGraphicFramePr>
            <a:graphicFrameLocks noChangeAspect="1"/>
          </p:cNvGraphicFramePr>
          <p:nvPr/>
        </p:nvGraphicFramePr>
        <p:xfrm>
          <a:off x="1412875" y="3276600"/>
          <a:ext cx="4302125" cy="781050"/>
        </p:xfrm>
        <a:graphic>
          <a:graphicData uri="http://schemas.openxmlformats.org/presentationml/2006/ole">
            <p:oleObj spid="_x0000_s45060" name="Equation" r:id="rId5" imgW="2158920" imgH="482400" progId="Equation.3">
              <p:embed/>
            </p:oleObj>
          </a:graphicData>
        </a:graphic>
      </p:graphicFrame>
      <p:graphicFrame>
        <p:nvGraphicFramePr>
          <p:cNvPr id="44037" name="Object 5"/>
          <p:cNvGraphicFramePr>
            <a:graphicFrameLocks noChangeAspect="1"/>
          </p:cNvGraphicFramePr>
          <p:nvPr/>
        </p:nvGraphicFramePr>
        <p:xfrm>
          <a:off x="6046787" y="838200"/>
          <a:ext cx="430213" cy="369887"/>
        </p:xfrm>
        <a:graphic>
          <a:graphicData uri="http://schemas.openxmlformats.org/presentationml/2006/ole">
            <p:oleObj spid="_x0000_s45061" name="Equation" r:id="rId6" imgW="215640" imgH="228600" progId="Equation.3">
              <p:embed/>
            </p:oleObj>
          </a:graphicData>
        </a:graphic>
      </p:graphicFrame>
      <p:graphicFrame>
        <p:nvGraphicFramePr>
          <p:cNvPr id="44038" name="Object 6"/>
          <p:cNvGraphicFramePr>
            <a:graphicFrameLocks noChangeAspect="1"/>
          </p:cNvGraphicFramePr>
          <p:nvPr/>
        </p:nvGraphicFramePr>
        <p:xfrm>
          <a:off x="484187" y="838200"/>
          <a:ext cx="430213" cy="369887"/>
        </p:xfrm>
        <a:graphic>
          <a:graphicData uri="http://schemas.openxmlformats.org/presentationml/2006/ole">
            <p:oleObj spid="_x0000_s45062" name="Equation" r:id="rId7" imgW="215640" imgH="228600" progId="Equation.3">
              <p:embed/>
            </p:oleObj>
          </a:graphicData>
        </a:graphic>
      </p:graphicFrame>
      <p:graphicFrame>
        <p:nvGraphicFramePr>
          <p:cNvPr id="44041" name="Object 9"/>
          <p:cNvGraphicFramePr>
            <a:graphicFrameLocks noChangeAspect="1"/>
          </p:cNvGraphicFramePr>
          <p:nvPr/>
        </p:nvGraphicFramePr>
        <p:xfrm>
          <a:off x="5568950" y="1828800"/>
          <a:ext cx="1441450" cy="369887"/>
        </p:xfrm>
        <a:graphic>
          <a:graphicData uri="http://schemas.openxmlformats.org/presentationml/2006/ole">
            <p:oleObj spid="_x0000_s45064" name="Equation" r:id="rId8" imgW="723600" imgH="228600" progId="Equation.3">
              <p:embed/>
            </p:oleObj>
          </a:graphicData>
        </a:graphic>
      </p:graphicFrame>
      <p:graphicFrame>
        <p:nvGraphicFramePr>
          <p:cNvPr id="44042" name="Object 10"/>
          <p:cNvGraphicFramePr>
            <a:graphicFrameLocks noChangeAspect="1"/>
          </p:cNvGraphicFramePr>
          <p:nvPr/>
        </p:nvGraphicFramePr>
        <p:xfrm>
          <a:off x="860425" y="2514600"/>
          <a:ext cx="7386638" cy="781050"/>
        </p:xfrm>
        <a:graphic>
          <a:graphicData uri="http://schemas.openxmlformats.org/presentationml/2006/ole">
            <p:oleObj spid="_x0000_s45065" name="Equation" r:id="rId9" imgW="3708360" imgH="482400" progId="Equation.3">
              <p:embed/>
            </p:oleObj>
          </a:graphicData>
        </a:graphic>
      </p:graphicFrame>
      <p:graphicFrame>
        <p:nvGraphicFramePr>
          <p:cNvPr id="44043" name="Object 11"/>
          <p:cNvGraphicFramePr>
            <a:graphicFrameLocks noChangeAspect="1"/>
          </p:cNvGraphicFramePr>
          <p:nvPr/>
        </p:nvGraphicFramePr>
        <p:xfrm>
          <a:off x="6248400" y="4495800"/>
          <a:ext cx="2633662" cy="369888"/>
        </p:xfrm>
        <a:graphic>
          <a:graphicData uri="http://schemas.openxmlformats.org/presentationml/2006/ole">
            <p:oleObj spid="_x0000_s45066" name="Equation" r:id="rId10" imgW="1320480" imgH="228600" progId="Equation.3">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1.3. Hạt liên kết: hố lượng tử</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sự hấp thụ đối với                      và có một vùng  hấp thụ  liên  tục   đối  với</a:t>
            </a:r>
          </a:p>
          <a:p>
            <a:pPr algn="just">
              <a:buNone/>
            </a:pPr>
            <a:r>
              <a:rPr lang="en-US" sz="2200" dirty="0" smtClean="0">
                <a:latin typeface="Times New Roman" pitchFamily="18" charset="0"/>
                <a:cs typeface="Times New Roman" pitchFamily="18" charset="0"/>
              </a:rPr>
              <a:t>                             Giữa 2 tần số này có 2 vạch gián đoạn sinh ra bởi các chuyển tiếp giữa các trạng thái trong hố lượng tử với các năng lượng thỏa mãn (1.15). Có thể tính được bề rộng hố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các năng lượng của các vạch này nếu biết các khối lượng hiệu dụng. Đó là một cách kiểm tra để thấy rằng các lớp được chế tạo một cách chính xác.</a:t>
            </a:r>
          </a:p>
          <a:p>
            <a:pPr algn="just">
              <a:buNone/>
            </a:pPr>
            <a:r>
              <a:rPr lang="en-US" sz="2200" dirty="0" smtClean="0">
                <a:latin typeface="Times New Roman" pitchFamily="18" charset="0"/>
                <a:cs typeface="Times New Roman" pitchFamily="18" charset="0"/>
              </a:rPr>
              <a:t>          Trong thực tế, người ta thường tiến hành một thí nghiệm khác một ít gọi là sự phát quang ánh sáng PL (photoluminescence). Ánh sáng với năng lượng                       được chiếu vào </a:t>
            </a:r>
            <a:r>
              <a:rPr lang="en-US" sz="2200" dirty="0" err="1" smtClean="0">
                <a:latin typeface="Times New Roman" pitchFamily="18" charset="0"/>
                <a:cs typeface="Times New Roman" pitchFamily="18" charset="0"/>
              </a:rPr>
              <a:t>mẫu</a:t>
            </a:r>
            <a:r>
              <a:rPr lang="en-US" sz="2200" dirty="0" smtClean="0">
                <a:latin typeface="Times New Roman" pitchFamily="18" charset="0"/>
                <a:cs typeface="Times New Roman" pitchFamily="18" charset="0"/>
              </a:rPr>
              <a:t> và nó kích thích nhiều điện tử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VB tới CB ở khắp nơi. Một số trong số các điện tử này bị bẫy trong hố lượng tử và xảy ra điều tương tự đối với các lỗ trống trong VB. Khi đó, có thể có một điện tử rơi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CB vào một lỗ trống trong VB và giải phóng sự khác biệt năng lượng thành ánh sáng. Sự phát quang này ngược với sự hấp thụ và có thể xảy ra tại cùng các năng lượng. Thường chỉ nhìn thấy các mức thấp nhất. Do đó, phổ PL chỉ ra một vạch tại        Một </a:t>
            </a:r>
            <a:r>
              <a:rPr lang="en-US" sz="2200" dirty="0" err="1" smtClean="0">
                <a:latin typeface="Times New Roman" pitchFamily="18" charset="0"/>
                <a:cs typeface="Times New Roman" pitchFamily="18" charset="0"/>
              </a:rPr>
              <a:t>ví</a:t>
            </a:r>
            <a:r>
              <a:rPr lang="en-US" sz="2200" dirty="0" smtClean="0">
                <a:latin typeface="Times New Roman" pitchFamily="18" charset="0"/>
                <a:cs typeface="Times New Roman" pitchFamily="18" charset="0"/>
              </a:rPr>
              <a:t> dụ về phổ PL  được chỉ ra trên hình 1.4. Ví dụ có 4 hố có các bề rộng khác nhau mà mỗi một hố đóng góp một đỉnh vào PL.        </a:t>
            </a:r>
            <a:endParaRPr lang="en-US" sz="2200" dirty="0">
              <a:latin typeface="Times New Roman" pitchFamily="18" charset="0"/>
              <a:cs typeface="Times New Roman" pitchFamily="18" charset="0"/>
            </a:endParaRPr>
          </a:p>
        </p:txBody>
      </p:sp>
      <p:graphicFrame>
        <p:nvGraphicFramePr>
          <p:cNvPr id="44034" name="Object 2"/>
          <p:cNvGraphicFramePr>
            <a:graphicFrameLocks noChangeAspect="1"/>
          </p:cNvGraphicFramePr>
          <p:nvPr/>
        </p:nvGraphicFramePr>
        <p:xfrm>
          <a:off x="6351587" y="5638800"/>
          <a:ext cx="582613" cy="349250"/>
        </p:xfrm>
        <a:graphic>
          <a:graphicData uri="http://schemas.openxmlformats.org/presentationml/2006/ole">
            <p:oleObj spid="_x0000_s46082" name="Equation" r:id="rId3" imgW="291960" imgH="215640" progId="Equation.3">
              <p:embed/>
            </p:oleObj>
          </a:graphicData>
        </a:graphic>
      </p:graphicFrame>
      <p:graphicFrame>
        <p:nvGraphicFramePr>
          <p:cNvPr id="44035" name="Object 3"/>
          <p:cNvGraphicFramePr>
            <a:graphicFrameLocks noChangeAspect="1"/>
          </p:cNvGraphicFramePr>
          <p:nvPr/>
        </p:nvGraphicFramePr>
        <p:xfrm>
          <a:off x="2667000" y="838200"/>
          <a:ext cx="1392238" cy="411163"/>
        </p:xfrm>
        <a:graphic>
          <a:graphicData uri="http://schemas.openxmlformats.org/presentationml/2006/ole">
            <p:oleObj spid="_x0000_s46083" name="Equation" r:id="rId4" imgW="698400" imgH="253800" progId="Equation.3">
              <p:embed/>
            </p:oleObj>
          </a:graphicData>
        </a:graphic>
      </p:graphicFrame>
      <p:graphicFrame>
        <p:nvGraphicFramePr>
          <p:cNvPr id="46090" name="Object 10"/>
          <p:cNvGraphicFramePr>
            <a:graphicFrameLocks noChangeAspect="1"/>
          </p:cNvGraphicFramePr>
          <p:nvPr/>
        </p:nvGraphicFramePr>
        <p:xfrm>
          <a:off x="563562" y="1219200"/>
          <a:ext cx="1646238" cy="411163"/>
        </p:xfrm>
        <a:graphic>
          <a:graphicData uri="http://schemas.openxmlformats.org/presentationml/2006/ole">
            <p:oleObj spid="_x0000_s46090" name="Equation" r:id="rId5" imgW="825480" imgH="253800" progId="Equation.3">
              <p:embed/>
            </p:oleObj>
          </a:graphicData>
        </a:graphic>
      </p:graphicFrame>
      <p:graphicFrame>
        <p:nvGraphicFramePr>
          <p:cNvPr id="46091" name="Object 11"/>
          <p:cNvGraphicFramePr>
            <a:graphicFrameLocks noChangeAspect="1"/>
          </p:cNvGraphicFramePr>
          <p:nvPr/>
        </p:nvGraphicFramePr>
        <p:xfrm>
          <a:off x="1219200" y="3627438"/>
          <a:ext cx="1571625" cy="411162"/>
        </p:xfrm>
        <a:graphic>
          <a:graphicData uri="http://schemas.openxmlformats.org/presentationml/2006/ole">
            <p:oleObj spid="_x0000_s46091" name="Equation" r:id="rId6" imgW="787320" imgH="253800"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1.3. Hạt liên kết: hố lượng tử</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5" name="Rectangle 4"/>
          <p:cNvSpPr/>
          <p:nvPr/>
        </p:nvSpPr>
        <p:spPr>
          <a:xfrm>
            <a:off x="304800" y="1066800"/>
            <a:ext cx="2743200" cy="3539430"/>
          </a:xfrm>
          <a:prstGeom prst="rect">
            <a:avLst/>
          </a:prstGeom>
        </p:spPr>
        <p:txBody>
          <a:bodyPr wrap="square">
            <a:spAutoFit/>
          </a:bodyPr>
          <a:lstStyle/>
          <a:p>
            <a:pPr algn="just"/>
            <a:r>
              <a:rPr lang="en-US" b="1" dirty="0" smtClean="0">
                <a:latin typeface="Times New Roman" pitchFamily="18" charset="0"/>
                <a:cs typeface="Times New Roman" pitchFamily="18" charset="0"/>
              </a:rPr>
              <a:t>Hình 1.4.</a:t>
            </a:r>
            <a:r>
              <a:rPr lang="en-US" dirty="0" smtClean="0">
                <a:latin typeface="Times New Roman" pitchFamily="18" charset="0"/>
                <a:cs typeface="Times New Roman" pitchFamily="18" charset="0"/>
              </a:rPr>
              <a:t> PL như một hàm của bước sóng đối với một </a:t>
            </a:r>
            <a:r>
              <a:rPr lang="en-US" dirty="0" err="1" smtClean="0">
                <a:latin typeface="Times New Roman" pitchFamily="18" charset="0"/>
                <a:cs typeface="Times New Roman" pitchFamily="18" charset="0"/>
              </a:rPr>
              <a:t>ví</a:t>
            </a:r>
            <a:r>
              <a:rPr lang="en-US" dirty="0" smtClean="0">
                <a:latin typeface="Times New Roman" pitchFamily="18" charset="0"/>
                <a:cs typeface="Times New Roman" pitchFamily="18" charset="0"/>
              </a:rPr>
              <a:t> dụ với 4 hố lượng tử với các bề rộng khác nhau mà các CB và VB của chúng được chỉ ra ở bên phải. Các rào giữa các hố dày hơn nhiều so với hình vẽ.</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Vùng hoá trị không đơn giản  như   ta   giả</a:t>
            </a:r>
          </a:p>
          <a:p>
            <a:pPr algn="just"/>
            <a:endParaRPr lang="en-US" dirty="0">
              <a:latin typeface="Times New Roman" pitchFamily="18" charset="0"/>
              <a:cs typeface="Times New Roman" pitchFamily="18" charset="0"/>
            </a:endParaRPr>
          </a:p>
        </p:txBody>
      </p:sp>
      <p:sp>
        <p:nvSpPr>
          <p:cNvPr id="6" name="Rectangle 5"/>
          <p:cNvSpPr/>
          <p:nvPr/>
        </p:nvSpPr>
        <p:spPr>
          <a:xfrm>
            <a:off x="304800" y="4267200"/>
            <a:ext cx="8686800" cy="2123658"/>
          </a:xfrm>
          <a:prstGeom prst="rect">
            <a:avLst/>
          </a:prstGeom>
        </p:spPr>
        <p:txBody>
          <a:bodyPr wrap="square">
            <a:spAutoFit/>
          </a:bodyPr>
          <a:lstStyle/>
          <a:p>
            <a:pPr algn="just"/>
            <a:r>
              <a:rPr lang="en-US" sz="2200" dirty="0" smtClean="0">
                <a:latin typeface="Times New Roman" pitchFamily="18" charset="0"/>
                <a:cs typeface="Times New Roman" pitchFamily="18" charset="0"/>
              </a:rPr>
              <a:t>thiết. Một mô hình  tốt  hơn  giả  thiết rằng có hai loại lỗ trống là lỗ trống nặng và lỗ trống nhẹ. Do đó, có thể thấy 2 hệ vạch phổ </a:t>
            </a:r>
            <a:r>
              <a:rPr lang="en-US" sz="2200" dirty="0" err="1" smtClean="0">
                <a:latin typeface="Times New Roman" pitchFamily="18" charset="0"/>
                <a:cs typeface="Times New Roman" pitchFamily="18" charset="0"/>
              </a:rPr>
              <a:t>mặc</a:t>
            </a:r>
            <a:r>
              <a:rPr lang="en-US" sz="2200" dirty="0" smtClean="0">
                <a:latin typeface="Times New Roman" pitchFamily="18" charset="0"/>
                <a:cs typeface="Times New Roman" pitchFamily="18" charset="0"/>
              </a:rPr>
              <a:t> dù  các lỗ trống nặng đáng </a:t>
            </a:r>
            <a:r>
              <a:rPr lang="en-US" sz="2200" dirty="0" err="1" smtClean="0">
                <a:latin typeface="Times New Roman" pitchFamily="18" charset="0"/>
                <a:cs typeface="Times New Roman" pitchFamily="18" charset="0"/>
              </a:rPr>
              <a:t>chú</a:t>
            </a:r>
            <a:r>
              <a:rPr lang="en-US" sz="2200" dirty="0" smtClean="0">
                <a:latin typeface="Times New Roman" pitchFamily="18" charset="0"/>
                <a:cs typeface="Times New Roman" pitchFamily="18" charset="0"/>
              </a:rPr>
              <a:t> ý hơn nhiều. Các điện tử và lỗ trống </a:t>
            </a:r>
            <a:r>
              <a:rPr lang="en-US" sz="2200" dirty="0" err="1" smtClean="0">
                <a:latin typeface="Times New Roman" pitchFamily="18" charset="0"/>
                <a:cs typeface="Times New Roman" pitchFamily="18" charset="0"/>
              </a:rPr>
              <a:t>còn</a:t>
            </a:r>
            <a:r>
              <a:rPr lang="en-US" sz="2200" dirty="0" smtClean="0">
                <a:latin typeface="Times New Roman" pitchFamily="18" charset="0"/>
                <a:cs typeface="Times New Roman" pitchFamily="18" charset="0"/>
              </a:rPr>
              <a:t> liên kết với nhau để tạo ra các exciton tương tự như các nguyên tử hiđrô và điều này làm thay đổi các năng lượng một chút.   </a:t>
            </a:r>
          </a:p>
          <a:p>
            <a:pPr algn="just"/>
            <a:r>
              <a:rPr lang="en-US" sz="2200" dirty="0" smtClean="0">
                <a:latin typeface="Times New Roman" pitchFamily="18" charset="0"/>
                <a:cs typeface="Times New Roman" pitchFamily="18" charset="0"/>
              </a:rPr>
              <a:t>     </a:t>
            </a:r>
            <a:endParaRPr lang="en-US" sz="2200" dirty="0"/>
          </a:p>
        </p:txBody>
      </p:sp>
      <p:pic>
        <p:nvPicPr>
          <p:cNvPr id="48133" name="Picture 5"/>
          <p:cNvPicPr>
            <a:picLocks noChangeAspect="1" noChangeArrowheads="1"/>
          </p:cNvPicPr>
          <p:nvPr/>
        </p:nvPicPr>
        <p:blipFill>
          <a:blip r:embed="rId2" cstate="print"/>
          <a:srcRect/>
          <a:stretch>
            <a:fillRect/>
          </a:stretch>
        </p:blipFill>
        <p:spPr bwMode="auto">
          <a:xfrm>
            <a:off x="3173413" y="914400"/>
            <a:ext cx="5741987" cy="3246437"/>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1.4.  Mật độ điện tích và mật độ dòng</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lnSpcReduction="10000"/>
          </a:bodyPr>
          <a:lstStyle/>
          <a:p>
            <a:pPr algn="just">
              <a:buNone/>
            </a:pPr>
            <a:r>
              <a:rPr lang="en-US" sz="2200" dirty="0" smtClean="0">
                <a:latin typeface="Times New Roman" pitchFamily="18" charset="0"/>
                <a:cs typeface="Times New Roman" pitchFamily="18" charset="0"/>
              </a:rPr>
              <a:t>          Hàm sóng            thỏa mãn phương trình Schrodinger. Bình phương môđun hàm sóng                        </a:t>
            </a:r>
          </a:p>
          <a:p>
            <a:pPr algn="just">
              <a:buNone/>
            </a:pPr>
            <a:r>
              <a:rPr lang="en-US" sz="2200" dirty="0" smtClean="0">
                <a:latin typeface="Times New Roman" pitchFamily="18" charset="0"/>
                <a:cs typeface="Times New Roman" pitchFamily="18" charset="0"/>
              </a:rPr>
              <a:t>                                                  mật độ xác suất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thấy hạt tại x.       (1.16)</a:t>
            </a:r>
          </a:p>
          <a:p>
            <a:pPr algn="just">
              <a:buNone/>
            </a:pPr>
            <a:r>
              <a:rPr lang="en-US" sz="2200" dirty="0" smtClean="0">
                <a:latin typeface="Times New Roman" pitchFamily="18" charset="0"/>
                <a:cs typeface="Times New Roman" pitchFamily="18" charset="0"/>
              </a:rPr>
              <a:t>     Nếu hạt có điện tích q thì</a:t>
            </a:r>
          </a:p>
          <a:p>
            <a:pPr algn="just">
              <a:buNone/>
            </a:pPr>
            <a:r>
              <a:rPr lang="en-US" sz="2200" dirty="0" smtClean="0">
                <a:latin typeface="Times New Roman" pitchFamily="18" charset="0"/>
                <a:cs typeface="Times New Roman" pitchFamily="18" charset="0"/>
              </a:rPr>
              <a:t>                                                mật độ điện tích của hạt                         (1.17)</a:t>
            </a:r>
          </a:p>
          <a:p>
            <a:pPr algn="just">
              <a:buNone/>
            </a:pPr>
            <a:r>
              <a:rPr lang="en-US" sz="2200" dirty="0" smtClean="0">
                <a:latin typeface="Times New Roman" pitchFamily="18" charset="0"/>
                <a:cs typeface="Times New Roman" pitchFamily="18" charset="0"/>
              </a:rPr>
              <a:t>     hoặc</a:t>
            </a:r>
          </a:p>
          <a:p>
            <a:pPr algn="just">
              <a:buNone/>
            </a:pPr>
            <a:r>
              <a:rPr lang="en-US" sz="2200" dirty="0" smtClean="0">
                <a:latin typeface="Times New Roman" pitchFamily="18" charset="0"/>
                <a:cs typeface="Times New Roman" pitchFamily="18" charset="0"/>
              </a:rPr>
              <a:t>                                             điện tích trong vùng dx xung quanh x.      (1.18)</a:t>
            </a:r>
          </a:p>
          <a:p>
            <a:pPr algn="just">
              <a:buNone/>
            </a:pPr>
            <a:r>
              <a:rPr lang="en-US" sz="2200" dirty="0" smtClean="0">
                <a:latin typeface="Times New Roman" pitchFamily="18" charset="0"/>
                <a:cs typeface="Times New Roman" pitchFamily="18" charset="0"/>
              </a:rPr>
              <a:t>          Nếu điện tử bị giam cầm trong một thể tích nào đó thì điện tích tổng cộng trong thể tích này cần phải là q. Khi đó,</a:t>
            </a:r>
          </a:p>
          <a:p>
            <a:pPr algn="just">
              <a:buNone/>
            </a:pP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mật độ điện tích </a:t>
            </a:r>
            <a:r>
              <a:rPr lang="en-US" sz="2200" dirty="0" smtClean="0">
                <a:latin typeface="Times New Roman" pitchFamily="18" charset="0"/>
                <a:cs typeface="Times New Roman" pitchFamily="18" charset="0"/>
              </a:rPr>
              <a:t>của hạt.                  (1.19)</a:t>
            </a:r>
          </a:p>
          <a:p>
            <a:pPr algn="just">
              <a:buNone/>
            </a:pPr>
            <a:r>
              <a:rPr lang="en-US" sz="2200" dirty="0" smtClean="0">
                <a:latin typeface="Times New Roman" pitchFamily="18" charset="0"/>
                <a:cs typeface="Times New Roman" pitchFamily="18" charset="0"/>
              </a:rPr>
              <a:t>     Điện tích toàn phần</a:t>
            </a:r>
          </a:p>
          <a:p>
            <a:pPr algn="just">
              <a:buNone/>
            </a:pPr>
            <a:r>
              <a:rPr lang="en-US" sz="2200" dirty="0" smtClean="0">
                <a:latin typeface="Times New Roman" pitchFamily="18" charset="0"/>
                <a:cs typeface="Times New Roman" pitchFamily="18" charset="0"/>
              </a:rPr>
              <a:t>                                                                                                               (1.20)</a:t>
            </a:r>
          </a:p>
          <a:p>
            <a:pPr algn="just">
              <a:buNone/>
            </a:pPr>
            <a:r>
              <a:rPr lang="en-US" sz="2200" dirty="0" smtClean="0">
                <a:latin typeface="Times New Roman" pitchFamily="18" charset="0"/>
                <a:cs typeface="Times New Roman" pitchFamily="18" charset="0"/>
              </a:rPr>
              <a:t>     Từ đó,</a:t>
            </a:r>
          </a:p>
          <a:p>
            <a:pPr algn="just">
              <a:buNone/>
            </a:pPr>
            <a:r>
              <a:rPr lang="en-US" sz="2200" dirty="0" smtClean="0">
                <a:latin typeface="Times New Roman" pitchFamily="18" charset="0"/>
                <a:cs typeface="Times New Roman" pitchFamily="18" charset="0"/>
              </a:rPr>
              <a:t>                                                                                                               (1.21)</a:t>
            </a:r>
          </a:p>
          <a:p>
            <a:pPr algn="just">
              <a:buNone/>
            </a:pPr>
            <a:r>
              <a:rPr lang="en-US" sz="2200" dirty="0" smtClean="0">
                <a:latin typeface="Times New Roman" pitchFamily="18" charset="0"/>
                <a:cs typeface="Times New Roman" pitchFamily="18" charset="0"/>
              </a:rPr>
              <a:t>    Đó là điều kiện chuẩn hoá hàm sóng và nó có nghĩa là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mật độ xác suất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thấy hạt. </a:t>
            </a: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44034" name="Object 2"/>
          <p:cNvGraphicFramePr>
            <a:graphicFrameLocks noChangeAspect="1"/>
          </p:cNvGraphicFramePr>
          <p:nvPr/>
        </p:nvGraphicFramePr>
        <p:xfrm>
          <a:off x="2314575" y="838200"/>
          <a:ext cx="885825" cy="328613"/>
        </p:xfrm>
        <a:graphic>
          <a:graphicData uri="http://schemas.openxmlformats.org/presentationml/2006/ole">
            <p:oleObj spid="_x0000_s49154" name="Equation" r:id="rId3" imgW="444240" imgH="203040" progId="Equation.3">
              <p:embed/>
            </p:oleObj>
          </a:graphicData>
        </a:graphic>
      </p:graphicFrame>
      <p:graphicFrame>
        <p:nvGraphicFramePr>
          <p:cNvPr id="49158" name="Object 6"/>
          <p:cNvGraphicFramePr>
            <a:graphicFrameLocks noChangeAspect="1"/>
          </p:cNvGraphicFramePr>
          <p:nvPr/>
        </p:nvGraphicFramePr>
        <p:xfrm>
          <a:off x="2209800" y="1371600"/>
          <a:ext cx="1392237" cy="452438"/>
        </p:xfrm>
        <a:graphic>
          <a:graphicData uri="http://schemas.openxmlformats.org/presentationml/2006/ole">
            <p:oleObj spid="_x0000_s49158" name="Equation" r:id="rId4" imgW="698400" imgH="279360" progId="Equation.3">
              <p:embed/>
            </p:oleObj>
          </a:graphicData>
        </a:graphic>
      </p:graphicFrame>
      <p:graphicFrame>
        <p:nvGraphicFramePr>
          <p:cNvPr id="49159" name="Object 7"/>
          <p:cNvGraphicFramePr>
            <a:graphicFrameLocks noChangeAspect="1"/>
          </p:cNvGraphicFramePr>
          <p:nvPr/>
        </p:nvGraphicFramePr>
        <p:xfrm>
          <a:off x="1981200" y="2133600"/>
          <a:ext cx="1544638" cy="452438"/>
        </p:xfrm>
        <a:graphic>
          <a:graphicData uri="http://schemas.openxmlformats.org/presentationml/2006/ole">
            <p:oleObj spid="_x0000_s49159" name="Equation" r:id="rId5" imgW="774360" imgH="279360" progId="Equation.3">
              <p:embed/>
            </p:oleObj>
          </a:graphicData>
        </a:graphic>
      </p:graphicFrame>
      <p:graphicFrame>
        <p:nvGraphicFramePr>
          <p:cNvPr id="49160" name="Object 8"/>
          <p:cNvGraphicFramePr>
            <a:graphicFrameLocks noChangeAspect="1"/>
          </p:cNvGraphicFramePr>
          <p:nvPr/>
        </p:nvGraphicFramePr>
        <p:xfrm>
          <a:off x="1525588" y="2819400"/>
          <a:ext cx="1847850" cy="452437"/>
        </p:xfrm>
        <a:graphic>
          <a:graphicData uri="http://schemas.openxmlformats.org/presentationml/2006/ole">
            <p:oleObj spid="_x0000_s49160" name="Equation" r:id="rId6" imgW="927000" imgH="279360" progId="Equation.3">
              <p:embed/>
            </p:oleObj>
          </a:graphicData>
        </a:graphic>
      </p:graphicFrame>
      <p:graphicFrame>
        <p:nvGraphicFramePr>
          <p:cNvPr id="49161" name="Object 9"/>
          <p:cNvGraphicFramePr>
            <a:graphicFrameLocks noChangeAspect="1"/>
          </p:cNvGraphicFramePr>
          <p:nvPr/>
        </p:nvGraphicFramePr>
        <p:xfrm>
          <a:off x="1581150" y="3967162"/>
          <a:ext cx="2381250" cy="452438"/>
        </p:xfrm>
        <a:graphic>
          <a:graphicData uri="http://schemas.openxmlformats.org/presentationml/2006/ole">
            <p:oleObj spid="_x0000_s49161" name="Equation" r:id="rId7" imgW="1193760" imgH="279360" progId="Equation.3">
              <p:embed/>
            </p:oleObj>
          </a:graphicData>
        </a:graphic>
      </p:graphicFrame>
      <p:graphicFrame>
        <p:nvGraphicFramePr>
          <p:cNvPr id="49162" name="Object 10"/>
          <p:cNvGraphicFramePr>
            <a:graphicFrameLocks noChangeAspect="1"/>
          </p:cNvGraphicFramePr>
          <p:nvPr/>
        </p:nvGraphicFramePr>
        <p:xfrm>
          <a:off x="2651125" y="4724400"/>
          <a:ext cx="3749675" cy="471487"/>
        </p:xfrm>
        <a:graphic>
          <a:graphicData uri="http://schemas.openxmlformats.org/presentationml/2006/ole">
            <p:oleObj spid="_x0000_s49162" name="Equation" r:id="rId8" imgW="1879560" imgH="291960" progId="Equation.3">
              <p:embed/>
            </p:oleObj>
          </a:graphicData>
        </a:graphic>
      </p:graphicFrame>
      <p:graphicFrame>
        <p:nvGraphicFramePr>
          <p:cNvPr id="49163" name="Object 11"/>
          <p:cNvGraphicFramePr>
            <a:graphicFrameLocks noChangeAspect="1"/>
          </p:cNvGraphicFramePr>
          <p:nvPr/>
        </p:nvGraphicFramePr>
        <p:xfrm>
          <a:off x="3200400" y="5334000"/>
          <a:ext cx="2203450" cy="471487"/>
        </p:xfrm>
        <a:graphic>
          <a:graphicData uri="http://schemas.openxmlformats.org/presentationml/2006/ole">
            <p:oleObj spid="_x0000_s49163" name="Equation" r:id="rId9" imgW="1104840" imgH="291960" progId="Equation.3">
              <p:embed/>
            </p:oleObj>
          </a:graphicData>
        </a:graphic>
      </p:graphicFrame>
      <p:graphicFrame>
        <p:nvGraphicFramePr>
          <p:cNvPr id="49164" name="Object 12"/>
          <p:cNvGraphicFramePr>
            <a:graphicFrameLocks noChangeAspect="1"/>
          </p:cNvGraphicFramePr>
          <p:nvPr/>
        </p:nvGraphicFramePr>
        <p:xfrm>
          <a:off x="6781800" y="5791200"/>
          <a:ext cx="1087437" cy="452437"/>
        </p:xfrm>
        <a:graphic>
          <a:graphicData uri="http://schemas.openxmlformats.org/presentationml/2006/ole">
            <p:oleObj spid="_x0000_s49164" name="Equation" r:id="rId10" imgW="545760" imgH="279360" progId="Equation.3">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1.4.  Mật độ điện tích và mật độ dòng</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Không phải  </a:t>
            </a:r>
            <a:r>
              <a:rPr lang="en-US" sz="2200" dirty="0" err="1" smtClean="0">
                <a:latin typeface="Times New Roman" pitchFamily="18" charset="0"/>
                <a:cs typeface="Times New Roman" pitchFamily="18" charset="0"/>
              </a:rPr>
              <a:t>mọi</a:t>
            </a:r>
            <a:r>
              <a:rPr lang="en-US" sz="2200" dirty="0" smtClean="0">
                <a:latin typeface="Times New Roman" pitchFamily="18" charset="0"/>
                <a:cs typeface="Times New Roman" pitchFamily="18" charset="0"/>
              </a:rPr>
              <a:t> hàm sóng đều được chuẩn hoá như thế. Ví dụ hàm sóng của điện tử tự do không thể chuẩn hoá theo cách đó vì tích phân theo toàn bộ không gian bị phân kì. Khi đó, ta chỉ có thể nói đến </a:t>
            </a:r>
            <a:r>
              <a:rPr lang="en-US" sz="2200" i="1" dirty="0" smtClean="0">
                <a:latin typeface="Times New Roman" pitchFamily="18" charset="0"/>
                <a:cs typeface="Times New Roman" pitchFamily="18" charset="0"/>
              </a:rPr>
              <a:t>xác suất tương đối</a:t>
            </a:r>
            <a:r>
              <a:rPr lang="en-US" sz="2200" dirty="0" smtClean="0">
                <a:latin typeface="Times New Roman" pitchFamily="18" charset="0"/>
                <a:cs typeface="Times New Roman" pitchFamily="18" charset="0"/>
              </a:rPr>
              <a:t>. Có thể thoát khỏi khó khăn này bằng cách bắt đầu với điện tử trong một hộp lớn nhưng hữu hạn và chuyển thể tích hộp tới vô cùng ở cuối quá trình tính toán. </a:t>
            </a:r>
          </a:p>
          <a:p>
            <a:pPr algn="just">
              <a:buNone/>
            </a:pPr>
            <a:r>
              <a:rPr lang="en-US" sz="2200" dirty="0" smtClean="0">
                <a:latin typeface="Times New Roman" pitchFamily="18" charset="0"/>
                <a:cs typeface="Times New Roman" pitchFamily="18" charset="0"/>
              </a:rPr>
              <a:t>          Sự chuẩn hoá đem lại thứ nguyên vật lí cho hàm sóng. Ví dụ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một hố sâu vô hạn. Các hàm sóng và điều kiện chuẩn hoá hàm sóng là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Nếu        thực thì hàm sóng đã chuẩn hoá là</a:t>
            </a:r>
          </a:p>
          <a:p>
            <a:pPr algn="just">
              <a:buNone/>
            </a:pPr>
            <a:r>
              <a:rPr lang="en-US" sz="2200" dirty="0" smtClean="0">
                <a:latin typeface="Times New Roman" pitchFamily="18" charset="0"/>
                <a:cs typeface="Times New Roman" pitchFamily="18" charset="0"/>
              </a:rPr>
              <a:t>                                                                                                             (1.23)</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Sự chuẩn hoá làm cho hàm sóng có thứ nguyên là (chiều dài)        theo một chiều. Điều này có thể </a:t>
            </a:r>
            <a:r>
              <a:rPr lang="en-US" sz="2200" dirty="0" err="1" smtClean="0">
                <a:latin typeface="Times New Roman" pitchFamily="18" charset="0"/>
                <a:cs typeface="Times New Roman" pitchFamily="18" charset="0"/>
              </a:rPr>
              <a:t>dùng</a:t>
            </a:r>
            <a:r>
              <a:rPr lang="en-US" sz="2200" dirty="0" smtClean="0">
                <a:latin typeface="Times New Roman" pitchFamily="18" charset="0"/>
                <a:cs typeface="Times New Roman" pitchFamily="18" charset="0"/>
              </a:rPr>
              <a:t> để kiểm tra.</a:t>
            </a:r>
            <a:endParaRPr lang="en-US" sz="2200" dirty="0">
              <a:latin typeface="Times New Roman" pitchFamily="18" charset="0"/>
              <a:cs typeface="Times New Roman" pitchFamily="18" charset="0"/>
            </a:endParaRPr>
          </a:p>
        </p:txBody>
      </p:sp>
      <p:graphicFrame>
        <p:nvGraphicFramePr>
          <p:cNvPr id="49163" name="Object 11"/>
          <p:cNvGraphicFramePr>
            <a:graphicFrameLocks noChangeAspect="1"/>
          </p:cNvGraphicFramePr>
          <p:nvPr/>
        </p:nvGraphicFramePr>
        <p:xfrm>
          <a:off x="2743200" y="4748212"/>
          <a:ext cx="2862262" cy="738188"/>
        </p:xfrm>
        <a:graphic>
          <a:graphicData uri="http://schemas.openxmlformats.org/presentationml/2006/ole">
            <p:oleObj spid="_x0000_s50184" name="Equation" r:id="rId3" imgW="1434960" imgH="457200" progId="Equation.3">
              <p:embed/>
            </p:oleObj>
          </a:graphicData>
        </a:graphic>
      </p:graphicFrame>
      <p:graphicFrame>
        <p:nvGraphicFramePr>
          <p:cNvPr id="49164" name="Object 12"/>
          <p:cNvGraphicFramePr>
            <a:graphicFrameLocks noChangeAspect="1"/>
          </p:cNvGraphicFramePr>
          <p:nvPr/>
        </p:nvGraphicFramePr>
        <p:xfrm>
          <a:off x="996949" y="3597275"/>
          <a:ext cx="7461251" cy="822325"/>
        </p:xfrm>
        <a:graphic>
          <a:graphicData uri="http://schemas.openxmlformats.org/presentationml/2006/ole">
            <p:oleObj spid="_x0000_s50185" name="Equation" r:id="rId4" imgW="3746160" imgH="507960" progId="Equation.3">
              <p:embed/>
            </p:oleObj>
          </a:graphicData>
        </a:graphic>
      </p:graphicFrame>
      <p:graphicFrame>
        <p:nvGraphicFramePr>
          <p:cNvPr id="50186" name="Object 10"/>
          <p:cNvGraphicFramePr>
            <a:graphicFrameLocks noChangeAspect="1"/>
          </p:cNvGraphicFramePr>
          <p:nvPr/>
        </p:nvGraphicFramePr>
        <p:xfrm>
          <a:off x="1066800" y="4419600"/>
          <a:ext cx="379412" cy="369888"/>
        </p:xfrm>
        <a:graphic>
          <a:graphicData uri="http://schemas.openxmlformats.org/presentationml/2006/ole">
            <p:oleObj spid="_x0000_s50186" name="Equation" r:id="rId5" imgW="190440" imgH="228600" progId="Equation.3">
              <p:embed/>
            </p:oleObj>
          </a:graphicData>
        </a:graphic>
      </p:graphicFrame>
      <p:graphicFrame>
        <p:nvGraphicFramePr>
          <p:cNvPr id="50187" name="Object 11"/>
          <p:cNvGraphicFramePr>
            <a:graphicFrameLocks noChangeAspect="1"/>
          </p:cNvGraphicFramePr>
          <p:nvPr/>
        </p:nvGraphicFramePr>
        <p:xfrm>
          <a:off x="7696200" y="5624513"/>
          <a:ext cx="455612" cy="307975"/>
        </p:xfrm>
        <a:graphic>
          <a:graphicData uri="http://schemas.openxmlformats.org/presentationml/2006/ole">
            <p:oleObj spid="_x0000_s50187" name="Equation" r:id="rId6" imgW="228600" imgH="190440"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4000" b="1" dirty="0" smtClean="0">
                <a:latin typeface="Times New Roman" pitchFamily="18" charset="0"/>
                <a:cs typeface="Times New Roman" pitchFamily="18" charset="0"/>
              </a:rPr>
              <a:t>MỤC LỤC</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fontScale="92500" lnSpcReduction="10000"/>
          </a:bodyPr>
          <a:lstStyle/>
          <a:p>
            <a:pPr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Mở đầu</a:t>
            </a:r>
            <a:r>
              <a:rPr lang="en-US" sz="2400" dirty="0" smtClean="0">
                <a:latin typeface="Times New Roman" pitchFamily="18" charset="0"/>
                <a:cs typeface="Times New Roman" pitchFamily="18" charset="0"/>
              </a:rPr>
              <a:t>  </a:t>
            </a:r>
          </a:p>
          <a:p>
            <a:pPr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Chương 1: Cơ sở cơ học lượng tử </a:t>
            </a:r>
          </a:p>
          <a:p>
            <a:pPr algn="just">
              <a:buNone/>
            </a:pPr>
            <a:r>
              <a:rPr lang="en-US" sz="2400" dirty="0" smtClean="0">
                <a:latin typeface="Times New Roman" pitchFamily="18" charset="0"/>
                <a:cs typeface="Times New Roman" pitchFamily="18" charset="0"/>
              </a:rPr>
              <a:t>        1.1. Cơ học sóng và phương trình Schrodinger</a:t>
            </a:r>
          </a:p>
          <a:p>
            <a:pPr algn="just">
              <a:buNone/>
            </a:pPr>
            <a:r>
              <a:rPr lang="en-US" sz="2400" dirty="0" smtClean="0">
                <a:latin typeface="Times New Roman" pitchFamily="18" charset="0"/>
                <a:cs typeface="Times New Roman" pitchFamily="18" charset="0"/>
              </a:rPr>
              <a:t>        1.2. Hạt tự do</a:t>
            </a:r>
          </a:p>
          <a:p>
            <a:pPr algn="just">
              <a:buNone/>
            </a:pPr>
            <a:r>
              <a:rPr lang="en-US" sz="2400" dirty="0" smtClean="0">
                <a:latin typeface="Times New Roman" pitchFamily="18" charset="0"/>
                <a:cs typeface="Times New Roman" pitchFamily="18" charset="0"/>
              </a:rPr>
              <a:t>        1.3. Hạt liên kết: Hố lượng tử</a:t>
            </a:r>
          </a:p>
          <a:p>
            <a:pPr algn="just">
              <a:buNone/>
            </a:pPr>
            <a:r>
              <a:rPr lang="en-US" sz="2400" dirty="0" smtClean="0">
                <a:latin typeface="Times New Roman" pitchFamily="18" charset="0"/>
                <a:cs typeface="Times New Roman" pitchFamily="18" charset="0"/>
              </a:rPr>
              <a:t>        1.4. Mật độ điện tích và mật độ dòng</a:t>
            </a:r>
          </a:p>
          <a:p>
            <a:pPr algn="just">
              <a:buNone/>
            </a:pPr>
            <a:r>
              <a:rPr lang="en-US" sz="2400" dirty="0" smtClean="0">
                <a:latin typeface="Times New Roman" pitchFamily="18" charset="0"/>
                <a:cs typeface="Times New Roman" pitchFamily="18" charset="0"/>
              </a:rPr>
              <a:t>        1.5. Toán tử và phép đo</a:t>
            </a:r>
          </a:p>
          <a:p>
            <a:pPr algn="just">
              <a:buNone/>
            </a:pPr>
            <a:r>
              <a:rPr lang="en-US" sz="2400" dirty="0" smtClean="0">
                <a:latin typeface="Times New Roman" pitchFamily="18" charset="0"/>
                <a:cs typeface="Times New Roman" pitchFamily="18" charset="0"/>
              </a:rPr>
              <a:t>        1.6. Tính chất toán học của trạng thái riêng</a:t>
            </a:r>
          </a:p>
          <a:p>
            <a:pPr algn="just">
              <a:buNone/>
            </a:pPr>
            <a:r>
              <a:rPr lang="en-US" sz="2400" dirty="0" smtClean="0">
                <a:latin typeface="Times New Roman" pitchFamily="18" charset="0"/>
                <a:cs typeface="Times New Roman" pitchFamily="18" charset="0"/>
              </a:rPr>
              <a:t>        1.7. Trạng thái đếm</a:t>
            </a:r>
          </a:p>
          <a:p>
            <a:pPr algn="just">
              <a:buNone/>
            </a:pPr>
            <a:r>
              <a:rPr lang="en-US" sz="2400" dirty="0" smtClean="0">
                <a:latin typeface="Times New Roman" pitchFamily="18" charset="0"/>
                <a:cs typeface="Times New Roman" pitchFamily="18" charset="0"/>
              </a:rPr>
              <a:t>        1.8. Trạng thái lấp đầy: Hàm lấp đầy</a:t>
            </a:r>
          </a:p>
          <a:p>
            <a:pPr algn="just">
              <a:buNone/>
            </a:pPr>
            <a:r>
              <a:rPr lang="en-US" sz="2400" dirty="0" smtClean="0">
                <a:latin typeface="Times New Roman" pitchFamily="18" charset="0"/>
                <a:cs typeface="Times New Roman" pitchFamily="18" charset="0"/>
              </a:rPr>
              <a:t>         Bài tập   </a:t>
            </a:r>
          </a:p>
          <a:p>
            <a:pPr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Chương 2: Cơ sở vật lý chất rắn: Điện tử và phonon trong </a:t>
            </a:r>
          </a:p>
          <a:p>
            <a:pPr algn="just">
              <a:buNone/>
            </a:pPr>
            <a:r>
              <a:rPr lang="en-US" sz="2400" b="1" dirty="0" smtClean="0">
                <a:latin typeface="Times New Roman" pitchFamily="18" charset="0"/>
                <a:cs typeface="Times New Roman" pitchFamily="18" charset="0"/>
              </a:rPr>
              <a:t>                      tinh thể</a:t>
            </a:r>
          </a:p>
          <a:p>
            <a:pPr algn="just">
              <a:buNone/>
            </a:pPr>
            <a:r>
              <a:rPr lang="en-US" sz="2400" dirty="0" smtClean="0">
                <a:latin typeface="Times New Roman" pitchFamily="18" charset="0"/>
                <a:cs typeface="Times New Roman" pitchFamily="18" charset="0"/>
              </a:rPr>
              <a:t>        2.1. Cấu trúc vùng một chiều</a:t>
            </a:r>
          </a:p>
          <a:p>
            <a:pPr algn="just">
              <a:buNone/>
            </a:pPr>
            <a:r>
              <a:rPr lang="en-US" sz="2400" dirty="0" smtClean="0">
                <a:latin typeface="Times New Roman" pitchFamily="18" charset="0"/>
                <a:cs typeface="Times New Roman" pitchFamily="18" charset="0"/>
              </a:rPr>
              <a:t>        2.2. Chuyển động của điện tử trong các vùng        </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1.4.  Mật độ điện tích và mật độ dòng</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Một sóng phẳng                         trong một thể tích vô hạn có thể được chuẩn hoá theo một cách khác một chút.  Ở đây, mật độ  </a:t>
            </a:r>
          </a:p>
          <a:p>
            <a:pPr algn="just">
              <a:buNone/>
            </a:pPr>
            <a:r>
              <a:rPr lang="en-US" sz="2200" dirty="0" smtClean="0">
                <a:latin typeface="Times New Roman" pitchFamily="18" charset="0"/>
                <a:cs typeface="Times New Roman" pitchFamily="18" charset="0"/>
              </a:rPr>
              <a:t>    có thể đặt cho mật độ hạt đã cho.</a:t>
            </a:r>
          </a:p>
          <a:p>
            <a:pPr algn="just">
              <a:buNone/>
            </a:pPr>
            <a:r>
              <a:rPr lang="en-US" sz="2200" dirty="0" smtClean="0">
                <a:latin typeface="Times New Roman" pitchFamily="18" charset="0"/>
                <a:cs typeface="Times New Roman" pitchFamily="18" charset="0"/>
              </a:rPr>
              <a:t>        Cần tồn tại mật độ dòng J (hoặc chỉ là dòng một chiều) gắn với mật độ điện tích       và chúng thỏa mãn phương trình liên tục </a:t>
            </a:r>
          </a:p>
          <a:p>
            <a:pPr algn="just">
              <a:buNone/>
            </a:pPr>
            <a:r>
              <a:rPr lang="en-US" sz="2200" dirty="0" smtClean="0">
                <a:latin typeface="Times New Roman" pitchFamily="18" charset="0"/>
                <a:cs typeface="Times New Roman" pitchFamily="18" charset="0"/>
              </a:rPr>
              <a:t>                                                                                                (1.24)</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để có sự bảo toàn điện tích và bảo toàn  hạt. Trong trường hợp 3 chiều,</a:t>
            </a:r>
          </a:p>
          <a:p>
            <a:pPr algn="just">
              <a:buNone/>
            </a:pPr>
            <a:r>
              <a:rPr lang="en-US" sz="2200" dirty="0" smtClean="0">
                <a:latin typeface="Times New Roman" pitchFamily="18" charset="0"/>
                <a:cs typeface="Times New Roman" pitchFamily="18" charset="0"/>
              </a:rPr>
              <a:t>                  trở  thành </a:t>
            </a:r>
          </a:p>
          <a:p>
            <a:pPr algn="just">
              <a:buNone/>
            </a:pPr>
            <a:r>
              <a:rPr lang="en-US" sz="2200" dirty="0" smtClean="0">
                <a:latin typeface="Times New Roman" pitchFamily="18" charset="0"/>
                <a:cs typeface="Times New Roman" pitchFamily="18" charset="0"/>
              </a:rPr>
              <a:t>         Ta </a:t>
            </a:r>
            <a:r>
              <a:rPr lang="en-US" sz="2200" dirty="0" err="1" smtClean="0">
                <a:latin typeface="Times New Roman" pitchFamily="18" charset="0"/>
                <a:cs typeface="Times New Roman" pitchFamily="18" charset="0"/>
              </a:rPr>
              <a:t>xây</a:t>
            </a:r>
            <a:r>
              <a:rPr lang="en-US" sz="2200" dirty="0" smtClean="0">
                <a:latin typeface="Times New Roman" pitchFamily="18" charset="0"/>
                <a:cs typeface="Times New Roman" pitchFamily="18" charset="0"/>
              </a:rPr>
              <a:t> dựng mật độ dòng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phương trình Schrodinger phụ thuộc vào thời gian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Nhân 2 vế của (1.25) với        , ta có                 </a:t>
            </a: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49163" name="Object 11"/>
          <p:cNvGraphicFramePr>
            <a:graphicFrameLocks noChangeAspect="1"/>
          </p:cNvGraphicFramePr>
          <p:nvPr/>
        </p:nvGraphicFramePr>
        <p:xfrm>
          <a:off x="7010400" y="1143000"/>
          <a:ext cx="1697037" cy="452438"/>
        </p:xfrm>
        <a:graphic>
          <a:graphicData uri="http://schemas.openxmlformats.org/presentationml/2006/ole">
            <p:oleObj spid="_x0000_s51202" name="Equation" r:id="rId3" imgW="850680" imgH="279360" progId="Equation.3">
              <p:embed/>
            </p:oleObj>
          </a:graphicData>
        </a:graphic>
      </p:graphicFrame>
      <p:graphicFrame>
        <p:nvGraphicFramePr>
          <p:cNvPr id="49164" name="Object 12"/>
          <p:cNvGraphicFramePr>
            <a:graphicFrameLocks noChangeAspect="1"/>
          </p:cNvGraphicFramePr>
          <p:nvPr/>
        </p:nvGraphicFramePr>
        <p:xfrm>
          <a:off x="1654175" y="4800600"/>
          <a:ext cx="6146800" cy="679450"/>
        </p:xfrm>
        <a:graphic>
          <a:graphicData uri="http://schemas.openxmlformats.org/presentationml/2006/ole">
            <p:oleObj spid="_x0000_s51203" name="Equation" r:id="rId4" imgW="3085920" imgH="419040" progId="Equation.3">
              <p:embed/>
            </p:oleObj>
          </a:graphicData>
        </a:graphic>
      </p:graphicFrame>
      <p:graphicFrame>
        <p:nvGraphicFramePr>
          <p:cNvPr id="50186" name="Object 10"/>
          <p:cNvGraphicFramePr>
            <a:graphicFrameLocks noChangeAspect="1"/>
          </p:cNvGraphicFramePr>
          <p:nvPr/>
        </p:nvGraphicFramePr>
        <p:xfrm>
          <a:off x="2927350" y="838200"/>
          <a:ext cx="1644650" cy="390525"/>
        </p:xfrm>
        <a:graphic>
          <a:graphicData uri="http://schemas.openxmlformats.org/presentationml/2006/ole">
            <p:oleObj spid="_x0000_s51204" name="Equation" r:id="rId5" imgW="825480" imgH="241200" progId="Equation.3">
              <p:embed/>
            </p:oleObj>
          </a:graphicData>
        </a:graphic>
      </p:graphicFrame>
      <p:graphicFrame>
        <p:nvGraphicFramePr>
          <p:cNvPr id="51206" name="Object 6"/>
          <p:cNvGraphicFramePr>
            <a:graphicFrameLocks noChangeAspect="1"/>
          </p:cNvGraphicFramePr>
          <p:nvPr/>
        </p:nvGraphicFramePr>
        <p:xfrm>
          <a:off x="3459163" y="2792413"/>
          <a:ext cx="1570037" cy="636587"/>
        </p:xfrm>
        <a:graphic>
          <a:graphicData uri="http://schemas.openxmlformats.org/presentationml/2006/ole">
            <p:oleObj spid="_x0000_s51206" name="Equation" r:id="rId6" imgW="787320" imgH="393480" progId="Equation.3">
              <p:embed/>
            </p:oleObj>
          </a:graphicData>
        </a:graphic>
      </p:graphicFrame>
      <p:graphicFrame>
        <p:nvGraphicFramePr>
          <p:cNvPr id="51207" name="Object 7"/>
          <p:cNvGraphicFramePr>
            <a:graphicFrameLocks noChangeAspect="1"/>
          </p:cNvGraphicFramePr>
          <p:nvPr/>
        </p:nvGraphicFramePr>
        <p:xfrm>
          <a:off x="1600200" y="2362200"/>
          <a:ext cx="304800" cy="266700"/>
        </p:xfrm>
        <a:graphic>
          <a:graphicData uri="http://schemas.openxmlformats.org/presentationml/2006/ole">
            <p:oleObj spid="_x0000_s51207" name="Equation" r:id="rId7" imgW="152280" imgH="164880" progId="Equation.3">
              <p:embed/>
            </p:oleObj>
          </a:graphicData>
        </a:graphic>
      </p:graphicFrame>
      <p:graphicFrame>
        <p:nvGraphicFramePr>
          <p:cNvPr id="51208" name="Object 8"/>
          <p:cNvGraphicFramePr>
            <a:graphicFrameLocks noChangeAspect="1"/>
          </p:cNvGraphicFramePr>
          <p:nvPr/>
        </p:nvGraphicFramePr>
        <p:xfrm>
          <a:off x="533400" y="3886200"/>
          <a:ext cx="889000" cy="287338"/>
        </p:xfrm>
        <a:graphic>
          <a:graphicData uri="http://schemas.openxmlformats.org/presentationml/2006/ole">
            <p:oleObj spid="_x0000_s51208" name="Equation" r:id="rId8" imgW="444240" imgH="177480" progId="Equation.3">
              <p:embed/>
            </p:oleObj>
          </a:graphicData>
        </a:graphic>
      </p:graphicFrame>
      <p:graphicFrame>
        <p:nvGraphicFramePr>
          <p:cNvPr id="51209" name="Object 9"/>
          <p:cNvGraphicFramePr>
            <a:graphicFrameLocks noChangeAspect="1"/>
          </p:cNvGraphicFramePr>
          <p:nvPr/>
        </p:nvGraphicFramePr>
        <p:xfrm>
          <a:off x="2667000" y="3856038"/>
          <a:ext cx="685800" cy="347662"/>
        </p:xfrm>
        <a:graphic>
          <a:graphicData uri="http://schemas.openxmlformats.org/presentationml/2006/ole">
            <p:oleObj spid="_x0000_s51209" name="Equation" r:id="rId9" imgW="342720" imgH="215640" progId="Equation.3">
              <p:embed/>
            </p:oleObj>
          </a:graphicData>
        </a:graphic>
      </p:graphicFrame>
      <p:graphicFrame>
        <p:nvGraphicFramePr>
          <p:cNvPr id="51210" name="Object 10"/>
          <p:cNvGraphicFramePr>
            <a:graphicFrameLocks noChangeAspect="1"/>
          </p:cNvGraphicFramePr>
          <p:nvPr/>
        </p:nvGraphicFramePr>
        <p:xfrm>
          <a:off x="2295525" y="5949950"/>
          <a:ext cx="4906963" cy="679450"/>
        </p:xfrm>
        <a:graphic>
          <a:graphicData uri="http://schemas.openxmlformats.org/presentationml/2006/ole">
            <p:oleObj spid="_x0000_s51210" name="Equation" r:id="rId10" imgW="2463480" imgH="419040" progId="Equation.3">
              <p:embed/>
            </p:oleObj>
          </a:graphicData>
        </a:graphic>
      </p:graphicFrame>
      <p:graphicFrame>
        <p:nvGraphicFramePr>
          <p:cNvPr id="51211" name="Object 11"/>
          <p:cNvGraphicFramePr>
            <a:graphicFrameLocks noChangeAspect="1"/>
          </p:cNvGraphicFramePr>
          <p:nvPr/>
        </p:nvGraphicFramePr>
        <p:xfrm>
          <a:off x="3467100" y="5386388"/>
          <a:ext cx="406400" cy="369887"/>
        </p:xfrm>
        <a:graphic>
          <a:graphicData uri="http://schemas.openxmlformats.org/presentationml/2006/ole">
            <p:oleObj spid="_x0000_s51211" name="Equation" r:id="rId11" imgW="203040" imgH="228600" progId="Equation.3">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1.4.  Mật độ điện tích và mật độ dòng</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Lấy liên hợp phức (1.25) và nhân vào vế trái với       , ta có</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Nếu               là thực và tính đến                                                           thì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(1.26) và (1.27) suy ra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Nếu sử dụng</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thì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(1.28) suy ra</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49164" name="Object 12"/>
          <p:cNvGraphicFramePr>
            <a:graphicFrameLocks noChangeAspect="1"/>
          </p:cNvGraphicFramePr>
          <p:nvPr/>
        </p:nvGraphicFramePr>
        <p:xfrm>
          <a:off x="2919413" y="3352800"/>
          <a:ext cx="5767387" cy="782638"/>
        </p:xfrm>
        <a:graphic>
          <a:graphicData uri="http://schemas.openxmlformats.org/presentationml/2006/ole">
            <p:oleObj spid="_x0000_s52227" name="Equation" r:id="rId3" imgW="2895480" imgH="482400" progId="Equation.3">
              <p:embed/>
            </p:oleObj>
          </a:graphicData>
        </a:graphic>
      </p:graphicFrame>
      <p:graphicFrame>
        <p:nvGraphicFramePr>
          <p:cNvPr id="50186" name="Object 10"/>
          <p:cNvGraphicFramePr>
            <a:graphicFrameLocks noChangeAspect="1"/>
          </p:cNvGraphicFramePr>
          <p:nvPr/>
        </p:nvGraphicFramePr>
        <p:xfrm>
          <a:off x="1066800" y="2033588"/>
          <a:ext cx="858837" cy="328612"/>
        </p:xfrm>
        <a:graphic>
          <a:graphicData uri="http://schemas.openxmlformats.org/presentationml/2006/ole">
            <p:oleObj spid="_x0000_s52228" name="Equation" r:id="rId4" imgW="431640" imgH="203040" progId="Equation.3">
              <p:embed/>
            </p:oleObj>
          </a:graphicData>
        </a:graphic>
      </p:graphicFrame>
      <p:graphicFrame>
        <p:nvGraphicFramePr>
          <p:cNvPr id="51206" name="Object 6"/>
          <p:cNvGraphicFramePr>
            <a:graphicFrameLocks noChangeAspect="1"/>
          </p:cNvGraphicFramePr>
          <p:nvPr/>
        </p:nvGraphicFramePr>
        <p:xfrm>
          <a:off x="4252913" y="1828800"/>
          <a:ext cx="3900487" cy="677863"/>
        </p:xfrm>
        <a:graphic>
          <a:graphicData uri="http://schemas.openxmlformats.org/presentationml/2006/ole">
            <p:oleObj spid="_x0000_s52229" name="Equation" r:id="rId5" imgW="1955520" imgH="419040" progId="Equation.3">
              <p:embed/>
            </p:oleObj>
          </a:graphicData>
        </a:graphic>
      </p:graphicFrame>
      <p:graphicFrame>
        <p:nvGraphicFramePr>
          <p:cNvPr id="51207" name="Object 7"/>
          <p:cNvGraphicFramePr>
            <a:graphicFrameLocks noChangeAspect="1"/>
          </p:cNvGraphicFramePr>
          <p:nvPr/>
        </p:nvGraphicFramePr>
        <p:xfrm>
          <a:off x="6096000" y="876300"/>
          <a:ext cx="304800" cy="266700"/>
        </p:xfrm>
        <a:graphic>
          <a:graphicData uri="http://schemas.openxmlformats.org/presentationml/2006/ole">
            <p:oleObj spid="_x0000_s52230" name="Equation" r:id="rId6" imgW="152280" imgH="164880" progId="Equation.3">
              <p:embed/>
            </p:oleObj>
          </a:graphicData>
        </a:graphic>
      </p:graphicFrame>
      <p:graphicFrame>
        <p:nvGraphicFramePr>
          <p:cNvPr id="51210" name="Object 10"/>
          <p:cNvGraphicFramePr>
            <a:graphicFrameLocks noChangeAspect="1"/>
          </p:cNvGraphicFramePr>
          <p:nvPr/>
        </p:nvGraphicFramePr>
        <p:xfrm>
          <a:off x="1477962" y="5029200"/>
          <a:ext cx="6904038" cy="823912"/>
        </p:xfrm>
        <a:graphic>
          <a:graphicData uri="http://schemas.openxmlformats.org/presentationml/2006/ole">
            <p:oleObj spid="_x0000_s52233" name="Equation" r:id="rId7" imgW="3466800" imgH="507960" progId="Equation.3">
              <p:embed/>
            </p:oleObj>
          </a:graphicData>
        </a:graphic>
      </p:graphicFrame>
      <p:graphicFrame>
        <p:nvGraphicFramePr>
          <p:cNvPr id="52235" name="Object 11"/>
          <p:cNvGraphicFramePr>
            <a:graphicFrameLocks noChangeAspect="1"/>
          </p:cNvGraphicFramePr>
          <p:nvPr/>
        </p:nvGraphicFramePr>
        <p:xfrm>
          <a:off x="2308225" y="1219200"/>
          <a:ext cx="5186363" cy="679450"/>
        </p:xfrm>
        <a:graphic>
          <a:graphicData uri="http://schemas.openxmlformats.org/presentationml/2006/ole">
            <p:oleObj spid="_x0000_s52235" name="Equation" r:id="rId8" imgW="2603160" imgH="419040" progId="Equation.3">
              <p:embed/>
            </p:oleObj>
          </a:graphicData>
        </a:graphic>
      </p:graphicFrame>
      <p:graphicFrame>
        <p:nvGraphicFramePr>
          <p:cNvPr id="52236" name="Object 12"/>
          <p:cNvGraphicFramePr>
            <a:graphicFrameLocks noChangeAspect="1"/>
          </p:cNvGraphicFramePr>
          <p:nvPr/>
        </p:nvGraphicFramePr>
        <p:xfrm>
          <a:off x="3171825" y="2590800"/>
          <a:ext cx="5286375" cy="782638"/>
        </p:xfrm>
        <a:graphic>
          <a:graphicData uri="http://schemas.openxmlformats.org/presentationml/2006/ole">
            <p:oleObj spid="_x0000_s52236" name="Equation" r:id="rId9" imgW="2654280" imgH="482400" progId="Equation.3">
              <p:embed/>
            </p:oleObj>
          </a:graphicData>
        </a:graphic>
      </p:graphicFrame>
      <p:graphicFrame>
        <p:nvGraphicFramePr>
          <p:cNvPr id="52237" name="Object 13"/>
          <p:cNvGraphicFramePr>
            <a:graphicFrameLocks noChangeAspect="1"/>
          </p:cNvGraphicFramePr>
          <p:nvPr/>
        </p:nvGraphicFramePr>
        <p:xfrm>
          <a:off x="2871788" y="4191000"/>
          <a:ext cx="5487987" cy="782638"/>
        </p:xfrm>
        <a:graphic>
          <a:graphicData uri="http://schemas.openxmlformats.org/presentationml/2006/ole">
            <p:oleObj spid="_x0000_s52237" name="Equation" r:id="rId10" imgW="2755800" imgH="482400" progId="Equation.3">
              <p:embed/>
            </p:oleObj>
          </a:graphicData>
        </a:graphic>
      </p:graphicFrame>
      <p:graphicFrame>
        <p:nvGraphicFramePr>
          <p:cNvPr id="52238" name="Object 14"/>
          <p:cNvGraphicFramePr>
            <a:graphicFrameLocks noChangeAspect="1"/>
          </p:cNvGraphicFramePr>
          <p:nvPr/>
        </p:nvGraphicFramePr>
        <p:xfrm>
          <a:off x="2185987" y="5846763"/>
          <a:ext cx="5053013" cy="781050"/>
        </p:xfrm>
        <a:graphic>
          <a:graphicData uri="http://schemas.openxmlformats.org/presentationml/2006/ole">
            <p:oleObj spid="_x0000_s52238" name="Equation" r:id="rId11" imgW="2539800" imgH="482400" progId="Equation.3">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1.4.  Mật độ điện tích và mật độ dòng</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lnSpcReduction="10000"/>
          </a:bodyPr>
          <a:lstStyle/>
          <a:p>
            <a:pPr algn="just">
              <a:buNone/>
            </a:pPr>
            <a:r>
              <a:rPr lang="en-US" sz="2200" dirty="0" smtClean="0">
                <a:latin typeface="Times New Roman" pitchFamily="18" charset="0"/>
                <a:cs typeface="Times New Roman" pitchFamily="18" charset="0"/>
              </a:rPr>
              <a:t>    Đó là biểu thức của mật độ dòng biểu diễn qua hàm sóng. Trong trường hợp 3 chiều,                 trở thành </a:t>
            </a:r>
          </a:p>
          <a:p>
            <a:pPr algn="just">
              <a:buNone/>
            </a:pPr>
            <a:r>
              <a:rPr lang="en-US" sz="2200" dirty="0" smtClean="0">
                <a:latin typeface="Times New Roman" pitchFamily="18" charset="0"/>
                <a:cs typeface="Times New Roman" pitchFamily="18" charset="0"/>
              </a:rPr>
              <a:t>          Một trạng thái dừng có hàm sóng phức thì vẫn mang dòng (không đổi theo thời gian). Còn một trạng thái dừng có hàm sóng thuần thực thì không mang dòng. Điều này áp dụng cho một hạt trong một hộp và các trạng thái liên kết nói chung. Một sự chồng chập các trạng thái liên kết cần sinh ra một dòng. Do đó, hàm sóng trong cơ học lượng tử nói chung là một đại lượng phức thực sự. </a:t>
            </a:r>
          </a:p>
          <a:p>
            <a:pPr algn="just">
              <a:buNone/>
            </a:pPr>
            <a:r>
              <a:rPr lang="en-US" sz="2200" dirty="0" smtClean="0">
                <a:latin typeface="Times New Roman" pitchFamily="18" charset="0"/>
                <a:cs typeface="Times New Roman" pitchFamily="18" charset="0"/>
              </a:rPr>
              <a:t>          Để làm </a:t>
            </a:r>
            <a:r>
              <a:rPr lang="en-US" sz="2200" dirty="0" err="1" smtClean="0">
                <a:latin typeface="Times New Roman" pitchFamily="18" charset="0"/>
                <a:cs typeface="Times New Roman" pitchFamily="18" charset="0"/>
              </a:rPr>
              <a:t>ví</a:t>
            </a:r>
            <a:r>
              <a:rPr lang="en-US" sz="2200" dirty="0" smtClean="0">
                <a:latin typeface="Times New Roman" pitchFamily="18" charset="0"/>
                <a:cs typeface="Times New Roman" pitchFamily="18" charset="0"/>
              </a:rPr>
              <a:t> dụ,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Nó  mô tả một sóng phẳng chuyển động theo hướng +x. Mật độ điện tích                   đồng đều qua toàn bộ không gian và dòng                                                      giống như  kết quả mong muốn là                                </a:t>
            </a:r>
          </a:p>
          <a:p>
            <a:pPr algn="just">
              <a:buNone/>
            </a:pPr>
            <a:r>
              <a:rPr lang="en-US" sz="2200" dirty="0" smtClean="0">
                <a:latin typeface="Times New Roman" pitchFamily="18" charset="0"/>
                <a:cs typeface="Times New Roman" pitchFamily="18" charset="0"/>
              </a:rPr>
              <a:t>          Phương trình Schrodinger là tuyến tính. Do đó, các hàm sóng có thể được </a:t>
            </a:r>
            <a:r>
              <a:rPr lang="en-US" sz="2200" dirty="0" err="1" smtClean="0">
                <a:latin typeface="Times New Roman" pitchFamily="18" charset="0"/>
                <a:cs typeface="Times New Roman" pitchFamily="18" charset="0"/>
              </a:rPr>
              <a:t>xây</a:t>
            </a:r>
            <a:r>
              <a:rPr lang="en-US" sz="2200" dirty="0" smtClean="0">
                <a:latin typeface="Times New Roman" pitchFamily="18" charset="0"/>
                <a:cs typeface="Times New Roman" pitchFamily="18" charset="0"/>
              </a:rPr>
              <a:t> dựng bằng cách chồng chập các nghiệm cơ bản. Ví dụ như </a:t>
            </a:r>
          </a:p>
          <a:p>
            <a:pPr algn="just">
              <a:buNone/>
            </a:pPr>
            <a:r>
              <a:rPr lang="en-US" sz="2200" dirty="0" smtClean="0">
                <a:latin typeface="Times New Roman" pitchFamily="18" charset="0"/>
                <a:cs typeface="Times New Roman" pitchFamily="18" charset="0"/>
              </a:rPr>
              <a:t>                                                                                                                 (1.33)</a:t>
            </a:r>
          </a:p>
          <a:p>
            <a:pPr algn="just">
              <a:buNone/>
            </a:pPr>
            <a:r>
              <a:rPr lang="en-US" sz="2200" dirty="0" smtClean="0">
                <a:latin typeface="Times New Roman" pitchFamily="18" charset="0"/>
                <a:cs typeface="Times New Roman" pitchFamily="18" charset="0"/>
              </a:rPr>
              <a:t>     mô tả một sự chồng chập của các sóng truyền theo các hướng ngược nhau.  Biểu thức cơ học lượng tử đối với dòng cho kết quả mong muốn là                                             </a:t>
            </a:r>
            <a:endParaRPr lang="en-US" sz="2200" dirty="0">
              <a:latin typeface="Times New Roman" pitchFamily="18" charset="0"/>
              <a:cs typeface="Times New Roman" pitchFamily="18" charset="0"/>
            </a:endParaRPr>
          </a:p>
        </p:txBody>
      </p:sp>
      <p:graphicFrame>
        <p:nvGraphicFramePr>
          <p:cNvPr id="51207" name="Object 7"/>
          <p:cNvGraphicFramePr>
            <a:graphicFrameLocks noChangeAspect="1"/>
          </p:cNvGraphicFramePr>
          <p:nvPr/>
        </p:nvGraphicFramePr>
        <p:xfrm>
          <a:off x="1981200" y="1143000"/>
          <a:ext cx="965200" cy="328612"/>
        </p:xfrm>
        <a:graphic>
          <a:graphicData uri="http://schemas.openxmlformats.org/presentationml/2006/ole">
            <p:oleObj spid="_x0000_s53253" name="Equation" r:id="rId3" imgW="482400" imgH="203040" progId="Equation.3">
              <p:embed/>
            </p:oleObj>
          </a:graphicData>
        </a:graphic>
      </p:graphicFrame>
      <p:graphicFrame>
        <p:nvGraphicFramePr>
          <p:cNvPr id="53259" name="Object 11"/>
          <p:cNvGraphicFramePr>
            <a:graphicFrameLocks noChangeAspect="1"/>
          </p:cNvGraphicFramePr>
          <p:nvPr/>
        </p:nvGraphicFramePr>
        <p:xfrm>
          <a:off x="4191000" y="1143000"/>
          <a:ext cx="609600" cy="328613"/>
        </p:xfrm>
        <a:graphic>
          <a:graphicData uri="http://schemas.openxmlformats.org/presentationml/2006/ole">
            <p:oleObj spid="_x0000_s53259" name="Equation" r:id="rId4" imgW="304560" imgH="203040" progId="Equation.3">
              <p:embed/>
            </p:oleObj>
          </a:graphicData>
        </a:graphic>
      </p:graphicFrame>
      <p:graphicFrame>
        <p:nvGraphicFramePr>
          <p:cNvPr id="53260" name="Object 12"/>
          <p:cNvGraphicFramePr>
            <a:graphicFrameLocks noChangeAspect="1"/>
          </p:cNvGraphicFramePr>
          <p:nvPr/>
        </p:nvGraphicFramePr>
        <p:xfrm>
          <a:off x="3048000" y="3276600"/>
          <a:ext cx="3157538" cy="349250"/>
        </p:xfrm>
        <a:graphic>
          <a:graphicData uri="http://schemas.openxmlformats.org/presentationml/2006/ole">
            <p:oleObj spid="_x0000_s53260" name="Equation" r:id="rId5" imgW="1587240" imgH="215640" progId="Equation.3">
              <p:embed/>
            </p:oleObj>
          </a:graphicData>
        </a:graphic>
      </p:graphicFrame>
      <p:graphicFrame>
        <p:nvGraphicFramePr>
          <p:cNvPr id="53261" name="Object 13"/>
          <p:cNvGraphicFramePr>
            <a:graphicFrameLocks noChangeAspect="1"/>
          </p:cNvGraphicFramePr>
          <p:nvPr/>
        </p:nvGraphicFramePr>
        <p:xfrm>
          <a:off x="6477000" y="3581400"/>
          <a:ext cx="1162050" cy="452438"/>
        </p:xfrm>
        <a:graphic>
          <a:graphicData uri="http://schemas.openxmlformats.org/presentationml/2006/ole">
            <p:oleObj spid="_x0000_s53261" name="Equation" r:id="rId6" imgW="583920" imgH="279360" progId="Equation.3">
              <p:embed/>
            </p:oleObj>
          </a:graphicData>
        </a:graphic>
      </p:graphicFrame>
      <p:graphicFrame>
        <p:nvGraphicFramePr>
          <p:cNvPr id="53262" name="Object 14"/>
          <p:cNvGraphicFramePr>
            <a:graphicFrameLocks noChangeAspect="1"/>
          </p:cNvGraphicFramePr>
          <p:nvPr/>
        </p:nvGraphicFramePr>
        <p:xfrm>
          <a:off x="4191000" y="3967162"/>
          <a:ext cx="4040187" cy="452438"/>
        </p:xfrm>
        <a:graphic>
          <a:graphicData uri="http://schemas.openxmlformats.org/presentationml/2006/ole">
            <p:oleObj spid="_x0000_s53262" name="Equation" r:id="rId7" imgW="2031840" imgH="279360" progId="Equation.3">
              <p:embed/>
            </p:oleObj>
          </a:graphicData>
        </a:graphic>
      </p:graphicFrame>
      <p:graphicFrame>
        <p:nvGraphicFramePr>
          <p:cNvPr id="53263" name="Object 15"/>
          <p:cNvGraphicFramePr>
            <a:graphicFrameLocks noChangeAspect="1"/>
          </p:cNvGraphicFramePr>
          <p:nvPr/>
        </p:nvGraphicFramePr>
        <p:xfrm>
          <a:off x="3738563" y="4267200"/>
          <a:ext cx="1062037" cy="287338"/>
        </p:xfrm>
        <a:graphic>
          <a:graphicData uri="http://schemas.openxmlformats.org/presentationml/2006/ole">
            <p:oleObj spid="_x0000_s53263" name="Equation" r:id="rId8" imgW="533160" imgH="177480" progId="Equation.3">
              <p:embed/>
            </p:oleObj>
          </a:graphicData>
        </a:graphic>
      </p:graphicFrame>
      <p:graphicFrame>
        <p:nvGraphicFramePr>
          <p:cNvPr id="53264" name="Object 16"/>
          <p:cNvGraphicFramePr>
            <a:graphicFrameLocks noChangeAspect="1"/>
          </p:cNvGraphicFramePr>
          <p:nvPr/>
        </p:nvGraphicFramePr>
        <p:xfrm>
          <a:off x="1752600" y="5257800"/>
          <a:ext cx="5734050" cy="349250"/>
        </p:xfrm>
        <a:graphic>
          <a:graphicData uri="http://schemas.openxmlformats.org/presentationml/2006/ole">
            <p:oleObj spid="_x0000_s53264" name="Equation" r:id="rId9" imgW="2882880" imgH="215640" progId="Equation.3">
              <p:embed/>
            </p:oleObj>
          </a:graphicData>
        </a:graphic>
      </p:graphicFrame>
      <p:graphicFrame>
        <p:nvGraphicFramePr>
          <p:cNvPr id="53265" name="Object 17"/>
          <p:cNvGraphicFramePr>
            <a:graphicFrameLocks noChangeAspect="1"/>
          </p:cNvGraphicFramePr>
          <p:nvPr/>
        </p:nvGraphicFramePr>
        <p:xfrm>
          <a:off x="2474913" y="6261100"/>
          <a:ext cx="3894137" cy="450850"/>
        </p:xfrm>
        <a:graphic>
          <a:graphicData uri="http://schemas.openxmlformats.org/presentationml/2006/ole">
            <p:oleObj spid="_x0000_s53265" name="Equation" r:id="rId10" imgW="1955520" imgH="279360" progId="Equation.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1.3. Hạt liên kết: hố lượng tử</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5" name="Rectangle 4"/>
          <p:cNvSpPr/>
          <p:nvPr/>
        </p:nvSpPr>
        <p:spPr>
          <a:xfrm>
            <a:off x="152400" y="685800"/>
            <a:ext cx="6248400" cy="2769989"/>
          </a:xfrm>
          <a:prstGeom prst="rect">
            <a:avLst/>
          </a:prstGeom>
        </p:spPr>
        <p:txBody>
          <a:bodyPr wrap="square">
            <a:spAutoFit/>
          </a:bodyPr>
          <a:lstStyle/>
          <a:p>
            <a:pPr algn="just"/>
            <a:r>
              <a:rPr lang="en-US" b="1" dirty="0" smtClean="0">
                <a:latin typeface="Times New Roman" pitchFamily="18" charset="0"/>
                <a:cs typeface="Times New Roman" pitchFamily="18" charset="0"/>
              </a:rPr>
              <a:t>Hình 1.5.</a:t>
            </a:r>
            <a:r>
              <a:rPr lang="en-US" dirty="0" smtClean="0">
                <a:latin typeface="Times New Roman" pitchFamily="18" charset="0"/>
                <a:cs typeface="Times New Roman" pitchFamily="18" charset="0"/>
              </a:rPr>
              <a:t> Dòng được mang bởi các sóng phân rã lan truyền ngược. (a) Một rào vô cùng dày chứa một sóng hàm mũ phân rã đơn mà nó không mang dòng. (b) Một rào hữu hạn chứa cả hai sóng hàm mũ tăng và giảm và nó cho dòng đi qua. Hàm sóng là phức và do đó, hình vẽ chỉ là một mô tả thô. </a:t>
            </a:r>
          </a:p>
          <a:p>
            <a:pPr algn="just"/>
            <a:r>
              <a:rPr lang="en-US" sz="2200" dirty="0" smtClean="0">
                <a:latin typeface="Times New Roman" pitchFamily="18" charset="0"/>
                <a:cs typeface="Times New Roman" pitchFamily="18" charset="0"/>
              </a:rPr>
              <a:t>     Xét hai sóng phân rã lan truyền ngược</a:t>
            </a:r>
          </a:p>
          <a:p>
            <a:pPr algn="just"/>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Không có thành phần nào tự nó mang  dòng vì  nó  là  </a:t>
            </a:r>
          </a:p>
          <a:p>
            <a:pPr algn="just"/>
            <a:endParaRPr lang="en-US" dirty="0">
              <a:latin typeface="Times New Roman" pitchFamily="18" charset="0"/>
              <a:cs typeface="Times New Roman" pitchFamily="18" charset="0"/>
            </a:endParaRPr>
          </a:p>
        </p:txBody>
      </p:sp>
      <p:sp>
        <p:nvSpPr>
          <p:cNvPr id="6" name="Rectangle 5"/>
          <p:cNvSpPr/>
          <p:nvPr/>
        </p:nvSpPr>
        <p:spPr>
          <a:xfrm>
            <a:off x="0" y="3124200"/>
            <a:ext cx="8991600" cy="3477875"/>
          </a:xfrm>
          <a:prstGeom prst="rect">
            <a:avLst/>
          </a:prstGeom>
        </p:spPr>
        <p:txBody>
          <a:bodyPr wrap="square">
            <a:spAutoFit/>
          </a:bodyPr>
          <a:lstStyle/>
          <a:p>
            <a:pPr algn="just"/>
            <a:r>
              <a:rPr lang="en-US" sz="2200" dirty="0" smtClean="0">
                <a:latin typeface="Times New Roman" pitchFamily="18" charset="0"/>
                <a:cs typeface="Times New Roman" pitchFamily="18" charset="0"/>
              </a:rPr>
              <a:t>   thực nhưng sự chồng chập cho</a:t>
            </a:r>
          </a:p>
          <a:p>
            <a:pPr algn="just"/>
            <a:endParaRPr lang="en-US" sz="2200" dirty="0" smtClean="0">
              <a:latin typeface="Times New Roman" pitchFamily="18" charset="0"/>
              <a:cs typeface="Times New Roman" pitchFamily="18" charset="0"/>
            </a:endParaRPr>
          </a:p>
          <a:p>
            <a:pPr algn="just"/>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   Sóng cần phải chứa các thành phần phân rã theo cả hai hướng với sự khác   pha giữa chúng đối với dòng chạy. Ảnh hưởng này được chỉ ra trên hình 1.5 đối với một sóng va chạm với một rào. Một sóng dao động chuyển thành một sóng phân rã bên trong một rào cao. Nếu rào vô cùng dày, nó chứa một sóng phân rã đơn và không có dòng thực. Một rào hữu hạn cho một dòng (nhỏ) đi qua và cần phải chứa hai sóng phân rã lan truyền ngược. Sóng quay lại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đầu xa của rào mang thông tin là rào hữu hạn và có một dòng chạy.       </a:t>
            </a:r>
            <a:endParaRPr lang="en-US" sz="2200" dirty="0"/>
          </a:p>
        </p:txBody>
      </p:sp>
      <p:graphicFrame>
        <p:nvGraphicFramePr>
          <p:cNvPr id="55298" name="Object 2"/>
          <p:cNvGraphicFramePr>
            <a:graphicFrameLocks noChangeAspect="1"/>
          </p:cNvGraphicFramePr>
          <p:nvPr/>
        </p:nvGraphicFramePr>
        <p:xfrm>
          <a:off x="76200" y="2438400"/>
          <a:ext cx="6400800" cy="349250"/>
        </p:xfrm>
        <a:graphic>
          <a:graphicData uri="http://schemas.openxmlformats.org/presentationml/2006/ole">
            <p:oleObj spid="_x0000_s55298" name="Equation" r:id="rId3" imgW="3200400" imgH="215640" progId="Equation.3">
              <p:embed/>
            </p:oleObj>
          </a:graphicData>
        </a:graphic>
      </p:graphicFrame>
      <p:pic>
        <p:nvPicPr>
          <p:cNvPr id="55299" name="Picture 3"/>
          <p:cNvPicPr>
            <a:picLocks noChangeAspect="1" noChangeArrowheads="1"/>
          </p:cNvPicPr>
          <p:nvPr/>
        </p:nvPicPr>
        <p:blipFill>
          <a:blip r:embed="rId4" cstate="print"/>
          <a:srcRect/>
          <a:stretch>
            <a:fillRect/>
          </a:stretch>
        </p:blipFill>
        <p:spPr bwMode="auto">
          <a:xfrm>
            <a:off x="6311900" y="685800"/>
            <a:ext cx="2451100" cy="1146175"/>
          </a:xfrm>
          <a:prstGeom prst="rect">
            <a:avLst/>
          </a:prstGeom>
          <a:noFill/>
          <a:ln w="9525">
            <a:noFill/>
            <a:miter lim="800000"/>
            <a:headEnd/>
            <a:tailEnd/>
          </a:ln>
          <a:effectLst/>
        </p:spPr>
      </p:pic>
      <p:pic>
        <p:nvPicPr>
          <p:cNvPr id="55300" name="Picture 4"/>
          <p:cNvPicPr>
            <a:picLocks noChangeAspect="1" noChangeArrowheads="1"/>
          </p:cNvPicPr>
          <p:nvPr/>
        </p:nvPicPr>
        <p:blipFill>
          <a:blip r:embed="rId5" cstate="print"/>
          <a:srcRect/>
          <a:stretch>
            <a:fillRect/>
          </a:stretch>
        </p:blipFill>
        <p:spPr bwMode="auto">
          <a:xfrm>
            <a:off x="6419850" y="1828800"/>
            <a:ext cx="2724150" cy="1209675"/>
          </a:xfrm>
          <a:prstGeom prst="rect">
            <a:avLst/>
          </a:prstGeom>
          <a:noFill/>
          <a:ln w="9525">
            <a:noFill/>
            <a:miter lim="800000"/>
            <a:headEnd/>
            <a:tailEnd/>
          </a:ln>
          <a:effectLst/>
        </p:spPr>
      </p:pic>
      <p:graphicFrame>
        <p:nvGraphicFramePr>
          <p:cNvPr id="55301" name="Object 5"/>
          <p:cNvGraphicFramePr>
            <a:graphicFrameLocks noChangeAspect="1"/>
          </p:cNvGraphicFramePr>
          <p:nvPr/>
        </p:nvGraphicFramePr>
        <p:xfrm>
          <a:off x="1574800" y="3479800"/>
          <a:ext cx="5842000" cy="636588"/>
        </p:xfrm>
        <a:graphic>
          <a:graphicData uri="http://schemas.openxmlformats.org/presentationml/2006/ole">
            <p:oleObj spid="_x0000_s55301" name="Equation" r:id="rId6" imgW="2920680" imgH="393480" progId="Equation.3">
              <p:embed/>
            </p:oleObj>
          </a:graphicData>
        </a:graphic>
      </p:graphicFrame>
      <p:graphicFrame>
        <p:nvGraphicFramePr>
          <p:cNvPr id="55302" name="Object 6"/>
          <p:cNvGraphicFramePr>
            <a:graphicFrameLocks noChangeAspect="1"/>
          </p:cNvGraphicFramePr>
          <p:nvPr/>
        </p:nvGraphicFramePr>
        <p:xfrm>
          <a:off x="8128000" y="5843588"/>
          <a:ext cx="406400" cy="328612"/>
        </p:xfrm>
        <a:graphic>
          <a:graphicData uri="http://schemas.openxmlformats.org/presentationml/2006/ole">
            <p:oleObj spid="_x0000_s55302" name="Equation" r:id="rId7" imgW="203040" imgH="203040" progId="Equation.3">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Xét xem các đại lượng vật lí có thể được suy ra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hàm sóng như thế nào?</a:t>
            </a:r>
          </a:p>
          <a:p>
            <a:pPr algn="just">
              <a:buNone/>
            </a:pPr>
            <a:r>
              <a:rPr lang="en-US" sz="2200" b="1" dirty="0" smtClean="0">
                <a:latin typeface="Times New Roman" pitchFamily="18" charset="0"/>
                <a:cs typeface="Times New Roman" pitchFamily="18" charset="0"/>
              </a:rPr>
              <a:t>1.5.1. Các toán tử</a:t>
            </a:r>
          </a:p>
          <a:p>
            <a:pPr algn="just">
              <a:buNone/>
            </a:pPr>
            <a:r>
              <a:rPr lang="en-US" sz="2200" dirty="0" smtClean="0">
                <a:latin typeface="Times New Roman" pitchFamily="18" charset="0"/>
                <a:cs typeface="Times New Roman" pitchFamily="18" charset="0"/>
              </a:rPr>
              <a:t>        Theo cơ học lượng tử, các đại lượng đo được có thể được biểu diễn bằng các toán tử mà chúng tác động lên hàm sóng </a:t>
            </a:r>
            <a:r>
              <a:rPr lang="en-US" sz="2200" dirty="0" err="1" smtClean="0">
                <a:latin typeface="Times New Roman" pitchFamily="18" charset="0"/>
                <a:cs typeface="Times New Roman" pitchFamily="18" charset="0"/>
              </a:rPr>
              <a:t>mặc</a:t>
            </a:r>
            <a:r>
              <a:rPr lang="en-US" sz="2200" dirty="0" smtClean="0">
                <a:latin typeface="Times New Roman" pitchFamily="18" charset="0"/>
                <a:cs typeface="Times New Roman" pitchFamily="18" charset="0"/>
              </a:rPr>
              <a:t> dù hàm sóng tự nó không thể đo được. Tọa độ, xung lượng và năng lượng toàn phần được biểu diễn bằng các toán tử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đây tác dụng lên hàm sóng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Có thể </a:t>
            </a:r>
            <a:r>
              <a:rPr lang="en-US" sz="2200" dirty="0" err="1" smtClean="0">
                <a:latin typeface="Times New Roman" pitchFamily="18" charset="0"/>
                <a:cs typeface="Times New Roman" pitchFamily="18" charset="0"/>
              </a:rPr>
              <a:t>xây</a:t>
            </a:r>
            <a:r>
              <a:rPr lang="en-US" sz="2200" dirty="0" smtClean="0">
                <a:latin typeface="Times New Roman" pitchFamily="18" charset="0"/>
                <a:cs typeface="Times New Roman" pitchFamily="18" charset="0"/>
              </a:rPr>
              <a:t> dựng các toán tử phức tạp hơn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các thành phần này. Ví dụ như hàm Hamilton                                       cho năng lượng toàn phần của hạt cổ điển trong loại hệ bảo toàn năng lượng. Nó trở thành toán tử Hamilton        trong cơ học lượng tử và được cho bởi                                          </a:t>
            </a:r>
            <a:endParaRPr lang="en-US" sz="2200" dirty="0">
              <a:latin typeface="Times New Roman" pitchFamily="18" charset="0"/>
              <a:cs typeface="Times New Roman" pitchFamily="18" charset="0"/>
            </a:endParaRPr>
          </a:p>
        </p:txBody>
      </p:sp>
      <p:graphicFrame>
        <p:nvGraphicFramePr>
          <p:cNvPr id="53259" name="Object 11"/>
          <p:cNvGraphicFramePr>
            <a:graphicFrameLocks noChangeAspect="1"/>
          </p:cNvGraphicFramePr>
          <p:nvPr/>
        </p:nvGraphicFramePr>
        <p:xfrm>
          <a:off x="2921000" y="3052763"/>
          <a:ext cx="2870200" cy="1643062"/>
        </p:xfrm>
        <a:graphic>
          <a:graphicData uri="http://schemas.openxmlformats.org/presentationml/2006/ole">
            <p:oleObj spid="_x0000_s56323" name="Equation" r:id="rId3" imgW="1434960" imgH="1015920" progId="Equation.3">
              <p:embed/>
            </p:oleObj>
          </a:graphicData>
        </a:graphic>
      </p:graphicFrame>
      <p:graphicFrame>
        <p:nvGraphicFramePr>
          <p:cNvPr id="53260" name="Object 12"/>
          <p:cNvGraphicFramePr>
            <a:graphicFrameLocks noChangeAspect="1"/>
          </p:cNvGraphicFramePr>
          <p:nvPr/>
        </p:nvGraphicFramePr>
        <p:xfrm>
          <a:off x="2314575" y="5932488"/>
          <a:ext cx="4624388" cy="677862"/>
        </p:xfrm>
        <a:graphic>
          <a:graphicData uri="http://schemas.openxmlformats.org/presentationml/2006/ole">
            <p:oleObj spid="_x0000_s56324" name="Equation" r:id="rId4" imgW="2323800" imgH="419040" progId="Equation.3">
              <p:embed/>
            </p:oleObj>
          </a:graphicData>
        </a:graphic>
      </p:graphicFrame>
      <p:graphicFrame>
        <p:nvGraphicFramePr>
          <p:cNvPr id="56330" name="Object 10"/>
          <p:cNvGraphicFramePr>
            <a:graphicFrameLocks noChangeAspect="1"/>
          </p:cNvGraphicFramePr>
          <p:nvPr/>
        </p:nvGraphicFramePr>
        <p:xfrm>
          <a:off x="2743200" y="4943475"/>
          <a:ext cx="2551112" cy="368300"/>
        </p:xfrm>
        <a:graphic>
          <a:graphicData uri="http://schemas.openxmlformats.org/presentationml/2006/ole">
            <p:oleObj spid="_x0000_s56330" name="Equation" r:id="rId5" imgW="1282680" imgH="228600" progId="Equation.3">
              <p:embed/>
            </p:oleObj>
          </a:graphicData>
        </a:graphic>
      </p:graphicFrame>
      <p:graphicFrame>
        <p:nvGraphicFramePr>
          <p:cNvPr id="56331" name="Object 11"/>
          <p:cNvGraphicFramePr>
            <a:graphicFrameLocks noChangeAspect="1"/>
          </p:cNvGraphicFramePr>
          <p:nvPr/>
        </p:nvGraphicFramePr>
        <p:xfrm>
          <a:off x="1676400" y="5659438"/>
          <a:ext cx="354012" cy="307975"/>
        </p:xfrm>
        <a:graphic>
          <a:graphicData uri="http://schemas.openxmlformats.org/presentationml/2006/ole">
            <p:oleObj spid="_x0000_s56331" name="Equation" r:id="rId6" imgW="177480" imgH="190440" progId="Equation.3">
              <p:embed/>
            </p:oleObj>
          </a:graphicData>
        </a:graphic>
      </p:graphicFrame>
      <p:graphicFrame>
        <p:nvGraphicFramePr>
          <p:cNvPr id="17" name="Object 11"/>
          <p:cNvGraphicFramePr>
            <a:graphicFrameLocks noChangeAspect="1"/>
          </p:cNvGraphicFramePr>
          <p:nvPr/>
        </p:nvGraphicFramePr>
        <p:xfrm>
          <a:off x="1676400" y="5638800"/>
          <a:ext cx="354012" cy="307975"/>
        </p:xfrm>
        <a:graphic>
          <a:graphicData uri="http://schemas.openxmlformats.org/presentationml/2006/ole">
            <p:oleObj spid="_x0000_s56335" name="Equation" r:id="rId7" imgW="177480" imgH="190440" progId="Equation.3">
              <p:embed/>
            </p:oleObj>
          </a:graphicData>
        </a:graphic>
      </p:graphicFrame>
      <p:graphicFrame>
        <p:nvGraphicFramePr>
          <p:cNvPr id="19" name="Object 11"/>
          <p:cNvGraphicFramePr>
            <a:graphicFrameLocks noChangeAspect="1"/>
          </p:cNvGraphicFramePr>
          <p:nvPr/>
        </p:nvGraphicFramePr>
        <p:xfrm>
          <a:off x="7115175" y="2643187"/>
          <a:ext cx="885825" cy="328613"/>
        </p:xfrm>
        <a:graphic>
          <a:graphicData uri="http://schemas.openxmlformats.org/presentationml/2006/ole">
            <p:oleObj spid="_x0000_s56337" name="Equation" r:id="rId8" imgW="444240" imgH="203040" progId="Equation.3">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Sự cân bằng tác động của toán tử này với tác động của toán tử năng lượng cho                      hay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Ta trở lại phương trình Schrodinger phụ thuộc thời gian (1.1).</a:t>
            </a:r>
          </a:p>
          <a:p>
            <a:pPr algn="just">
              <a:buNone/>
            </a:pPr>
            <a:r>
              <a:rPr lang="en-US" sz="2200" dirty="0" smtClean="0">
                <a:latin typeface="Times New Roman" pitchFamily="18" charset="0"/>
                <a:cs typeface="Times New Roman" pitchFamily="18" charset="0"/>
              </a:rPr>
              <a:t>        Bây giờ có thể viết  phương trình Schrodinger không phụ thuộc vào thời gian thành                                 trong đó E là một số chứ không phải là toán tử. Nó giống với phương trình trị riêng của ma trận và được gọi là phương trình trị riêng của toán tử.      được gọi là hàm riêng hoặc trạng thái riêng và E là trị riêng tương ứng.  Có thể biểu diễn mật độ dòng theo toán tử xung lượng như </a:t>
            </a:r>
            <a:r>
              <a:rPr lang="en-US" sz="2200" dirty="0" err="1" smtClean="0">
                <a:latin typeface="Times New Roman" pitchFamily="18" charset="0"/>
                <a:cs typeface="Times New Roman" pitchFamily="18" charset="0"/>
              </a:rPr>
              <a:t>sau</a:t>
            </a: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Điều này chứng tỏ dòng liên quan tới vận tốc p/m. Tác  dụng   của        lên  </a:t>
            </a:r>
          </a:p>
          <a:p>
            <a:pPr algn="just">
              <a:buNone/>
            </a:pPr>
            <a:r>
              <a:rPr lang="en-US" sz="2200" dirty="0" smtClean="0">
                <a:latin typeface="Times New Roman" pitchFamily="18" charset="0"/>
                <a:cs typeface="Times New Roman" pitchFamily="18" charset="0"/>
              </a:rPr>
              <a:t>    sóng  phẳng                                  cho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53260" name="Object 12"/>
          <p:cNvGraphicFramePr>
            <a:graphicFrameLocks noChangeAspect="1"/>
          </p:cNvGraphicFramePr>
          <p:nvPr/>
        </p:nvGraphicFramePr>
        <p:xfrm>
          <a:off x="1822450" y="1473200"/>
          <a:ext cx="5610225" cy="781050"/>
        </p:xfrm>
        <a:graphic>
          <a:graphicData uri="http://schemas.openxmlformats.org/presentationml/2006/ole">
            <p:oleObj spid="_x0000_s57347" name="Equation" r:id="rId3" imgW="2819160" imgH="482400" progId="Equation.3">
              <p:embed/>
            </p:oleObj>
          </a:graphicData>
        </a:graphic>
      </p:graphicFrame>
      <p:graphicFrame>
        <p:nvGraphicFramePr>
          <p:cNvPr id="56330" name="Object 10"/>
          <p:cNvGraphicFramePr>
            <a:graphicFrameLocks noChangeAspect="1"/>
          </p:cNvGraphicFramePr>
          <p:nvPr/>
        </p:nvGraphicFramePr>
        <p:xfrm>
          <a:off x="1606550" y="6019800"/>
          <a:ext cx="5556250" cy="695325"/>
        </p:xfrm>
        <a:graphic>
          <a:graphicData uri="http://schemas.openxmlformats.org/presentationml/2006/ole">
            <p:oleObj spid="_x0000_s57348" name="Equation" r:id="rId4" imgW="2793960" imgH="431640" progId="Equation.3">
              <p:embed/>
            </p:oleObj>
          </a:graphicData>
        </a:graphic>
      </p:graphicFrame>
      <p:graphicFrame>
        <p:nvGraphicFramePr>
          <p:cNvPr id="56331" name="Object 11"/>
          <p:cNvGraphicFramePr>
            <a:graphicFrameLocks noChangeAspect="1"/>
          </p:cNvGraphicFramePr>
          <p:nvPr/>
        </p:nvGraphicFramePr>
        <p:xfrm>
          <a:off x="3505200" y="3810000"/>
          <a:ext cx="303213" cy="266700"/>
        </p:xfrm>
        <a:graphic>
          <a:graphicData uri="http://schemas.openxmlformats.org/presentationml/2006/ole">
            <p:oleObj spid="_x0000_s57349" name="Equation" r:id="rId5" imgW="152280" imgH="164880" progId="Equation.3">
              <p:embed/>
            </p:oleObj>
          </a:graphicData>
        </a:graphic>
      </p:graphicFrame>
      <p:graphicFrame>
        <p:nvGraphicFramePr>
          <p:cNvPr id="17" name="Object 11"/>
          <p:cNvGraphicFramePr>
            <a:graphicFrameLocks noChangeAspect="1"/>
          </p:cNvGraphicFramePr>
          <p:nvPr/>
        </p:nvGraphicFramePr>
        <p:xfrm>
          <a:off x="1828800" y="3135313"/>
          <a:ext cx="2149475" cy="369887"/>
        </p:xfrm>
        <a:graphic>
          <a:graphicData uri="http://schemas.openxmlformats.org/presentationml/2006/ole">
            <p:oleObj spid="_x0000_s57350" name="Equation" r:id="rId6" imgW="1079280" imgH="228600" progId="Equation.3">
              <p:embed/>
            </p:oleObj>
          </a:graphicData>
        </a:graphic>
      </p:graphicFrame>
      <p:graphicFrame>
        <p:nvGraphicFramePr>
          <p:cNvPr id="19" name="Object 11"/>
          <p:cNvGraphicFramePr>
            <a:graphicFrameLocks noChangeAspect="1"/>
          </p:cNvGraphicFramePr>
          <p:nvPr/>
        </p:nvGraphicFramePr>
        <p:xfrm>
          <a:off x="1752600" y="1143000"/>
          <a:ext cx="1341437" cy="369888"/>
        </p:xfrm>
        <a:graphic>
          <a:graphicData uri="http://schemas.openxmlformats.org/presentationml/2006/ole">
            <p:oleObj spid="_x0000_s57351" name="Equation" r:id="rId7" imgW="672840" imgH="228600" progId="Equation.3">
              <p:embed/>
            </p:oleObj>
          </a:graphicData>
        </a:graphic>
      </p:graphicFrame>
      <p:graphicFrame>
        <p:nvGraphicFramePr>
          <p:cNvPr id="10" name="Object 10"/>
          <p:cNvGraphicFramePr>
            <a:graphicFrameLocks noChangeAspect="1"/>
          </p:cNvGraphicFramePr>
          <p:nvPr/>
        </p:nvGraphicFramePr>
        <p:xfrm>
          <a:off x="2924175" y="4419600"/>
          <a:ext cx="5000625" cy="858838"/>
        </p:xfrm>
        <a:graphic>
          <a:graphicData uri="http://schemas.openxmlformats.org/presentationml/2006/ole">
            <p:oleObj spid="_x0000_s57352" name="Equation" r:id="rId8" imgW="2514600" imgH="533160" progId="Equation.3">
              <p:embed/>
            </p:oleObj>
          </a:graphicData>
        </a:graphic>
      </p:graphicFrame>
      <p:graphicFrame>
        <p:nvGraphicFramePr>
          <p:cNvPr id="11" name="Object 11"/>
          <p:cNvGraphicFramePr>
            <a:graphicFrameLocks noChangeAspect="1"/>
          </p:cNvGraphicFramePr>
          <p:nvPr/>
        </p:nvGraphicFramePr>
        <p:xfrm>
          <a:off x="8002588" y="5265738"/>
          <a:ext cx="303212" cy="328612"/>
        </p:xfrm>
        <a:graphic>
          <a:graphicData uri="http://schemas.openxmlformats.org/presentationml/2006/ole">
            <p:oleObj spid="_x0000_s57353" name="Equation" r:id="rId9" imgW="152280" imgH="203040" progId="Equation.3">
              <p:embed/>
            </p:oleObj>
          </a:graphicData>
        </a:graphic>
      </p:graphicFrame>
      <p:graphicFrame>
        <p:nvGraphicFramePr>
          <p:cNvPr id="57355" name="Object 11"/>
          <p:cNvGraphicFramePr>
            <a:graphicFrameLocks noChangeAspect="1"/>
          </p:cNvGraphicFramePr>
          <p:nvPr/>
        </p:nvGraphicFramePr>
        <p:xfrm>
          <a:off x="2017712" y="5638800"/>
          <a:ext cx="2173288" cy="347662"/>
        </p:xfrm>
        <a:graphic>
          <a:graphicData uri="http://schemas.openxmlformats.org/presentationml/2006/ole">
            <p:oleObj spid="_x0000_s57355" name="Equation" r:id="rId10" imgW="1091880" imgH="215640" progId="Equation.3">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(1.43) là một phương trình trị riêng do trị riêng xung lượng                Theo cơ học lượng tử, chỉ có những trị số khả dĩ của một đại lượng vật lí đo được là các trị riêng của toán tử tương ứng với nó. Nếu hàm sóng là một hàm riêng của toán tử này giống như trong trường hợp của sóng phẳng và xung lượng, đại lượng đo được có một trị số xác định. Xét tác dụng của </a:t>
            </a:r>
          </a:p>
          <a:p>
            <a:pPr algn="just">
              <a:buNone/>
            </a:pPr>
            <a:r>
              <a:rPr lang="en-US" sz="2200" dirty="0" smtClean="0">
                <a:latin typeface="Times New Roman" pitchFamily="18" charset="0"/>
                <a:cs typeface="Times New Roman" pitchFamily="18" charset="0"/>
              </a:rPr>
              <a:t>    lên một hạt trong một hộp</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hàm sóng này không phải là các hàm riêng của       và do đó không có trị riêng xác định của xung lượng. Các phép đo xung lượng dẫn đến một khoảng giá trị mà ta có thể mô tả đặc điểm của nó theo một giá trị trung bình (ở đây là không) và một sự mở rộng. Hàm             là hàm riêng của            </a:t>
            </a:r>
          </a:p>
          <a:p>
            <a:pPr algn="just">
              <a:buNone/>
            </a:pPr>
            <a:r>
              <a:rPr lang="en-US" sz="2200" dirty="0" smtClean="0">
                <a:latin typeface="Times New Roman" pitchFamily="18" charset="0"/>
                <a:cs typeface="Times New Roman" pitchFamily="18" charset="0"/>
              </a:rPr>
              <a:t>    Do đó, trị riêng động năng của toán tử động năng                        có trị số xác định.  Những vấn đề tương tự nảy sinh khi ta đo tọa độ của một hạt được xem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ở phần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56331" name="Object 11"/>
          <p:cNvGraphicFramePr>
            <a:graphicFrameLocks noChangeAspect="1"/>
          </p:cNvGraphicFramePr>
          <p:nvPr/>
        </p:nvGraphicFramePr>
        <p:xfrm>
          <a:off x="7162800" y="838200"/>
          <a:ext cx="960437" cy="328612"/>
        </p:xfrm>
        <a:graphic>
          <a:graphicData uri="http://schemas.openxmlformats.org/presentationml/2006/ole">
            <p:oleObj spid="_x0000_s58372" name="Equation" r:id="rId3" imgW="482400" imgH="203040" progId="Equation.3">
              <p:embed/>
            </p:oleObj>
          </a:graphicData>
        </a:graphic>
      </p:graphicFrame>
      <p:graphicFrame>
        <p:nvGraphicFramePr>
          <p:cNvPr id="17" name="Object 11"/>
          <p:cNvGraphicFramePr>
            <a:graphicFrameLocks noChangeAspect="1"/>
          </p:cNvGraphicFramePr>
          <p:nvPr/>
        </p:nvGraphicFramePr>
        <p:xfrm>
          <a:off x="6281738" y="5181600"/>
          <a:ext cx="1643062" cy="369887"/>
        </p:xfrm>
        <a:graphic>
          <a:graphicData uri="http://schemas.openxmlformats.org/presentationml/2006/ole">
            <p:oleObj spid="_x0000_s58373" name="Equation" r:id="rId4" imgW="825480" imgH="228600" progId="Equation.3">
              <p:embed/>
            </p:oleObj>
          </a:graphicData>
        </a:graphic>
      </p:graphicFrame>
      <p:graphicFrame>
        <p:nvGraphicFramePr>
          <p:cNvPr id="19" name="Object 11"/>
          <p:cNvGraphicFramePr>
            <a:graphicFrameLocks noChangeAspect="1"/>
          </p:cNvGraphicFramePr>
          <p:nvPr/>
        </p:nvGraphicFramePr>
        <p:xfrm>
          <a:off x="1547813" y="2914650"/>
          <a:ext cx="6859587" cy="636588"/>
        </p:xfrm>
        <a:graphic>
          <a:graphicData uri="http://schemas.openxmlformats.org/presentationml/2006/ole">
            <p:oleObj spid="_x0000_s58374" name="Equation" r:id="rId5" imgW="3441600" imgH="393480" progId="Equation.3">
              <p:embed/>
            </p:oleObj>
          </a:graphicData>
        </a:graphic>
      </p:graphicFrame>
      <p:graphicFrame>
        <p:nvGraphicFramePr>
          <p:cNvPr id="11" name="Object 11"/>
          <p:cNvGraphicFramePr>
            <a:graphicFrameLocks noChangeAspect="1"/>
          </p:cNvGraphicFramePr>
          <p:nvPr/>
        </p:nvGraphicFramePr>
        <p:xfrm>
          <a:off x="8688388" y="2209800"/>
          <a:ext cx="303212" cy="328612"/>
        </p:xfrm>
        <a:graphic>
          <a:graphicData uri="http://schemas.openxmlformats.org/presentationml/2006/ole">
            <p:oleObj spid="_x0000_s58376" name="Equation" r:id="rId6" imgW="152280" imgH="203040" progId="Equation.3">
              <p:embed/>
            </p:oleObj>
          </a:graphicData>
        </a:graphic>
      </p:graphicFrame>
      <p:graphicFrame>
        <p:nvGraphicFramePr>
          <p:cNvPr id="57355" name="Object 11"/>
          <p:cNvGraphicFramePr>
            <a:graphicFrameLocks noChangeAspect="1"/>
          </p:cNvGraphicFramePr>
          <p:nvPr/>
        </p:nvGraphicFramePr>
        <p:xfrm>
          <a:off x="5895975" y="4724400"/>
          <a:ext cx="733425" cy="368300"/>
        </p:xfrm>
        <a:graphic>
          <a:graphicData uri="http://schemas.openxmlformats.org/presentationml/2006/ole">
            <p:oleObj spid="_x0000_s58377" name="Equation" r:id="rId7" imgW="368280" imgH="228600" progId="Equation.3">
              <p:embed/>
            </p:oleObj>
          </a:graphicData>
        </a:graphic>
      </p:graphicFrame>
      <p:graphicFrame>
        <p:nvGraphicFramePr>
          <p:cNvPr id="58378" name="Object 5"/>
          <p:cNvGraphicFramePr>
            <a:graphicFrameLocks noChangeAspect="1"/>
          </p:cNvGraphicFramePr>
          <p:nvPr/>
        </p:nvGraphicFramePr>
        <p:xfrm>
          <a:off x="6400800" y="3786187"/>
          <a:ext cx="303212" cy="328613"/>
        </p:xfrm>
        <a:graphic>
          <a:graphicData uri="http://schemas.openxmlformats.org/presentationml/2006/ole">
            <p:oleObj spid="_x0000_s58378" name="Equation" r:id="rId8" imgW="152280" imgH="203040" progId="Equation.3">
              <p:embed/>
            </p:oleObj>
          </a:graphicData>
        </a:graphic>
      </p:graphicFrame>
      <p:graphicFrame>
        <p:nvGraphicFramePr>
          <p:cNvPr id="58379" name="Object 5"/>
          <p:cNvGraphicFramePr>
            <a:graphicFrameLocks noChangeAspect="1"/>
          </p:cNvGraphicFramePr>
          <p:nvPr/>
        </p:nvGraphicFramePr>
        <p:xfrm>
          <a:off x="8662987" y="4800600"/>
          <a:ext cx="481013" cy="369888"/>
        </p:xfrm>
        <a:graphic>
          <a:graphicData uri="http://schemas.openxmlformats.org/presentationml/2006/ole">
            <p:oleObj spid="_x0000_s58379" name="Equation" r:id="rId9" imgW="241200" imgH="228600" progId="Equation.3">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1.5.2. Giá trị kì vọng</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Cho hàm sóng               đối với một hạt nào đó. Ta cần xem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tọa độ trung bình của hạt và hạt định xứ như thế nào ở tọa độ đó. Ta không thể nói hạt ở tại một điểm riêng nào đó như trong cơ học cổ điển vì ta đang sử dụng một bức tranh trên cơ sở sóng. </a:t>
            </a:r>
          </a:p>
          <a:p>
            <a:pPr algn="just">
              <a:buNone/>
            </a:pPr>
            <a:r>
              <a:rPr lang="en-US" sz="2200" dirty="0" smtClean="0">
                <a:latin typeface="Times New Roman" pitchFamily="18" charset="0"/>
                <a:cs typeface="Times New Roman" pitchFamily="18" charset="0"/>
              </a:rPr>
              <a:t>        Mật độ xác suất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thấy hạt là                                  và có thể </a:t>
            </a:r>
            <a:r>
              <a:rPr lang="en-US" sz="2200" dirty="0" err="1" smtClean="0">
                <a:latin typeface="Times New Roman" pitchFamily="18" charset="0"/>
                <a:cs typeface="Times New Roman" pitchFamily="18" charset="0"/>
              </a:rPr>
              <a:t>dùng</a:t>
            </a:r>
            <a:r>
              <a:rPr lang="en-US" sz="2200" dirty="0" smtClean="0">
                <a:latin typeface="Times New Roman" pitchFamily="18" charset="0"/>
                <a:cs typeface="Times New Roman" pitchFamily="18" charset="0"/>
              </a:rPr>
              <a:t> nó để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trị trung bình như </a:t>
            </a:r>
            <a:r>
              <a:rPr lang="en-US" sz="2200" dirty="0" err="1" smtClean="0">
                <a:latin typeface="Times New Roman" pitchFamily="18" charset="0"/>
                <a:cs typeface="Times New Roman" pitchFamily="18" charset="0"/>
              </a:rPr>
              <a:t>sau</a:t>
            </a: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được sử dụng để kí hiệu giá trị kì vọng hay giá trị trung bình. Đối với các hàm sóng đã chuẩn hoá,</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Để xem hạt được định xứ như thế nào,  ta thường đo độ lệch chuẩn </a:t>
            </a:r>
            <a:r>
              <a:rPr lang="en-US" sz="2200" dirty="0" err="1" smtClean="0">
                <a:latin typeface="Times New Roman" pitchFamily="18" charset="0"/>
                <a:cs typeface="Times New Roman" pitchFamily="18" charset="0"/>
              </a:rPr>
              <a:t>sau</a:t>
            </a: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trong đó            là giá trị kì vọng của       được cho bởi   </a:t>
            </a:r>
            <a:endParaRPr lang="en-US" sz="2200" b="1" dirty="0">
              <a:latin typeface="Times New Roman" pitchFamily="18" charset="0"/>
              <a:cs typeface="Times New Roman" pitchFamily="18" charset="0"/>
            </a:endParaRPr>
          </a:p>
        </p:txBody>
      </p:sp>
      <p:graphicFrame>
        <p:nvGraphicFramePr>
          <p:cNvPr id="56331" name="Object 11"/>
          <p:cNvGraphicFramePr>
            <a:graphicFrameLocks noChangeAspect="1"/>
          </p:cNvGraphicFramePr>
          <p:nvPr/>
        </p:nvGraphicFramePr>
        <p:xfrm>
          <a:off x="2835275" y="3276600"/>
          <a:ext cx="3260725" cy="452438"/>
        </p:xfrm>
        <a:graphic>
          <a:graphicData uri="http://schemas.openxmlformats.org/presentationml/2006/ole">
            <p:oleObj spid="_x0000_s59394" name="Equation" r:id="rId3" imgW="1638000" imgH="279360" progId="Equation.3">
              <p:embed/>
            </p:oleObj>
          </a:graphicData>
        </a:graphic>
      </p:graphicFrame>
      <p:graphicFrame>
        <p:nvGraphicFramePr>
          <p:cNvPr id="17" name="Object 11"/>
          <p:cNvGraphicFramePr>
            <a:graphicFrameLocks noChangeAspect="1"/>
          </p:cNvGraphicFramePr>
          <p:nvPr/>
        </p:nvGraphicFramePr>
        <p:xfrm>
          <a:off x="1654175" y="6176963"/>
          <a:ext cx="5965825" cy="452437"/>
        </p:xfrm>
        <a:graphic>
          <a:graphicData uri="http://schemas.openxmlformats.org/presentationml/2006/ole">
            <p:oleObj spid="_x0000_s59395" name="Equation" r:id="rId4" imgW="2997000" imgH="279360" progId="Equation.3">
              <p:embed/>
            </p:oleObj>
          </a:graphicData>
        </a:graphic>
      </p:graphicFrame>
      <p:graphicFrame>
        <p:nvGraphicFramePr>
          <p:cNvPr id="11" name="Object 11"/>
          <p:cNvGraphicFramePr>
            <a:graphicFrameLocks noChangeAspect="1"/>
          </p:cNvGraphicFramePr>
          <p:nvPr/>
        </p:nvGraphicFramePr>
        <p:xfrm>
          <a:off x="1524000" y="3733800"/>
          <a:ext cx="504825" cy="411162"/>
        </p:xfrm>
        <a:graphic>
          <a:graphicData uri="http://schemas.openxmlformats.org/presentationml/2006/ole">
            <p:oleObj spid="_x0000_s59397" name="Equation" r:id="rId5" imgW="253800" imgH="253800" progId="Equation.3">
              <p:embed/>
            </p:oleObj>
          </a:graphicData>
        </a:graphic>
      </p:graphicFrame>
      <p:graphicFrame>
        <p:nvGraphicFramePr>
          <p:cNvPr id="57355" name="Object 11"/>
          <p:cNvGraphicFramePr>
            <a:graphicFrameLocks noChangeAspect="1"/>
          </p:cNvGraphicFramePr>
          <p:nvPr/>
        </p:nvGraphicFramePr>
        <p:xfrm>
          <a:off x="2439988" y="1239838"/>
          <a:ext cx="884237" cy="327025"/>
        </p:xfrm>
        <a:graphic>
          <a:graphicData uri="http://schemas.openxmlformats.org/presentationml/2006/ole">
            <p:oleObj spid="_x0000_s59398" name="Equation" r:id="rId6" imgW="444240" imgH="203040" progId="Equation.3">
              <p:embed/>
            </p:oleObj>
          </a:graphicData>
        </a:graphic>
      </p:graphicFrame>
      <p:graphicFrame>
        <p:nvGraphicFramePr>
          <p:cNvPr id="58378" name="Object 5"/>
          <p:cNvGraphicFramePr>
            <a:graphicFrameLocks noChangeAspect="1"/>
          </p:cNvGraphicFramePr>
          <p:nvPr/>
        </p:nvGraphicFramePr>
        <p:xfrm>
          <a:off x="4343400" y="2595562"/>
          <a:ext cx="2198687" cy="452438"/>
        </p:xfrm>
        <a:graphic>
          <a:graphicData uri="http://schemas.openxmlformats.org/presentationml/2006/ole">
            <p:oleObj spid="_x0000_s59399" name="Equation" r:id="rId7" imgW="1104840" imgH="279360" progId="Equation.3">
              <p:embed/>
            </p:oleObj>
          </a:graphicData>
        </a:graphic>
      </p:graphicFrame>
      <p:graphicFrame>
        <p:nvGraphicFramePr>
          <p:cNvPr id="58379" name="Object 5"/>
          <p:cNvGraphicFramePr>
            <a:graphicFrameLocks noChangeAspect="1"/>
          </p:cNvGraphicFramePr>
          <p:nvPr/>
        </p:nvGraphicFramePr>
        <p:xfrm>
          <a:off x="3108325" y="5241925"/>
          <a:ext cx="3063875" cy="555625"/>
        </p:xfrm>
        <a:graphic>
          <a:graphicData uri="http://schemas.openxmlformats.org/presentationml/2006/ole">
            <p:oleObj spid="_x0000_s59400" name="Equation" r:id="rId8" imgW="1536480" imgH="342720" progId="Equation.3">
              <p:embed/>
            </p:oleObj>
          </a:graphicData>
        </a:graphic>
      </p:graphicFrame>
      <p:graphicFrame>
        <p:nvGraphicFramePr>
          <p:cNvPr id="59401" name="Object 9"/>
          <p:cNvGraphicFramePr>
            <a:graphicFrameLocks noChangeAspect="1"/>
          </p:cNvGraphicFramePr>
          <p:nvPr/>
        </p:nvGraphicFramePr>
        <p:xfrm>
          <a:off x="1547813" y="4419600"/>
          <a:ext cx="6142037" cy="473075"/>
        </p:xfrm>
        <a:graphic>
          <a:graphicData uri="http://schemas.openxmlformats.org/presentationml/2006/ole">
            <p:oleObj spid="_x0000_s59401" name="Equation" r:id="rId9" imgW="3085920" imgH="291960" progId="Equation.3">
              <p:embed/>
            </p:oleObj>
          </a:graphicData>
        </a:graphic>
      </p:graphicFrame>
      <p:graphicFrame>
        <p:nvGraphicFramePr>
          <p:cNvPr id="59402" name="Object 10"/>
          <p:cNvGraphicFramePr>
            <a:graphicFrameLocks noChangeAspect="1"/>
          </p:cNvGraphicFramePr>
          <p:nvPr/>
        </p:nvGraphicFramePr>
        <p:xfrm>
          <a:off x="4676775" y="5715000"/>
          <a:ext cx="352425" cy="327025"/>
        </p:xfrm>
        <a:graphic>
          <a:graphicData uri="http://schemas.openxmlformats.org/presentationml/2006/ole">
            <p:oleObj spid="_x0000_s59402" name="Equation" r:id="rId10" imgW="177480" imgH="203040" progId="Equation.3">
              <p:embed/>
            </p:oleObj>
          </a:graphicData>
        </a:graphic>
      </p:graphicFrame>
      <p:graphicFrame>
        <p:nvGraphicFramePr>
          <p:cNvPr id="59403" name="Object 11"/>
          <p:cNvGraphicFramePr>
            <a:graphicFrameLocks noChangeAspect="1"/>
          </p:cNvGraphicFramePr>
          <p:nvPr/>
        </p:nvGraphicFramePr>
        <p:xfrm>
          <a:off x="1600200" y="5715000"/>
          <a:ext cx="606425" cy="449263"/>
        </p:xfrm>
        <a:graphic>
          <a:graphicData uri="http://schemas.openxmlformats.org/presentationml/2006/ole">
            <p:oleObj spid="_x0000_s59403" name="Equation" r:id="rId11" imgW="304560" imgH="279360"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Lấy trạng thái thấp nhất của một hạt trong một hộp làm </a:t>
            </a:r>
            <a:r>
              <a:rPr lang="en-US" sz="2200" dirty="0" err="1" smtClean="0">
                <a:latin typeface="Times New Roman" pitchFamily="18" charset="0"/>
                <a:cs typeface="Times New Roman" pitchFamily="18" charset="0"/>
              </a:rPr>
              <a:t>ví</a:t>
            </a:r>
            <a:r>
              <a:rPr lang="en-US" sz="2200" dirty="0" smtClean="0">
                <a:latin typeface="Times New Roman" pitchFamily="18" charset="0"/>
                <a:cs typeface="Times New Roman" pitchFamily="18" charset="0"/>
              </a:rPr>
              <a:t> dụ. Khi đó,</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Hạt chắc chắn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được ở giữa hố nhưng với sự mở rộng đáng kể xung quanh đó. Nó tăng lên đối với những trạng thái cao hơn. </a:t>
            </a:r>
          </a:p>
          <a:p>
            <a:pPr algn="just">
              <a:buNone/>
            </a:pPr>
            <a:r>
              <a:rPr lang="en-US" sz="2200" dirty="0" smtClean="0">
                <a:latin typeface="Times New Roman" pitchFamily="18" charset="0"/>
                <a:cs typeface="Times New Roman" pitchFamily="18" charset="0"/>
              </a:rPr>
              <a:t>          Có thể xem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tương tự đối với xung lượng của hạt .</a:t>
            </a:r>
          </a:p>
          <a:p>
            <a:pPr algn="just">
              <a:buNone/>
            </a:pPr>
            <a:r>
              <a:rPr lang="en-US" sz="2200" dirty="0" smtClean="0">
                <a:latin typeface="Times New Roman" pitchFamily="18" charset="0"/>
                <a:cs typeface="Times New Roman" pitchFamily="18" charset="0"/>
              </a:rPr>
              <a:t>          Giá trị kì vọng của một đại lượng vật lí đo được q nào đó được cho bởi</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là toán tử tương ứng. Ví dụ giá trị kì vọng của xung lượng là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endParaRPr lang="en-US" sz="2200" b="1" dirty="0">
              <a:latin typeface="Times New Roman" pitchFamily="18" charset="0"/>
              <a:cs typeface="Times New Roman" pitchFamily="18" charset="0"/>
            </a:endParaRPr>
          </a:p>
        </p:txBody>
      </p:sp>
      <p:graphicFrame>
        <p:nvGraphicFramePr>
          <p:cNvPr id="56331" name="Object 11"/>
          <p:cNvGraphicFramePr>
            <a:graphicFrameLocks noChangeAspect="1"/>
          </p:cNvGraphicFramePr>
          <p:nvPr/>
        </p:nvGraphicFramePr>
        <p:xfrm>
          <a:off x="2432050" y="1198563"/>
          <a:ext cx="4068763" cy="782637"/>
        </p:xfrm>
        <a:graphic>
          <a:graphicData uri="http://schemas.openxmlformats.org/presentationml/2006/ole">
            <p:oleObj spid="_x0000_s60418" name="Equation" r:id="rId3" imgW="2044440" imgH="482400" progId="Equation.3">
              <p:embed/>
            </p:oleObj>
          </a:graphicData>
        </a:graphic>
      </p:graphicFrame>
      <p:graphicFrame>
        <p:nvGraphicFramePr>
          <p:cNvPr id="17" name="Object 11"/>
          <p:cNvGraphicFramePr>
            <a:graphicFrameLocks noChangeAspect="1"/>
          </p:cNvGraphicFramePr>
          <p:nvPr/>
        </p:nvGraphicFramePr>
        <p:xfrm>
          <a:off x="909638" y="6019800"/>
          <a:ext cx="7456487" cy="700087"/>
        </p:xfrm>
        <a:graphic>
          <a:graphicData uri="http://schemas.openxmlformats.org/presentationml/2006/ole">
            <p:oleObj spid="_x0000_s60419" name="Equation" r:id="rId4" imgW="3746160" imgH="431640" progId="Equation.3">
              <p:embed/>
            </p:oleObj>
          </a:graphicData>
        </a:graphic>
      </p:graphicFrame>
      <p:graphicFrame>
        <p:nvGraphicFramePr>
          <p:cNvPr id="57355" name="Object 11"/>
          <p:cNvGraphicFramePr>
            <a:graphicFrameLocks noChangeAspect="1"/>
          </p:cNvGraphicFramePr>
          <p:nvPr/>
        </p:nvGraphicFramePr>
        <p:xfrm>
          <a:off x="1808162" y="1958975"/>
          <a:ext cx="5507038" cy="1470025"/>
        </p:xfrm>
        <a:graphic>
          <a:graphicData uri="http://schemas.openxmlformats.org/presentationml/2006/ole">
            <p:oleObj spid="_x0000_s60421" name="Equation" r:id="rId5" imgW="2768400" imgH="914400" progId="Equation.3">
              <p:embed/>
            </p:oleObj>
          </a:graphicData>
        </a:graphic>
      </p:graphicFrame>
      <p:graphicFrame>
        <p:nvGraphicFramePr>
          <p:cNvPr id="59403" name="Object 11"/>
          <p:cNvGraphicFramePr>
            <a:graphicFrameLocks noChangeAspect="1"/>
          </p:cNvGraphicFramePr>
          <p:nvPr/>
        </p:nvGraphicFramePr>
        <p:xfrm>
          <a:off x="2482850" y="5189537"/>
          <a:ext cx="3917950" cy="449263"/>
        </p:xfrm>
        <a:graphic>
          <a:graphicData uri="http://schemas.openxmlformats.org/presentationml/2006/ole">
            <p:oleObj spid="_x0000_s60426" name="Equation" r:id="rId6" imgW="1968480" imgH="279360" progId="Equation.3">
              <p:embed/>
            </p:oleObj>
          </a:graphicData>
        </a:graphic>
      </p:graphicFrame>
      <p:graphicFrame>
        <p:nvGraphicFramePr>
          <p:cNvPr id="60427" name="Object 11"/>
          <p:cNvGraphicFramePr>
            <a:graphicFrameLocks noChangeAspect="1"/>
          </p:cNvGraphicFramePr>
          <p:nvPr/>
        </p:nvGraphicFramePr>
        <p:xfrm>
          <a:off x="1576387" y="5616575"/>
          <a:ext cx="252413" cy="327025"/>
        </p:xfrm>
        <a:graphic>
          <a:graphicData uri="http://schemas.openxmlformats.org/presentationml/2006/ole">
            <p:oleObj spid="_x0000_s60427" name="Equation" r:id="rId7" imgW="126720" imgH="203040" progId="Equation.3">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và         được xác định một cách tương tự.</a:t>
            </a:r>
          </a:p>
          <a:p>
            <a:pPr algn="just">
              <a:buNone/>
            </a:pPr>
            <a:r>
              <a:rPr lang="en-US" sz="2200" dirty="0" smtClean="0">
                <a:latin typeface="Times New Roman" pitchFamily="18" charset="0"/>
                <a:cs typeface="Times New Roman" pitchFamily="18" charset="0"/>
              </a:rPr>
              <a:t>      Các giá trị kì vọng là các đại lượng vật lí và do đó cần phải là các số thực. Nó đòi hỏi các đại lượng vật lí được biểu diễn bằng các toán tử hecmit. Các toán tử như thế có các trị riêng thực để bảo đảm các phép đo trên hàm sóng cho các giá trị thực.</a:t>
            </a:r>
          </a:p>
          <a:p>
            <a:pPr algn="just">
              <a:buNone/>
            </a:pPr>
            <a:r>
              <a:rPr lang="en-US" sz="2200" dirty="0" smtClean="0">
                <a:latin typeface="Times New Roman" pitchFamily="18" charset="0"/>
                <a:cs typeface="Times New Roman" pitchFamily="18" charset="0"/>
              </a:rPr>
              <a:t>      Các giá trị kì vọng  của các trạng thái dừng là không đổi theo thời gian vì sự phụ thuộc của chúng vào thời gian biến mất giữa       và       .  Ví dụ</a:t>
            </a:r>
          </a:p>
          <a:p>
            <a:pPr algn="just">
              <a:buNone/>
            </a:pPr>
            <a:r>
              <a:rPr lang="en-US" sz="2200" dirty="0" smtClean="0">
                <a:latin typeface="Times New Roman" pitchFamily="18" charset="0"/>
                <a:cs typeface="Times New Roman" pitchFamily="18" charset="0"/>
              </a:rPr>
              <a:t>    là không đổi đối với </a:t>
            </a:r>
            <a:r>
              <a:rPr lang="en-US" sz="2200" dirty="0" err="1" smtClean="0">
                <a:latin typeface="Times New Roman" pitchFamily="18" charset="0"/>
                <a:cs typeface="Times New Roman" pitchFamily="18" charset="0"/>
              </a:rPr>
              <a:t>mọi</a:t>
            </a:r>
            <a:r>
              <a:rPr lang="en-US" sz="2200" dirty="0" smtClean="0">
                <a:latin typeface="Times New Roman" pitchFamily="18" charset="0"/>
                <a:cs typeface="Times New Roman" pitchFamily="18" charset="0"/>
              </a:rPr>
              <a:t> trạng thái dừng và do đó hạt thể hiện là “dừng”. Cần một sự chồng chập trạng thái để hạt “chuyển động” với nghĩa là </a:t>
            </a:r>
          </a:p>
          <a:p>
            <a:pPr algn="just">
              <a:buNone/>
            </a:pPr>
            <a:r>
              <a:rPr lang="en-US" sz="2200" dirty="0" smtClean="0">
                <a:latin typeface="Times New Roman" pitchFamily="18" charset="0"/>
                <a:cs typeface="Times New Roman" pitchFamily="18" charset="0"/>
              </a:rPr>
              <a:t>    thay đổi theo thời gian. Đối với hố một chiều, có thể </a:t>
            </a:r>
            <a:r>
              <a:rPr lang="en-US" sz="2200" dirty="0" err="1" smtClean="0">
                <a:latin typeface="Times New Roman" pitchFamily="18" charset="0"/>
                <a:cs typeface="Times New Roman" pitchFamily="18" charset="0"/>
              </a:rPr>
              <a:t>xây</a:t>
            </a:r>
            <a:r>
              <a:rPr lang="en-US" sz="2200" dirty="0" smtClean="0">
                <a:latin typeface="Times New Roman" pitchFamily="18" charset="0"/>
                <a:cs typeface="Times New Roman" pitchFamily="18" charset="0"/>
              </a:rPr>
              <a:t> dựng một hàm sóng chuyển động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hai trạng thái đầu tiên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Khi hàm sóng này thay đổi theo thời gian, tọa độ trung bình trở thành   </a:t>
            </a:r>
          </a:p>
          <a:p>
            <a:pPr algn="just">
              <a:buNone/>
            </a:pPr>
            <a:r>
              <a:rPr lang="en-US" sz="2200" dirty="0" smtClean="0">
                <a:latin typeface="Times New Roman" pitchFamily="18" charset="0"/>
                <a:cs typeface="Times New Roman" pitchFamily="18" charset="0"/>
              </a:rPr>
              <a:t>          </a:t>
            </a:r>
          </a:p>
          <a:p>
            <a:pPr algn="just">
              <a:buNone/>
            </a:pPr>
            <a:endParaRPr lang="en-US" sz="2200" b="1" dirty="0" smtClean="0">
              <a:latin typeface="Times New Roman" pitchFamily="18" charset="0"/>
              <a:cs typeface="Times New Roman" pitchFamily="18" charset="0"/>
            </a:endParaRP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Hạt dao động ở trong hố với tần số góc cho bởi sự khác biệt giữa      và . </a:t>
            </a:r>
            <a:endParaRPr lang="en-US" sz="2200" b="1" dirty="0">
              <a:latin typeface="Times New Roman" pitchFamily="18" charset="0"/>
              <a:cs typeface="Times New Roman" pitchFamily="18" charset="0"/>
            </a:endParaRPr>
          </a:p>
        </p:txBody>
      </p:sp>
      <p:graphicFrame>
        <p:nvGraphicFramePr>
          <p:cNvPr id="17" name="Object 11"/>
          <p:cNvGraphicFramePr>
            <a:graphicFrameLocks noChangeAspect="1"/>
          </p:cNvGraphicFramePr>
          <p:nvPr/>
        </p:nvGraphicFramePr>
        <p:xfrm>
          <a:off x="2046288" y="5638800"/>
          <a:ext cx="5181600" cy="700088"/>
        </p:xfrm>
        <a:graphic>
          <a:graphicData uri="http://schemas.openxmlformats.org/presentationml/2006/ole">
            <p:oleObj spid="_x0000_s61443" name="Equation" r:id="rId3" imgW="2603160" imgH="431640" progId="Equation.3">
              <p:embed/>
            </p:oleObj>
          </a:graphicData>
        </a:graphic>
      </p:graphicFrame>
      <p:graphicFrame>
        <p:nvGraphicFramePr>
          <p:cNvPr id="59403" name="Object 11"/>
          <p:cNvGraphicFramePr>
            <a:graphicFrameLocks noChangeAspect="1"/>
          </p:cNvGraphicFramePr>
          <p:nvPr/>
        </p:nvGraphicFramePr>
        <p:xfrm>
          <a:off x="2205038" y="4800600"/>
          <a:ext cx="4473575" cy="347662"/>
        </p:xfrm>
        <a:graphic>
          <a:graphicData uri="http://schemas.openxmlformats.org/presentationml/2006/ole">
            <p:oleObj spid="_x0000_s61445" name="Equation" r:id="rId4" imgW="2247840" imgH="215640" progId="Equation.3">
              <p:embed/>
            </p:oleObj>
          </a:graphicData>
        </a:graphic>
      </p:graphicFrame>
      <p:graphicFrame>
        <p:nvGraphicFramePr>
          <p:cNvPr id="60427" name="Object 11"/>
          <p:cNvGraphicFramePr>
            <a:graphicFrameLocks noChangeAspect="1"/>
          </p:cNvGraphicFramePr>
          <p:nvPr/>
        </p:nvGraphicFramePr>
        <p:xfrm>
          <a:off x="1752600" y="892175"/>
          <a:ext cx="428625" cy="327025"/>
        </p:xfrm>
        <a:graphic>
          <a:graphicData uri="http://schemas.openxmlformats.org/presentationml/2006/ole">
            <p:oleObj spid="_x0000_s61446" name="Equation" r:id="rId5" imgW="215640" imgH="203040" progId="Equation.3">
              <p:embed/>
            </p:oleObj>
          </a:graphicData>
        </a:graphic>
      </p:graphicFrame>
      <p:graphicFrame>
        <p:nvGraphicFramePr>
          <p:cNvPr id="9" name="Object 11"/>
          <p:cNvGraphicFramePr>
            <a:graphicFrameLocks noChangeAspect="1"/>
          </p:cNvGraphicFramePr>
          <p:nvPr/>
        </p:nvGraphicFramePr>
        <p:xfrm>
          <a:off x="609600" y="762000"/>
          <a:ext cx="655637" cy="449263"/>
        </p:xfrm>
        <a:graphic>
          <a:graphicData uri="http://schemas.openxmlformats.org/presentationml/2006/ole">
            <p:oleObj spid="_x0000_s61447" name="Equation" r:id="rId6" imgW="330120" imgH="279360" progId="Equation.3">
              <p:embed/>
            </p:oleObj>
          </a:graphicData>
        </a:graphic>
      </p:graphicFrame>
      <p:graphicFrame>
        <p:nvGraphicFramePr>
          <p:cNvPr id="61448" name="Object 8"/>
          <p:cNvGraphicFramePr>
            <a:graphicFrameLocks noChangeAspect="1"/>
          </p:cNvGraphicFramePr>
          <p:nvPr/>
        </p:nvGraphicFramePr>
        <p:xfrm>
          <a:off x="7140575" y="2895600"/>
          <a:ext cx="403225" cy="368300"/>
        </p:xfrm>
        <a:graphic>
          <a:graphicData uri="http://schemas.openxmlformats.org/presentationml/2006/ole">
            <p:oleObj spid="_x0000_s61448" name="Equation" r:id="rId7" imgW="203040" imgH="228600" progId="Equation.3">
              <p:embed/>
            </p:oleObj>
          </a:graphicData>
        </a:graphic>
      </p:graphicFrame>
      <p:graphicFrame>
        <p:nvGraphicFramePr>
          <p:cNvPr id="61449" name="Object 9"/>
          <p:cNvGraphicFramePr>
            <a:graphicFrameLocks noChangeAspect="1"/>
          </p:cNvGraphicFramePr>
          <p:nvPr/>
        </p:nvGraphicFramePr>
        <p:xfrm>
          <a:off x="6400800" y="3048000"/>
          <a:ext cx="303212" cy="265112"/>
        </p:xfrm>
        <a:graphic>
          <a:graphicData uri="http://schemas.openxmlformats.org/presentationml/2006/ole">
            <p:oleObj spid="_x0000_s61449" name="Equation" r:id="rId8" imgW="152280" imgH="164880" progId="Equation.3">
              <p:embed/>
            </p:oleObj>
          </a:graphicData>
        </a:graphic>
      </p:graphicFrame>
      <p:graphicFrame>
        <p:nvGraphicFramePr>
          <p:cNvPr id="61450" name="Object 10"/>
          <p:cNvGraphicFramePr>
            <a:graphicFrameLocks noChangeAspect="1"/>
          </p:cNvGraphicFramePr>
          <p:nvPr/>
        </p:nvGraphicFramePr>
        <p:xfrm>
          <a:off x="8461375" y="2971800"/>
          <a:ext cx="454025" cy="407988"/>
        </p:xfrm>
        <a:graphic>
          <a:graphicData uri="http://schemas.openxmlformats.org/presentationml/2006/ole">
            <p:oleObj spid="_x0000_s61450" name="Equation" r:id="rId9" imgW="228600" imgH="253800" progId="Equation.3">
              <p:embed/>
            </p:oleObj>
          </a:graphicData>
        </a:graphic>
      </p:graphicFrame>
      <p:graphicFrame>
        <p:nvGraphicFramePr>
          <p:cNvPr id="61451" name="Object 11"/>
          <p:cNvGraphicFramePr>
            <a:graphicFrameLocks noChangeAspect="1"/>
          </p:cNvGraphicFramePr>
          <p:nvPr/>
        </p:nvGraphicFramePr>
        <p:xfrm>
          <a:off x="8305800" y="3706812"/>
          <a:ext cx="454025" cy="407988"/>
        </p:xfrm>
        <a:graphic>
          <a:graphicData uri="http://schemas.openxmlformats.org/presentationml/2006/ole">
            <p:oleObj spid="_x0000_s61451" name="Equation" r:id="rId10" imgW="228600" imgH="253800" progId="Equation.3">
              <p:embed/>
            </p:oleObj>
          </a:graphicData>
        </a:graphic>
      </p:graphicFrame>
      <p:graphicFrame>
        <p:nvGraphicFramePr>
          <p:cNvPr id="15" name="Object 11"/>
          <p:cNvGraphicFramePr>
            <a:graphicFrameLocks noChangeAspect="1"/>
          </p:cNvGraphicFramePr>
          <p:nvPr/>
        </p:nvGraphicFramePr>
        <p:xfrm>
          <a:off x="7848600" y="6477000"/>
          <a:ext cx="303212" cy="346075"/>
        </p:xfrm>
        <a:graphic>
          <a:graphicData uri="http://schemas.openxmlformats.org/presentationml/2006/ole">
            <p:oleObj spid="_x0000_s61453" name="Equation" r:id="rId11" imgW="152280" imgH="215640" progId="Equation.3">
              <p:embed/>
            </p:oleObj>
          </a:graphicData>
        </a:graphic>
      </p:graphicFrame>
      <p:graphicFrame>
        <p:nvGraphicFramePr>
          <p:cNvPr id="21" name="Object 11"/>
          <p:cNvGraphicFramePr>
            <a:graphicFrameLocks noChangeAspect="1"/>
          </p:cNvGraphicFramePr>
          <p:nvPr/>
        </p:nvGraphicFramePr>
        <p:xfrm>
          <a:off x="8534400" y="6435725"/>
          <a:ext cx="327025" cy="346075"/>
        </p:xfrm>
        <a:graphic>
          <a:graphicData uri="http://schemas.openxmlformats.org/presentationml/2006/ole">
            <p:oleObj spid="_x0000_s61459" name="Equation" r:id="rId12" imgW="164880" imgH="215640" progId="Equation.3">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4000" b="1" dirty="0" smtClean="0">
                <a:latin typeface="Times New Roman" pitchFamily="18" charset="0"/>
                <a:cs typeface="Times New Roman" pitchFamily="18" charset="0"/>
              </a:rPr>
              <a:t>MỤC LỤC</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fontScale="55000" lnSpcReduction="20000"/>
          </a:bodyPr>
          <a:lstStyle/>
          <a:p>
            <a:pPr algn="just">
              <a:buNone/>
            </a:pPr>
            <a:r>
              <a:rPr lang="en-US" sz="2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2.3. Mật độ trạng thái</a:t>
            </a:r>
          </a:p>
          <a:p>
            <a:pPr algn="just">
              <a:buNone/>
            </a:pPr>
            <a:r>
              <a:rPr lang="en-US" sz="4400" dirty="0" smtClean="0">
                <a:latin typeface="Times New Roman" pitchFamily="18" charset="0"/>
                <a:cs typeface="Times New Roman" pitchFamily="18" charset="0"/>
              </a:rPr>
              <a:t>        2.4. Cấu trúc vùng hai và </a:t>
            </a:r>
            <a:r>
              <a:rPr lang="en-US" sz="4400" dirty="0" err="1" smtClean="0">
                <a:latin typeface="Times New Roman" pitchFamily="18" charset="0"/>
                <a:cs typeface="Times New Roman" pitchFamily="18" charset="0"/>
              </a:rPr>
              <a:t>ba</a:t>
            </a:r>
            <a:r>
              <a:rPr lang="en-US" sz="4400" dirty="0" smtClean="0">
                <a:latin typeface="Times New Roman" pitchFamily="18" charset="0"/>
                <a:cs typeface="Times New Roman" pitchFamily="18" charset="0"/>
              </a:rPr>
              <a:t> chiều</a:t>
            </a:r>
          </a:p>
          <a:p>
            <a:pPr algn="just">
              <a:buNone/>
            </a:pPr>
            <a:r>
              <a:rPr lang="en-US" sz="4400" dirty="0" smtClean="0">
                <a:latin typeface="Times New Roman" pitchFamily="18" charset="0"/>
                <a:cs typeface="Times New Roman" pitchFamily="18" charset="0"/>
              </a:rPr>
              <a:t>        2.5. Cấu trúc tinh thể của bán dẫn thông thường</a:t>
            </a:r>
          </a:p>
          <a:p>
            <a:pPr algn="just">
              <a:buNone/>
            </a:pPr>
            <a:r>
              <a:rPr lang="en-US" sz="4400" dirty="0" smtClean="0">
                <a:latin typeface="Times New Roman" pitchFamily="18" charset="0"/>
                <a:cs typeface="Times New Roman" pitchFamily="18" charset="0"/>
              </a:rPr>
              <a:t>        2.6. Cấu trúc vùng của bán dẫn thông thường</a:t>
            </a:r>
          </a:p>
          <a:p>
            <a:pPr algn="just">
              <a:buNone/>
            </a:pPr>
            <a:r>
              <a:rPr lang="en-US" sz="4400" dirty="0" smtClean="0">
                <a:latin typeface="Times New Roman" pitchFamily="18" charset="0"/>
                <a:cs typeface="Times New Roman" pitchFamily="18" charset="0"/>
              </a:rPr>
              <a:t>        2.7. Phép đo quang của khe vùng</a:t>
            </a:r>
          </a:p>
          <a:p>
            <a:pPr algn="just">
              <a:buNone/>
            </a:pPr>
            <a:r>
              <a:rPr lang="en-US" sz="4400" dirty="0" smtClean="0">
                <a:latin typeface="Times New Roman" pitchFamily="18" charset="0"/>
                <a:cs typeface="Times New Roman" pitchFamily="18" charset="0"/>
              </a:rPr>
              <a:t>        2.8. Phonon</a:t>
            </a:r>
          </a:p>
          <a:p>
            <a:pPr algn="just">
              <a:buNone/>
            </a:pPr>
            <a:r>
              <a:rPr lang="en-US" sz="4400" dirty="0" smtClean="0">
                <a:latin typeface="Times New Roman" pitchFamily="18" charset="0"/>
                <a:cs typeface="Times New Roman" pitchFamily="18" charset="0"/>
              </a:rPr>
              <a:t>        Bài tập</a:t>
            </a:r>
          </a:p>
          <a:p>
            <a:pPr algn="just">
              <a:buNone/>
            </a:pPr>
            <a:r>
              <a:rPr lang="en-US" sz="4400" dirty="0" smtClean="0">
                <a:latin typeface="Times New Roman" pitchFamily="18" charset="0"/>
                <a:cs typeface="Times New Roman" pitchFamily="18" charset="0"/>
              </a:rPr>
              <a:t>  </a:t>
            </a:r>
            <a:r>
              <a:rPr lang="en-US" sz="4400" b="1" dirty="0" smtClean="0">
                <a:latin typeface="Times New Roman" pitchFamily="18" charset="0"/>
                <a:cs typeface="Times New Roman" pitchFamily="18" charset="0"/>
              </a:rPr>
              <a:t>Chương 3: Dị cấu trúc</a:t>
            </a:r>
          </a:p>
          <a:p>
            <a:pPr algn="just">
              <a:buNone/>
            </a:pPr>
            <a:r>
              <a:rPr lang="en-US" sz="4400" b="1"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3.1. Tính chất chung của dị cấu trúc</a:t>
            </a:r>
          </a:p>
          <a:p>
            <a:pPr algn="just">
              <a:buNone/>
            </a:pPr>
            <a:r>
              <a:rPr lang="en-US" sz="4400" dirty="0" smtClean="0">
                <a:latin typeface="Times New Roman" pitchFamily="18" charset="0"/>
                <a:cs typeface="Times New Roman" pitchFamily="18" charset="0"/>
              </a:rPr>
              <a:t>        3.2. Phương pháp nuôi dị cấu trúc</a:t>
            </a:r>
          </a:p>
          <a:p>
            <a:pPr algn="just">
              <a:buNone/>
            </a:pPr>
            <a:r>
              <a:rPr lang="en-US" sz="4400" dirty="0" smtClean="0">
                <a:latin typeface="Times New Roman" pitchFamily="18" charset="0"/>
                <a:cs typeface="Times New Roman" pitchFamily="18" charset="0"/>
              </a:rPr>
              <a:t>        3.3. Kỹ thuật vùng</a:t>
            </a:r>
          </a:p>
          <a:p>
            <a:pPr algn="just">
              <a:buNone/>
            </a:pPr>
            <a:r>
              <a:rPr lang="en-US" sz="4400" dirty="0" smtClean="0">
                <a:latin typeface="Times New Roman" pitchFamily="18" charset="0"/>
                <a:cs typeface="Times New Roman" pitchFamily="18" charset="0"/>
              </a:rPr>
              <a:t>        3.4. Cấu trúc xếp thành từng lớp: Hố lượng tử và rào</a:t>
            </a:r>
          </a:p>
          <a:p>
            <a:pPr algn="just">
              <a:buNone/>
            </a:pPr>
            <a:r>
              <a:rPr lang="en-US" sz="4400" dirty="0" smtClean="0">
                <a:latin typeface="Times New Roman" pitchFamily="18" charset="0"/>
                <a:cs typeface="Times New Roman" pitchFamily="18" charset="0"/>
              </a:rPr>
              <a:t>        3.5. Dị cấu trúc pha tạp</a:t>
            </a:r>
          </a:p>
          <a:p>
            <a:pPr algn="just">
              <a:buNone/>
            </a:pPr>
            <a:r>
              <a:rPr lang="en-US" sz="4400" dirty="0" smtClean="0">
                <a:latin typeface="Times New Roman" pitchFamily="18" charset="0"/>
                <a:cs typeface="Times New Roman" pitchFamily="18" charset="0"/>
              </a:rPr>
              <a:t>        3.6. Lớp biến dạng</a:t>
            </a:r>
          </a:p>
          <a:p>
            <a:pPr algn="just">
              <a:buNone/>
            </a:pPr>
            <a:r>
              <a:rPr lang="en-US" sz="4400" dirty="0" smtClean="0">
                <a:latin typeface="Times New Roman" pitchFamily="18" charset="0"/>
                <a:cs typeface="Times New Roman" pitchFamily="18" charset="0"/>
              </a:rPr>
              <a:t>        3.7. Dị cấu trúc Si - Ge </a:t>
            </a:r>
          </a:p>
          <a:p>
            <a:pPr algn="just">
              <a:buNone/>
            </a:pPr>
            <a:r>
              <a:rPr lang="en-US" sz="2400" dirty="0" smtClean="0">
                <a:latin typeface="Times New Roman" pitchFamily="18" charset="0"/>
                <a:cs typeface="Times New Roman" pitchFamily="18" charset="0"/>
              </a:rPr>
              <a:t> </a:t>
            </a:r>
          </a:p>
          <a:p>
            <a:pPr algn="just">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b="1" dirty="0" smtClean="0">
                <a:latin typeface="Times New Roman" pitchFamily="18" charset="0"/>
                <a:cs typeface="Times New Roman" pitchFamily="18" charset="0"/>
              </a:rPr>
              <a:t>   1.5.3. Chuyển động của bó sóng</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Cơ học cổ điển dựa trên khái niệm chất điểm với tọa độ và xung lượng được xác định chính xác. Điều này không đúng trong cơ học sóng. Sự tương tự </a:t>
            </a:r>
            <a:r>
              <a:rPr lang="en-US" sz="2200" dirty="0" err="1" smtClean="0">
                <a:latin typeface="Times New Roman" pitchFamily="18" charset="0"/>
                <a:cs typeface="Times New Roman" pitchFamily="18" charset="0"/>
              </a:rPr>
              <a:t>tự</a:t>
            </a:r>
            <a:r>
              <a:rPr lang="en-US" sz="2200" dirty="0" smtClean="0">
                <a:latin typeface="Times New Roman" pitchFamily="18" charset="0"/>
                <a:cs typeface="Times New Roman" pitchFamily="18" charset="0"/>
              </a:rPr>
              <a:t> nhiên là một bó sóng. Đó là một sóng bị giới hạn trong một vùng hữu hạn bởi một hình bao. Nó cũng minh họa các giá trị kì vọng. Xét một sóng mang phẳng                     và biến điệu nó với một hình bao Gauss tại t = 0 </a:t>
            </a:r>
          </a:p>
          <a:p>
            <a:pPr algn="just">
              <a:buNone/>
            </a:pPr>
            <a:endParaRPr lang="en-US" sz="2200" b="1" dirty="0" smtClean="0">
              <a:latin typeface="Times New Roman" pitchFamily="18" charset="0"/>
              <a:cs typeface="Times New Roman" pitchFamily="18" charset="0"/>
            </a:endParaRPr>
          </a:p>
          <a:p>
            <a:pPr algn="just">
              <a:buNone/>
            </a:pPr>
            <a:endParaRPr lang="en-US" sz="2200" b="1" dirty="0" smtClean="0">
              <a:latin typeface="Times New Roman" pitchFamily="18" charset="0"/>
              <a:cs typeface="Times New Roman" pitchFamily="18" charset="0"/>
            </a:endParaRP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Mật độ xác suất của nó là một hàm Gauss chuẩn hoá với trung bình      và độ lệch chuẩn d</a:t>
            </a:r>
          </a:p>
          <a:p>
            <a:pPr algn="just">
              <a:buNone/>
            </a:pPr>
            <a:endParaRPr lang="en-US" sz="2200" b="1" dirty="0" smtClean="0">
              <a:latin typeface="Times New Roman" pitchFamily="18" charset="0"/>
              <a:cs typeface="Times New Roman" pitchFamily="18" charset="0"/>
            </a:endParaRPr>
          </a:p>
          <a:p>
            <a:pPr algn="just">
              <a:buNone/>
            </a:pPr>
            <a:endParaRPr lang="en-US" sz="2200" b="1" dirty="0" smtClean="0">
              <a:latin typeface="Times New Roman" pitchFamily="18" charset="0"/>
              <a:cs typeface="Times New Roman" pitchFamily="18" charset="0"/>
            </a:endParaRP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Từ đó,             và              tại          . Có thể định xử bó sóng bằng cách chọn d thích hợp. </a:t>
            </a:r>
            <a:endParaRPr lang="en-US" sz="2200" dirty="0">
              <a:latin typeface="Times New Roman" pitchFamily="18" charset="0"/>
              <a:cs typeface="Times New Roman" pitchFamily="18" charset="0"/>
            </a:endParaRPr>
          </a:p>
        </p:txBody>
      </p:sp>
      <p:graphicFrame>
        <p:nvGraphicFramePr>
          <p:cNvPr id="59403" name="Object 11"/>
          <p:cNvGraphicFramePr>
            <a:graphicFrameLocks noChangeAspect="1"/>
          </p:cNvGraphicFramePr>
          <p:nvPr/>
        </p:nvGraphicFramePr>
        <p:xfrm>
          <a:off x="1560513" y="4800600"/>
          <a:ext cx="5761037" cy="819150"/>
        </p:xfrm>
        <a:graphic>
          <a:graphicData uri="http://schemas.openxmlformats.org/presentationml/2006/ole">
            <p:oleObj spid="_x0000_s62467" name="Equation" r:id="rId3" imgW="2895480" imgH="507960" progId="Equation.3">
              <p:embed/>
            </p:oleObj>
          </a:graphicData>
        </a:graphic>
      </p:graphicFrame>
      <p:graphicFrame>
        <p:nvGraphicFramePr>
          <p:cNvPr id="60427" name="Object 11"/>
          <p:cNvGraphicFramePr>
            <a:graphicFrameLocks noChangeAspect="1"/>
          </p:cNvGraphicFramePr>
          <p:nvPr/>
        </p:nvGraphicFramePr>
        <p:xfrm>
          <a:off x="1295400" y="5611813"/>
          <a:ext cx="1008063" cy="407987"/>
        </p:xfrm>
        <a:graphic>
          <a:graphicData uri="http://schemas.openxmlformats.org/presentationml/2006/ole">
            <p:oleObj spid="_x0000_s62468" name="Equation" r:id="rId4" imgW="507960" imgH="253800" progId="Equation.3">
              <p:embed/>
            </p:oleObj>
          </a:graphicData>
        </a:graphic>
      </p:graphicFrame>
      <p:graphicFrame>
        <p:nvGraphicFramePr>
          <p:cNvPr id="9" name="Object 11"/>
          <p:cNvGraphicFramePr>
            <a:graphicFrameLocks noChangeAspect="1"/>
          </p:cNvGraphicFramePr>
          <p:nvPr/>
        </p:nvGraphicFramePr>
        <p:xfrm>
          <a:off x="1192212" y="3200400"/>
          <a:ext cx="6808788" cy="815975"/>
        </p:xfrm>
        <a:graphic>
          <a:graphicData uri="http://schemas.openxmlformats.org/presentationml/2006/ole">
            <p:oleObj spid="_x0000_s62469" name="Equation" r:id="rId5" imgW="3429000" imgH="507960" progId="Equation.3">
              <p:embed/>
            </p:oleObj>
          </a:graphicData>
        </a:graphic>
      </p:graphicFrame>
      <p:graphicFrame>
        <p:nvGraphicFramePr>
          <p:cNvPr id="61448" name="Object 8"/>
          <p:cNvGraphicFramePr>
            <a:graphicFrameLocks noChangeAspect="1"/>
          </p:cNvGraphicFramePr>
          <p:nvPr/>
        </p:nvGraphicFramePr>
        <p:xfrm>
          <a:off x="4170363" y="5656263"/>
          <a:ext cx="630237" cy="287337"/>
        </p:xfrm>
        <a:graphic>
          <a:graphicData uri="http://schemas.openxmlformats.org/presentationml/2006/ole">
            <p:oleObj spid="_x0000_s62470" name="Equation" r:id="rId6" imgW="317160" imgH="177480" progId="Equation.3">
              <p:embed/>
            </p:oleObj>
          </a:graphicData>
        </a:graphic>
      </p:graphicFrame>
      <p:graphicFrame>
        <p:nvGraphicFramePr>
          <p:cNvPr id="61449" name="Object 9"/>
          <p:cNvGraphicFramePr>
            <a:graphicFrameLocks noChangeAspect="1"/>
          </p:cNvGraphicFramePr>
          <p:nvPr/>
        </p:nvGraphicFramePr>
        <p:xfrm>
          <a:off x="3105150" y="2590800"/>
          <a:ext cx="1543050" cy="366713"/>
        </p:xfrm>
        <a:graphic>
          <a:graphicData uri="http://schemas.openxmlformats.org/presentationml/2006/ole">
            <p:oleObj spid="_x0000_s62471" name="Equation" r:id="rId7" imgW="774360" imgH="228600" progId="Equation.3">
              <p:embed/>
            </p:oleObj>
          </a:graphicData>
        </a:graphic>
      </p:graphicFrame>
      <p:graphicFrame>
        <p:nvGraphicFramePr>
          <p:cNvPr id="61450" name="Object 10"/>
          <p:cNvGraphicFramePr>
            <a:graphicFrameLocks noChangeAspect="1"/>
          </p:cNvGraphicFramePr>
          <p:nvPr/>
        </p:nvGraphicFramePr>
        <p:xfrm>
          <a:off x="2667000" y="5673725"/>
          <a:ext cx="908050" cy="284163"/>
        </p:xfrm>
        <a:graphic>
          <a:graphicData uri="http://schemas.openxmlformats.org/presentationml/2006/ole">
            <p:oleObj spid="_x0000_s62472" name="Equation" r:id="rId8" imgW="457200" imgH="177480" progId="Equation.3">
              <p:embed/>
            </p:oleObj>
          </a:graphicData>
        </a:graphic>
      </p:graphicFrame>
      <p:graphicFrame>
        <p:nvGraphicFramePr>
          <p:cNvPr id="61451" name="Object 11"/>
          <p:cNvGraphicFramePr>
            <a:graphicFrameLocks noChangeAspect="1"/>
          </p:cNvGraphicFramePr>
          <p:nvPr/>
        </p:nvGraphicFramePr>
        <p:xfrm>
          <a:off x="8305800" y="4114800"/>
          <a:ext cx="327025" cy="366713"/>
        </p:xfrm>
        <a:graphic>
          <a:graphicData uri="http://schemas.openxmlformats.org/presentationml/2006/ole">
            <p:oleObj spid="_x0000_s62473" name="Equation" r:id="rId9" imgW="164880" imgH="228600" progId="Equation.3">
              <p:embed/>
            </p:oleObj>
          </a:graphicData>
        </a:graphic>
      </p:graphicFrame>
      <p:graphicFrame>
        <p:nvGraphicFramePr>
          <p:cNvPr id="15" name="Object 11"/>
          <p:cNvGraphicFramePr>
            <a:graphicFrameLocks noChangeAspect="1"/>
          </p:cNvGraphicFramePr>
          <p:nvPr/>
        </p:nvGraphicFramePr>
        <p:xfrm>
          <a:off x="7848600" y="6477000"/>
          <a:ext cx="303212" cy="346075"/>
        </p:xfrm>
        <a:graphic>
          <a:graphicData uri="http://schemas.openxmlformats.org/presentationml/2006/ole">
            <p:oleObj spid="_x0000_s62474" name="Equation" r:id="rId10" imgW="152280" imgH="215640" progId="Equation.3">
              <p:embed/>
            </p:oleObj>
          </a:graphicData>
        </a:graphic>
      </p:graphicFrame>
      <p:graphicFrame>
        <p:nvGraphicFramePr>
          <p:cNvPr id="21" name="Object 11"/>
          <p:cNvGraphicFramePr>
            <a:graphicFrameLocks noChangeAspect="1"/>
          </p:cNvGraphicFramePr>
          <p:nvPr/>
        </p:nvGraphicFramePr>
        <p:xfrm>
          <a:off x="8534400" y="6435725"/>
          <a:ext cx="327025" cy="346075"/>
        </p:xfrm>
        <a:graphic>
          <a:graphicData uri="http://schemas.openxmlformats.org/presentationml/2006/ole">
            <p:oleObj spid="_x0000_s62475" name="Equation" r:id="rId11" imgW="164880" imgH="215640" progId="Equation.3">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Sóng mang có xung lượng      xác định nhưng ta cần trộn nhiều sóng với nhau để có bó sóng và do đó bây giờ có một phạm vi xung lượng theo hàm sóng.  Có hai cách </a:t>
            </a:r>
            <a:r>
              <a:rPr lang="en-US" sz="2200" dirty="0" err="1" smtClean="0">
                <a:latin typeface="Times New Roman" pitchFamily="18" charset="0"/>
                <a:cs typeface="Times New Roman" pitchFamily="18" charset="0"/>
              </a:rPr>
              <a:t>rút</a:t>
            </a:r>
            <a:r>
              <a:rPr lang="en-US" sz="2200" dirty="0" smtClean="0">
                <a:latin typeface="Times New Roman" pitchFamily="18" charset="0"/>
                <a:cs typeface="Times New Roman" pitchFamily="18" charset="0"/>
              </a:rPr>
              <a:t> ra        và        . Cách thứ nhất là </a:t>
            </a:r>
            <a:r>
              <a:rPr lang="en-US" sz="2200" dirty="0" err="1" smtClean="0">
                <a:latin typeface="Times New Roman" pitchFamily="18" charset="0"/>
                <a:cs typeface="Times New Roman" pitchFamily="18" charset="0"/>
              </a:rPr>
              <a:t>dùng</a:t>
            </a:r>
            <a:r>
              <a:rPr lang="en-US" sz="2200" dirty="0" smtClean="0">
                <a:latin typeface="Times New Roman" pitchFamily="18" charset="0"/>
                <a:cs typeface="Times New Roman" pitchFamily="18" charset="0"/>
              </a:rPr>
              <a:t> định nghĩa của giá trị kì vọng. Cách thứ hai là viết hàm sóng theo xung lượng chứ không phải tọa độ. Do một sóng phẳng                         có xung lượng p xác định, có thể xác định sự phân bố của các xung lượng trong  hàm sóng bằng cách phân tích nó thành các sóng phẳng qua phép biến đổi Fourier. Do đó, hàm sóng               trong không gian xung lượng   liên   hệ   với  hàm  sóng</a:t>
            </a:r>
          </a:p>
          <a:p>
            <a:pPr algn="just">
              <a:buNone/>
            </a:pPr>
            <a:r>
              <a:rPr lang="en-US" sz="2200" dirty="0" smtClean="0">
                <a:latin typeface="Times New Roman" pitchFamily="18" charset="0"/>
                <a:cs typeface="Times New Roman" pitchFamily="18" charset="0"/>
              </a:rPr>
              <a:t>                  trong không gian thực (không gian tọa độ) bởi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Các hệ số             bảo đảm     được chuẩn hoá giống như       .  </a:t>
            </a:r>
          </a:p>
          <a:p>
            <a:pPr algn="just">
              <a:buNone/>
            </a:pPr>
            <a:r>
              <a:rPr lang="en-US" sz="2200" dirty="0" smtClean="0">
                <a:latin typeface="Times New Roman" pitchFamily="18" charset="0"/>
                <a:cs typeface="Times New Roman" pitchFamily="18" charset="0"/>
              </a:rPr>
              <a:t>        Khi thực hiện phép biến đổi Fourier đối với bó sóng Gauss (1.56), ta thu được</a:t>
            </a:r>
            <a:endParaRPr lang="en-US" sz="2200" dirty="0">
              <a:latin typeface="Times New Roman" pitchFamily="18" charset="0"/>
              <a:cs typeface="Times New Roman" pitchFamily="18" charset="0"/>
            </a:endParaRPr>
          </a:p>
        </p:txBody>
      </p:sp>
      <p:graphicFrame>
        <p:nvGraphicFramePr>
          <p:cNvPr id="60427" name="Object 11"/>
          <p:cNvGraphicFramePr>
            <a:graphicFrameLocks noChangeAspect="1"/>
          </p:cNvGraphicFramePr>
          <p:nvPr/>
        </p:nvGraphicFramePr>
        <p:xfrm>
          <a:off x="3505200" y="1447800"/>
          <a:ext cx="504825" cy="407987"/>
        </p:xfrm>
        <a:graphic>
          <a:graphicData uri="http://schemas.openxmlformats.org/presentationml/2006/ole">
            <p:oleObj spid="_x0000_s63491" name="Equation" r:id="rId3" imgW="253800" imgH="253800" progId="Equation.3">
              <p:embed/>
            </p:oleObj>
          </a:graphicData>
        </a:graphic>
      </p:graphicFrame>
      <p:graphicFrame>
        <p:nvGraphicFramePr>
          <p:cNvPr id="9" name="Object 11"/>
          <p:cNvGraphicFramePr>
            <a:graphicFrameLocks noChangeAspect="1"/>
          </p:cNvGraphicFramePr>
          <p:nvPr/>
        </p:nvGraphicFramePr>
        <p:xfrm>
          <a:off x="1985963" y="4059237"/>
          <a:ext cx="5219700" cy="1427163"/>
        </p:xfrm>
        <a:graphic>
          <a:graphicData uri="http://schemas.openxmlformats.org/presentationml/2006/ole">
            <p:oleObj spid="_x0000_s63492" name="Equation" r:id="rId4" imgW="2628720" imgH="888840" progId="Equation.3">
              <p:embed/>
            </p:oleObj>
          </a:graphicData>
        </a:graphic>
      </p:graphicFrame>
      <p:graphicFrame>
        <p:nvGraphicFramePr>
          <p:cNvPr id="61448" name="Object 8"/>
          <p:cNvGraphicFramePr>
            <a:graphicFrameLocks noChangeAspect="1"/>
          </p:cNvGraphicFramePr>
          <p:nvPr/>
        </p:nvGraphicFramePr>
        <p:xfrm>
          <a:off x="1676400" y="3200400"/>
          <a:ext cx="857250" cy="327025"/>
        </p:xfrm>
        <a:graphic>
          <a:graphicData uri="http://schemas.openxmlformats.org/presentationml/2006/ole">
            <p:oleObj spid="_x0000_s63493" name="Equation" r:id="rId5" imgW="431640" imgH="203040" progId="Equation.3">
              <p:embed/>
            </p:oleObj>
          </a:graphicData>
        </a:graphic>
      </p:graphicFrame>
      <p:graphicFrame>
        <p:nvGraphicFramePr>
          <p:cNvPr id="61449" name="Object 9"/>
          <p:cNvGraphicFramePr>
            <a:graphicFrameLocks noChangeAspect="1"/>
          </p:cNvGraphicFramePr>
          <p:nvPr/>
        </p:nvGraphicFramePr>
        <p:xfrm>
          <a:off x="5072063" y="2168525"/>
          <a:ext cx="1417637" cy="346075"/>
        </p:xfrm>
        <a:graphic>
          <a:graphicData uri="http://schemas.openxmlformats.org/presentationml/2006/ole">
            <p:oleObj spid="_x0000_s63494" name="Equation" r:id="rId6" imgW="711000" imgH="215640" progId="Equation.3">
              <p:embed/>
            </p:oleObj>
          </a:graphicData>
        </a:graphic>
      </p:graphicFrame>
      <p:graphicFrame>
        <p:nvGraphicFramePr>
          <p:cNvPr id="61450" name="Object 10"/>
          <p:cNvGraphicFramePr>
            <a:graphicFrameLocks noChangeAspect="1"/>
          </p:cNvGraphicFramePr>
          <p:nvPr/>
        </p:nvGraphicFramePr>
        <p:xfrm>
          <a:off x="4524375" y="1524000"/>
          <a:ext cx="428625" cy="323850"/>
        </p:xfrm>
        <a:graphic>
          <a:graphicData uri="http://schemas.openxmlformats.org/presentationml/2006/ole">
            <p:oleObj spid="_x0000_s63495" name="Equation" r:id="rId7" imgW="215640" imgH="203040" progId="Equation.3">
              <p:embed/>
            </p:oleObj>
          </a:graphicData>
        </a:graphic>
      </p:graphicFrame>
      <p:graphicFrame>
        <p:nvGraphicFramePr>
          <p:cNvPr id="61451" name="Object 11"/>
          <p:cNvGraphicFramePr>
            <a:graphicFrameLocks noChangeAspect="1"/>
          </p:cNvGraphicFramePr>
          <p:nvPr/>
        </p:nvGraphicFramePr>
        <p:xfrm>
          <a:off x="3581400" y="838200"/>
          <a:ext cx="377825" cy="366713"/>
        </p:xfrm>
        <a:graphic>
          <a:graphicData uri="http://schemas.openxmlformats.org/presentationml/2006/ole">
            <p:oleObj spid="_x0000_s63496" name="Equation" r:id="rId8" imgW="190440" imgH="228600" progId="Equation.3">
              <p:embed/>
            </p:oleObj>
          </a:graphicData>
        </a:graphic>
      </p:graphicFrame>
      <p:graphicFrame>
        <p:nvGraphicFramePr>
          <p:cNvPr id="15" name="Object 11"/>
          <p:cNvGraphicFramePr>
            <a:graphicFrameLocks noChangeAspect="1"/>
          </p:cNvGraphicFramePr>
          <p:nvPr/>
        </p:nvGraphicFramePr>
        <p:xfrm>
          <a:off x="1676400" y="5576887"/>
          <a:ext cx="782637" cy="366713"/>
        </p:xfrm>
        <a:graphic>
          <a:graphicData uri="http://schemas.openxmlformats.org/presentationml/2006/ole">
            <p:oleObj spid="_x0000_s63497" name="Equation" r:id="rId9" imgW="393480" imgH="228600" progId="Equation.3">
              <p:embed/>
            </p:oleObj>
          </a:graphicData>
        </a:graphic>
      </p:graphicFrame>
      <p:graphicFrame>
        <p:nvGraphicFramePr>
          <p:cNvPr id="21" name="Object 11"/>
          <p:cNvGraphicFramePr>
            <a:graphicFrameLocks noChangeAspect="1"/>
          </p:cNvGraphicFramePr>
          <p:nvPr/>
        </p:nvGraphicFramePr>
        <p:xfrm>
          <a:off x="6937375" y="5638800"/>
          <a:ext cx="301625" cy="265112"/>
        </p:xfrm>
        <a:graphic>
          <a:graphicData uri="http://schemas.openxmlformats.org/presentationml/2006/ole">
            <p:oleObj spid="_x0000_s63498" name="Equation" r:id="rId10" imgW="152280" imgH="164880" progId="Equation.3">
              <p:embed/>
            </p:oleObj>
          </a:graphicData>
        </a:graphic>
      </p:graphicFrame>
      <p:graphicFrame>
        <p:nvGraphicFramePr>
          <p:cNvPr id="14" name="Object 8"/>
          <p:cNvGraphicFramePr>
            <a:graphicFrameLocks noChangeAspect="1"/>
          </p:cNvGraphicFramePr>
          <p:nvPr/>
        </p:nvGraphicFramePr>
        <p:xfrm>
          <a:off x="565150" y="3559175"/>
          <a:ext cx="882650" cy="327025"/>
        </p:xfrm>
        <a:graphic>
          <a:graphicData uri="http://schemas.openxmlformats.org/presentationml/2006/ole">
            <p:oleObj spid="_x0000_s63499" name="Equation" r:id="rId11" imgW="444240" imgH="203040" progId="Equation.3">
              <p:embed/>
            </p:oleObj>
          </a:graphicData>
        </a:graphic>
      </p:graphicFrame>
      <p:graphicFrame>
        <p:nvGraphicFramePr>
          <p:cNvPr id="63501" name="Object 13"/>
          <p:cNvGraphicFramePr>
            <a:graphicFrameLocks noChangeAspect="1"/>
          </p:cNvGraphicFramePr>
          <p:nvPr/>
        </p:nvGraphicFramePr>
        <p:xfrm>
          <a:off x="3505200" y="5618162"/>
          <a:ext cx="250825" cy="325438"/>
        </p:xfrm>
        <a:graphic>
          <a:graphicData uri="http://schemas.openxmlformats.org/presentationml/2006/ole">
            <p:oleObj spid="_x0000_s63501" name="Equation" r:id="rId12" imgW="126720" imgH="203040" progId="Equation.3">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Đó là một hàm Gauss chuẩn hóa với trung bình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sóng mang và độ lệch chuẩn </a:t>
            </a:r>
          </a:p>
          <a:p>
            <a:pPr algn="just">
              <a:buNone/>
            </a:pPr>
            <a:r>
              <a:rPr lang="en-US" sz="2200" dirty="0" smtClean="0">
                <a:latin typeface="Times New Roman" pitchFamily="18" charset="0"/>
                <a:cs typeface="Times New Roman" pitchFamily="18" charset="0"/>
              </a:rPr>
              <a:t>         Tích các độ lệch chuẩn:</a:t>
            </a:r>
          </a:p>
          <a:p>
            <a:pPr algn="just">
              <a:buNone/>
            </a:pPr>
            <a:r>
              <a:rPr lang="en-US" sz="2200" dirty="0" smtClean="0">
                <a:latin typeface="Times New Roman" pitchFamily="18" charset="0"/>
                <a:cs typeface="Times New Roman" pitchFamily="18" charset="0"/>
              </a:rPr>
              <a:t>    Đó là nguyên lí bất định Heisenberg mà theo nó, không thể đo cả tọa độ và xung lượng của một hạt tới độ chính xác tùy ý. Nó trái ngược với bức tranh cổ điển mà ở đó cả tọa độ và xung lượng có thể xác định một cách chính xác. Các bó sóng Gauss đem lại độ bất định cực tiểu vì theo nguyên lí bất định,</a:t>
            </a:r>
          </a:p>
          <a:p>
            <a:pPr algn="just">
              <a:buNone/>
            </a:pPr>
            <a:r>
              <a:rPr lang="en-US" sz="2200" dirty="0" smtClean="0">
                <a:latin typeface="Times New Roman" pitchFamily="18" charset="0"/>
                <a:cs typeface="Times New Roman" pitchFamily="18" charset="0"/>
              </a:rPr>
              <a:t>     Ví dụ  một sóng phẳng có xung lượng xác định. Do đó,               nhưng nó mở rộng đều qua toàn bộ không gian và dẫn đến      </a:t>
            </a:r>
            <a:endParaRPr lang="en-US" sz="2200" dirty="0">
              <a:latin typeface="Times New Roman" pitchFamily="18" charset="0"/>
              <a:cs typeface="Times New Roman" pitchFamily="18" charset="0"/>
            </a:endParaRPr>
          </a:p>
        </p:txBody>
      </p:sp>
      <p:graphicFrame>
        <p:nvGraphicFramePr>
          <p:cNvPr id="9" name="Object 11"/>
          <p:cNvGraphicFramePr>
            <a:graphicFrameLocks noChangeAspect="1"/>
          </p:cNvGraphicFramePr>
          <p:nvPr/>
        </p:nvGraphicFramePr>
        <p:xfrm>
          <a:off x="246063" y="838200"/>
          <a:ext cx="8699500" cy="1671638"/>
        </p:xfrm>
        <a:graphic>
          <a:graphicData uri="http://schemas.openxmlformats.org/presentationml/2006/ole">
            <p:oleObj spid="_x0000_s64515" name="Equation" r:id="rId3" imgW="4381200" imgH="1041120" progId="Equation.3">
              <p:embed/>
            </p:oleObj>
          </a:graphicData>
        </a:graphic>
      </p:graphicFrame>
      <p:graphicFrame>
        <p:nvGraphicFramePr>
          <p:cNvPr id="61448" name="Object 8"/>
          <p:cNvGraphicFramePr>
            <a:graphicFrameLocks noChangeAspect="1"/>
          </p:cNvGraphicFramePr>
          <p:nvPr/>
        </p:nvGraphicFramePr>
        <p:xfrm>
          <a:off x="6080125" y="2819400"/>
          <a:ext cx="1082675" cy="407987"/>
        </p:xfrm>
        <a:graphic>
          <a:graphicData uri="http://schemas.openxmlformats.org/presentationml/2006/ole">
            <p:oleObj spid="_x0000_s64516" name="Equation" r:id="rId4" imgW="545760" imgH="253800" progId="Equation.3">
              <p:embed/>
            </p:oleObj>
          </a:graphicData>
        </a:graphic>
      </p:graphicFrame>
      <p:graphicFrame>
        <p:nvGraphicFramePr>
          <p:cNvPr id="61450" name="Object 10"/>
          <p:cNvGraphicFramePr>
            <a:graphicFrameLocks noChangeAspect="1"/>
          </p:cNvGraphicFramePr>
          <p:nvPr/>
        </p:nvGraphicFramePr>
        <p:xfrm>
          <a:off x="3908425" y="3429000"/>
          <a:ext cx="3025775" cy="627062"/>
        </p:xfrm>
        <a:graphic>
          <a:graphicData uri="http://schemas.openxmlformats.org/presentationml/2006/ole">
            <p:oleObj spid="_x0000_s64518" name="Equation" r:id="rId5" imgW="1523880" imgH="393480" progId="Equation.3">
              <p:embed/>
            </p:oleObj>
          </a:graphicData>
        </a:graphic>
      </p:graphicFrame>
      <p:graphicFrame>
        <p:nvGraphicFramePr>
          <p:cNvPr id="61451" name="Object 11"/>
          <p:cNvGraphicFramePr>
            <a:graphicFrameLocks noChangeAspect="1"/>
          </p:cNvGraphicFramePr>
          <p:nvPr/>
        </p:nvGraphicFramePr>
        <p:xfrm>
          <a:off x="2514600" y="3159125"/>
          <a:ext cx="1611313" cy="346075"/>
        </p:xfrm>
        <a:graphic>
          <a:graphicData uri="http://schemas.openxmlformats.org/presentationml/2006/ole">
            <p:oleObj spid="_x0000_s64519" name="Equation" r:id="rId6" imgW="812520" imgH="215640" progId="Equation.3">
              <p:embed/>
            </p:oleObj>
          </a:graphicData>
        </a:graphic>
      </p:graphicFrame>
      <p:graphicFrame>
        <p:nvGraphicFramePr>
          <p:cNvPr id="21" name="Object 11"/>
          <p:cNvGraphicFramePr>
            <a:graphicFrameLocks noChangeAspect="1"/>
          </p:cNvGraphicFramePr>
          <p:nvPr/>
        </p:nvGraphicFramePr>
        <p:xfrm>
          <a:off x="6030913" y="6096000"/>
          <a:ext cx="979487" cy="285750"/>
        </p:xfrm>
        <a:graphic>
          <a:graphicData uri="http://schemas.openxmlformats.org/presentationml/2006/ole">
            <p:oleObj spid="_x0000_s64521" name="Equation" r:id="rId7" imgW="495000" imgH="177480" progId="Equation.3">
              <p:embed/>
            </p:oleObj>
          </a:graphicData>
        </a:graphic>
      </p:graphicFrame>
      <p:graphicFrame>
        <p:nvGraphicFramePr>
          <p:cNvPr id="14" name="Object 8"/>
          <p:cNvGraphicFramePr>
            <a:graphicFrameLocks noChangeAspect="1"/>
          </p:cNvGraphicFramePr>
          <p:nvPr/>
        </p:nvGraphicFramePr>
        <p:xfrm>
          <a:off x="3686175" y="5410200"/>
          <a:ext cx="2320925" cy="327025"/>
        </p:xfrm>
        <a:graphic>
          <a:graphicData uri="http://schemas.openxmlformats.org/presentationml/2006/ole">
            <p:oleObj spid="_x0000_s64522" name="Equation" r:id="rId8" imgW="1168200" imgH="203040" progId="Equation.3">
              <p:embed/>
            </p:oleObj>
          </a:graphicData>
        </a:graphic>
      </p:graphicFrame>
      <p:graphicFrame>
        <p:nvGraphicFramePr>
          <p:cNvPr id="16" name="Object 11"/>
          <p:cNvGraphicFramePr>
            <a:graphicFrameLocks noChangeAspect="1"/>
          </p:cNvGraphicFramePr>
          <p:nvPr/>
        </p:nvGraphicFramePr>
        <p:xfrm>
          <a:off x="6816725" y="5761038"/>
          <a:ext cx="879475" cy="325437"/>
        </p:xfrm>
        <a:graphic>
          <a:graphicData uri="http://schemas.openxmlformats.org/presentationml/2006/ole">
            <p:oleObj spid="_x0000_s64524" name="Equation" r:id="rId9" imgW="444240" imgH="203040" progId="Equation.3">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6096000"/>
          </a:xfrm>
        </p:spPr>
        <p:txBody>
          <a:bodyPr>
            <a:normAutofit/>
          </a:bodyPr>
          <a:lstStyle/>
          <a:p>
            <a:pPr algn="just">
              <a:buNone/>
            </a:pPr>
            <a:r>
              <a:rPr lang="en-US" sz="2200" dirty="0" smtClean="0">
                <a:latin typeface="Times New Roman" pitchFamily="18" charset="0"/>
                <a:cs typeface="Times New Roman" pitchFamily="18" charset="0"/>
              </a:rPr>
              <a:t>    Nguyên lí bất định làm cho trạng thái thấp nhất trong một hố lượng tử phải có động năng  khác không. Điều đó khác với cơ học cổ điển mà trong đó hạt sẽ đứng yên. Nếu hạt đứng yên thì xung lượng của hạt bằng không. Do đó,             trong lúc         hữu hạn vì hạt ở một chỗ nào đó trong hố. Như vậy,                   mà điều đó vi phạm nguyên lí bất định. Cách duy nhất để tránh điều đó là hạt phải có </a:t>
            </a:r>
            <a:r>
              <a:rPr lang="en-US" sz="2200" i="1" dirty="0" smtClean="0">
                <a:latin typeface="Times New Roman" pitchFamily="18" charset="0"/>
                <a:cs typeface="Times New Roman" pitchFamily="18" charset="0"/>
              </a:rPr>
              <a:t>năng lượng điểm không </a:t>
            </a:r>
            <a:r>
              <a:rPr lang="en-US" sz="2200" dirty="0" smtClean="0">
                <a:latin typeface="Times New Roman" pitchFamily="18" charset="0"/>
                <a:cs typeface="Times New Roman" pitchFamily="18" charset="0"/>
              </a:rPr>
              <a:t>ở trạng thái thấp nhất sao cho cả       và      đều khác không. Điều này có thể được sử dụng để ước tính năng lượng điểm không.  Ví dụ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một hố thế sâu vô hạn có bề rộng a và hạt ở trong hố thế. Có thể coi                   và do đó,</a:t>
            </a:r>
          </a:p>
          <a:p>
            <a:pPr algn="just">
              <a:buNone/>
            </a:pPr>
            <a:r>
              <a:rPr lang="en-US" sz="2200" dirty="0" smtClean="0">
                <a:latin typeface="Times New Roman" pitchFamily="18" charset="0"/>
                <a:cs typeface="Times New Roman" pitchFamily="18" charset="0"/>
              </a:rPr>
              <a:t>                    Từ  động năng                    suy ra năng lượng   của trạng  thái  cơ </a:t>
            </a:r>
          </a:p>
          <a:p>
            <a:pPr algn="just">
              <a:buNone/>
            </a:pPr>
            <a:r>
              <a:rPr lang="en-US" sz="2200" dirty="0" smtClean="0">
                <a:latin typeface="Times New Roman" pitchFamily="18" charset="0"/>
                <a:cs typeface="Times New Roman" pitchFamily="18" charset="0"/>
              </a:rPr>
              <a:t>     bản là                              Kết quả chính xác có        thay cho  2.  Điều   này               </a:t>
            </a:r>
          </a:p>
          <a:p>
            <a:pPr algn="just">
              <a:buNone/>
            </a:pPr>
            <a:r>
              <a:rPr lang="en-US" sz="2200" dirty="0" smtClean="0">
                <a:latin typeface="Times New Roman" pitchFamily="18" charset="0"/>
                <a:cs typeface="Times New Roman" pitchFamily="18" charset="0"/>
              </a:rPr>
              <a:t>     giải thích sự phụ thuộc của các mức năng lượng vào bề  rộng  a:  việc  thu </a:t>
            </a:r>
          </a:p>
          <a:p>
            <a:pPr algn="just">
              <a:buNone/>
            </a:pPr>
            <a:r>
              <a:rPr lang="en-US" sz="2200" dirty="0" smtClean="0">
                <a:latin typeface="Times New Roman" pitchFamily="18" charset="0"/>
                <a:cs typeface="Times New Roman" pitchFamily="18" charset="0"/>
              </a:rPr>
              <a:t>     hẹp hố làm giảm sự mở rộng của hạt trong không gian thực và do  đó  làm</a:t>
            </a:r>
          </a:p>
          <a:p>
            <a:pPr algn="just">
              <a:buNone/>
            </a:pPr>
            <a:r>
              <a:rPr lang="en-US" sz="2200" dirty="0" smtClean="0">
                <a:latin typeface="Times New Roman" pitchFamily="18" charset="0"/>
                <a:cs typeface="Times New Roman" pitchFamily="18" charset="0"/>
              </a:rPr>
              <a:t>     tăng xung lượng và năng lượng của hạt. Có thể  mở  rộng    nguyên  lí  bất </a:t>
            </a:r>
          </a:p>
          <a:p>
            <a:pPr algn="just">
              <a:buNone/>
            </a:pPr>
            <a:r>
              <a:rPr lang="en-US" sz="2200" dirty="0" smtClean="0">
                <a:latin typeface="Times New Roman" pitchFamily="18" charset="0"/>
                <a:cs typeface="Times New Roman" pitchFamily="18" charset="0"/>
              </a:rPr>
              <a:t>     định để tính năng lượng điểm không trong bất kì  hố  nào  bằng  cách  bao  </a:t>
            </a:r>
          </a:p>
          <a:p>
            <a:pPr algn="just">
              <a:buNone/>
            </a:pPr>
            <a:r>
              <a:rPr lang="en-US" sz="2200" dirty="0" smtClean="0">
                <a:latin typeface="Times New Roman" pitchFamily="18" charset="0"/>
                <a:cs typeface="Times New Roman" pitchFamily="18" charset="0"/>
              </a:rPr>
              <a:t>     hàm thế năng trung bình.</a:t>
            </a:r>
            <a:endParaRPr lang="en-US" sz="2200" dirty="0">
              <a:latin typeface="Times New Roman" pitchFamily="18" charset="0"/>
              <a:cs typeface="Times New Roman" pitchFamily="18" charset="0"/>
            </a:endParaRPr>
          </a:p>
        </p:txBody>
      </p:sp>
      <p:graphicFrame>
        <p:nvGraphicFramePr>
          <p:cNvPr id="61448" name="Object 8"/>
          <p:cNvGraphicFramePr>
            <a:graphicFrameLocks noChangeAspect="1"/>
          </p:cNvGraphicFramePr>
          <p:nvPr/>
        </p:nvGraphicFramePr>
        <p:xfrm>
          <a:off x="1371600" y="4343400"/>
          <a:ext cx="1987550" cy="366712"/>
        </p:xfrm>
        <a:graphic>
          <a:graphicData uri="http://schemas.openxmlformats.org/presentationml/2006/ole">
            <p:oleObj spid="_x0000_s65539" name="Equation" r:id="rId3" imgW="1002960" imgH="228600" progId="Equation.3">
              <p:embed/>
            </p:oleObj>
          </a:graphicData>
        </a:graphic>
      </p:graphicFrame>
      <p:graphicFrame>
        <p:nvGraphicFramePr>
          <p:cNvPr id="61451" name="Object 11"/>
          <p:cNvGraphicFramePr>
            <a:graphicFrameLocks noChangeAspect="1"/>
          </p:cNvGraphicFramePr>
          <p:nvPr/>
        </p:nvGraphicFramePr>
        <p:xfrm>
          <a:off x="7239000" y="3505200"/>
          <a:ext cx="1711325" cy="346075"/>
        </p:xfrm>
        <a:graphic>
          <a:graphicData uri="http://schemas.openxmlformats.org/presentationml/2006/ole">
            <p:oleObj spid="_x0000_s65541" name="Equation" r:id="rId4" imgW="863280" imgH="215640" progId="Equation.3">
              <p:embed/>
            </p:oleObj>
          </a:graphicData>
        </a:graphic>
      </p:graphicFrame>
      <p:graphicFrame>
        <p:nvGraphicFramePr>
          <p:cNvPr id="21" name="Object 11"/>
          <p:cNvGraphicFramePr>
            <a:graphicFrameLocks noChangeAspect="1"/>
          </p:cNvGraphicFramePr>
          <p:nvPr/>
        </p:nvGraphicFramePr>
        <p:xfrm>
          <a:off x="2971800" y="1847850"/>
          <a:ext cx="427038" cy="285750"/>
        </p:xfrm>
        <a:graphic>
          <a:graphicData uri="http://schemas.openxmlformats.org/presentationml/2006/ole">
            <p:oleObj spid="_x0000_s65542" name="Equation" r:id="rId5" imgW="215640" imgH="177480" progId="Equation.3">
              <p:embed/>
            </p:oleObj>
          </a:graphicData>
        </a:graphic>
      </p:graphicFrame>
      <p:graphicFrame>
        <p:nvGraphicFramePr>
          <p:cNvPr id="14" name="Object 8"/>
          <p:cNvGraphicFramePr>
            <a:graphicFrameLocks noChangeAspect="1"/>
          </p:cNvGraphicFramePr>
          <p:nvPr/>
        </p:nvGraphicFramePr>
        <p:xfrm>
          <a:off x="1066800" y="2209800"/>
          <a:ext cx="1209675" cy="327025"/>
        </p:xfrm>
        <a:graphic>
          <a:graphicData uri="http://schemas.openxmlformats.org/presentationml/2006/ole">
            <p:oleObj spid="_x0000_s65543" name="Equation" r:id="rId6" imgW="609480" imgH="203040" progId="Equation.3">
              <p:embed/>
            </p:oleObj>
          </a:graphicData>
        </a:graphic>
      </p:graphicFrame>
      <p:graphicFrame>
        <p:nvGraphicFramePr>
          <p:cNvPr id="16" name="Object 11"/>
          <p:cNvGraphicFramePr>
            <a:graphicFrameLocks noChangeAspect="1"/>
          </p:cNvGraphicFramePr>
          <p:nvPr/>
        </p:nvGraphicFramePr>
        <p:xfrm>
          <a:off x="914400" y="1884363"/>
          <a:ext cx="879475" cy="325437"/>
        </p:xfrm>
        <a:graphic>
          <a:graphicData uri="http://schemas.openxmlformats.org/presentationml/2006/ole">
            <p:oleObj spid="_x0000_s65544" name="Equation" r:id="rId7" imgW="444240" imgH="203040" progId="Equation.3">
              <p:embed/>
            </p:oleObj>
          </a:graphicData>
        </a:graphic>
      </p:graphicFrame>
      <p:graphicFrame>
        <p:nvGraphicFramePr>
          <p:cNvPr id="65545" name="Object 9"/>
          <p:cNvGraphicFramePr>
            <a:graphicFrameLocks noChangeAspect="1"/>
          </p:cNvGraphicFramePr>
          <p:nvPr/>
        </p:nvGraphicFramePr>
        <p:xfrm>
          <a:off x="2620962" y="2874963"/>
          <a:ext cx="427038" cy="325437"/>
        </p:xfrm>
        <a:graphic>
          <a:graphicData uri="http://schemas.openxmlformats.org/presentationml/2006/ole">
            <p:oleObj spid="_x0000_s65545" name="Equation" r:id="rId8" imgW="215640" imgH="203040" progId="Equation.3">
              <p:embed/>
            </p:oleObj>
          </a:graphicData>
        </a:graphic>
      </p:graphicFrame>
      <p:graphicFrame>
        <p:nvGraphicFramePr>
          <p:cNvPr id="65546" name="Object 10"/>
          <p:cNvGraphicFramePr>
            <a:graphicFrameLocks noChangeAspect="1"/>
          </p:cNvGraphicFramePr>
          <p:nvPr/>
        </p:nvGraphicFramePr>
        <p:xfrm>
          <a:off x="1828800" y="2840037"/>
          <a:ext cx="427038" cy="284163"/>
        </p:xfrm>
        <a:graphic>
          <a:graphicData uri="http://schemas.openxmlformats.org/presentationml/2006/ole">
            <p:oleObj spid="_x0000_s65546" name="Equation" r:id="rId9" imgW="215640" imgH="177480" progId="Equation.3">
              <p:embed/>
            </p:oleObj>
          </a:graphicData>
        </a:graphic>
      </p:graphicFrame>
      <p:graphicFrame>
        <p:nvGraphicFramePr>
          <p:cNvPr id="65547" name="Object 11"/>
          <p:cNvGraphicFramePr>
            <a:graphicFrameLocks noChangeAspect="1"/>
          </p:cNvGraphicFramePr>
          <p:nvPr/>
        </p:nvGraphicFramePr>
        <p:xfrm>
          <a:off x="4953000" y="3525838"/>
          <a:ext cx="1204913" cy="284162"/>
        </p:xfrm>
        <a:graphic>
          <a:graphicData uri="http://schemas.openxmlformats.org/presentationml/2006/ole">
            <p:oleObj spid="_x0000_s65547" name="Equation" r:id="rId10" imgW="609480" imgH="177480" progId="Equation.3">
              <p:embed/>
            </p:oleObj>
          </a:graphicData>
        </a:graphic>
      </p:graphicFrame>
      <p:graphicFrame>
        <p:nvGraphicFramePr>
          <p:cNvPr id="65548" name="Object 12"/>
          <p:cNvGraphicFramePr>
            <a:graphicFrameLocks noChangeAspect="1"/>
          </p:cNvGraphicFramePr>
          <p:nvPr/>
        </p:nvGraphicFramePr>
        <p:xfrm>
          <a:off x="569913" y="3983038"/>
          <a:ext cx="1030287" cy="284162"/>
        </p:xfrm>
        <a:graphic>
          <a:graphicData uri="http://schemas.openxmlformats.org/presentationml/2006/ole">
            <p:oleObj spid="_x0000_s65548" name="Equation" r:id="rId11" imgW="520560" imgH="177480" progId="Equation.3">
              <p:embed/>
            </p:oleObj>
          </a:graphicData>
        </a:graphic>
      </p:graphicFrame>
      <p:graphicFrame>
        <p:nvGraphicFramePr>
          <p:cNvPr id="65549" name="Object 13"/>
          <p:cNvGraphicFramePr>
            <a:graphicFrameLocks noChangeAspect="1"/>
          </p:cNvGraphicFramePr>
          <p:nvPr/>
        </p:nvGraphicFramePr>
        <p:xfrm>
          <a:off x="3352800" y="3886200"/>
          <a:ext cx="1309687" cy="387350"/>
        </p:xfrm>
        <a:graphic>
          <a:graphicData uri="http://schemas.openxmlformats.org/presentationml/2006/ole">
            <p:oleObj spid="_x0000_s65549" name="Equation" r:id="rId12" imgW="660240" imgH="241200" progId="Equation.3">
              <p:embed/>
            </p:oleObj>
          </a:graphicData>
        </a:graphic>
      </p:graphicFrame>
      <p:graphicFrame>
        <p:nvGraphicFramePr>
          <p:cNvPr id="65550" name="Object 14"/>
          <p:cNvGraphicFramePr>
            <a:graphicFrameLocks noChangeAspect="1"/>
          </p:cNvGraphicFramePr>
          <p:nvPr/>
        </p:nvGraphicFramePr>
        <p:xfrm>
          <a:off x="5819775" y="4419600"/>
          <a:ext cx="276225" cy="223838"/>
        </p:xfrm>
        <a:graphic>
          <a:graphicData uri="http://schemas.openxmlformats.org/presentationml/2006/ole">
            <p:oleObj spid="_x0000_s65550" name="Equation" r:id="rId13" imgW="139680" imgH="139680" progId="Equation.3">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Xét bó sóng Gauss. Nó có độ bất định (tích           ) cực tiểu tại t = 0 nhưng điều này thay đổi  khi  bó  sóng  thay  đổi  theo  thời  gian.  Một  sóng  phẳng</a:t>
            </a:r>
          </a:p>
          <a:p>
            <a:pPr algn="just">
              <a:buNone/>
            </a:pPr>
            <a:r>
              <a:rPr lang="en-US" sz="2200" dirty="0" smtClean="0">
                <a:latin typeface="Times New Roman" pitchFamily="18" charset="0"/>
                <a:cs typeface="Times New Roman" pitchFamily="18" charset="0"/>
              </a:rPr>
              <a:t>                        thay đổi theo thời gian giống như                    với</a:t>
            </a:r>
          </a:p>
          <a:p>
            <a:pPr algn="just">
              <a:buNone/>
            </a:pPr>
            <a:r>
              <a:rPr lang="en-US" sz="2200" dirty="0" smtClean="0">
                <a:latin typeface="Times New Roman" pitchFamily="18" charset="0"/>
                <a:cs typeface="Times New Roman" pitchFamily="18" charset="0"/>
              </a:rPr>
              <a:t>    Điều này áp dụng cho từng thành phần Fourier của bó sóng. Do đó, các hàm sóng trong không gian Fourier và không gian thực đối với t &gt; 0 là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61448" name="Object 8"/>
          <p:cNvGraphicFramePr>
            <a:graphicFrameLocks noChangeAspect="1"/>
          </p:cNvGraphicFramePr>
          <p:nvPr/>
        </p:nvGraphicFramePr>
        <p:xfrm>
          <a:off x="785813" y="2667000"/>
          <a:ext cx="7596187" cy="1589087"/>
        </p:xfrm>
        <a:graphic>
          <a:graphicData uri="http://schemas.openxmlformats.org/presentationml/2006/ole">
            <p:oleObj spid="_x0000_s66562" name="Equation" r:id="rId3" imgW="3835080" imgH="990360" progId="Equation.3">
              <p:embed/>
            </p:oleObj>
          </a:graphicData>
        </a:graphic>
      </p:graphicFrame>
      <p:graphicFrame>
        <p:nvGraphicFramePr>
          <p:cNvPr id="21" name="Object 11"/>
          <p:cNvGraphicFramePr>
            <a:graphicFrameLocks noChangeAspect="1"/>
          </p:cNvGraphicFramePr>
          <p:nvPr/>
        </p:nvGraphicFramePr>
        <p:xfrm>
          <a:off x="5410200" y="838200"/>
          <a:ext cx="752475" cy="327025"/>
        </p:xfrm>
        <a:graphic>
          <a:graphicData uri="http://schemas.openxmlformats.org/presentationml/2006/ole">
            <p:oleObj spid="_x0000_s66564" name="Equation" r:id="rId4" imgW="380880" imgH="203040" progId="Equation.3">
              <p:embed/>
            </p:oleObj>
          </a:graphicData>
        </a:graphic>
      </p:graphicFrame>
      <p:graphicFrame>
        <p:nvGraphicFramePr>
          <p:cNvPr id="65545" name="Object 9"/>
          <p:cNvGraphicFramePr>
            <a:graphicFrameLocks noChangeAspect="1"/>
          </p:cNvGraphicFramePr>
          <p:nvPr/>
        </p:nvGraphicFramePr>
        <p:xfrm>
          <a:off x="5562600" y="1600200"/>
          <a:ext cx="1306513" cy="346075"/>
        </p:xfrm>
        <a:graphic>
          <a:graphicData uri="http://schemas.openxmlformats.org/presentationml/2006/ole">
            <p:oleObj spid="_x0000_s66567" name="Equation" r:id="rId5" imgW="660240" imgH="215640" progId="Equation.3">
              <p:embed/>
            </p:oleObj>
          </a:graphicData>
        </a:graphic>
      </p:graphicFrame>
      <p:graphicFrame>
        <p:nvGraphicFramePr>
          <p:cNvPr id="65546" name="Object 10"/>
          <p:cNvGraphicFramePr>
            <a:graphicFrameLocks noChangeAspect="1"/>
          </p:cNvGraphicFramePr>
          <p:nvPr/>
        </p:nvGraphicFramePr>
        <p:xfrm>
          <a:off x="304800" y="1524000"/>
          <a:ext cx="1406525" cy="346075"/>
        </p:xfrm>
        <a:graphic>
          <a:graphicData uri="http://schemas.openxmlformats.org/presentationml/2006/ole">
            <p:oleObj spid="_x0000_s66568" name="Equation" r:id="rId6" imgW="711000" imgH="215640" progId="Equation.3">
              <p:embed/>
            </p:oleObj>
          </a:graphicData>
        </a:graphic>
      </p:graphicFrame>
      <p:graphicFrame>
        <p:nvGraphicFramePr>
          <p:cNvPr id="65548" name="Object 12"/>
          <p:cNvGraphicFramePr>
            <a:graphicFrameLocks noChangeAspect="1"/>
          </p:cNvGraphicFramePr>
          <p:nvPr/>
        </p:nvGraphicFramePr>
        <p:xfrm>
          <a:off x="1790699" y="4267200"/>
          <a:ext cx="5829301" cy="2357437"/>
        </p:xfrm>
        <a:graphic>
          <a:graphicData uri="http://schemas.openxmlformats.org/presentationml/2006/ole">
            <p:oleObj spid="_x0000_s66570" name="Equation" r:id="rId7" imgW="2946240" imgH="1473120" progId="Equation.3">
              <p:embed/>
            </p:oleObj>
          </a:graphicData>
        </a:graphic>
      </p:graphicFrame>
      <p:graphicFrame>
        <p:nvGraphicFramePr>
          <p:cNvPr id="65550" name="Object 14"/>
          <p:cNvGraphicFramePr>
            <a:graphicFrameLocks noChangeAspect="1"/>
          </p:cNvGraphicFramePr>
          <p:nvPr/>
        </p:nvGraphicFramePr>
        <p:xfrm>
          <a:off x="7361237" y="1600200"/>
          <a:ext cx="1706563" cy="365125"/>
        </p:xfrm>
        <a:graphic>
          <a:graphicData uri="http://schemas.openxmlformats.org/presentationml/2006/ole">
            <p:oleObj spid="_x0000_s66572" name="Equation" r:id="rId8" imgW="863280" imgH="228600" progId="Equation.3">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Thừa số trước cho một sóng mang với xung lượng      chuyển động với vận tốc pha                           Hàm mũ đầu tiên trong tích phân chỉ ra rằng bó sóng xoay quanh                     và chuyển động với vận tốc nhóm                      Hàm</a:t>
            </a:r>
          </a:p>
          <a:p>
            <a:pPr algn="just">
              <a:buNone/>
            </a:pPr>
            <a:r>
              <a:rPr lang="en-US" sz="2200" dirty="0" smtClean="0">
                <a:latin typeface="Times New Roman" pitchFamily="18" charset="0"/>
                <a:cs typeface="Times New Roman" pitchFamily="18" charset="0"/>
              </a:rPr>
              <a:t>    mũ thứ hai trong tích phân điều khiển bề rộng bó sóng và cũng bị thay đổi. Đánh giá tích phân dẫn đến</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Xung mở rộng trong không gian giống như nó lan truyền. Xung lượng giữ không đổi nếu không có lực tác dụng lên hạt. Do đó, tích             tăng và thông tin về hạt bị kém đi theo thời gian. Đó là ảnh hưởng điển hình của sự tán sắc </a:t>
            </a:r>
            <a:r>
              <a:rPr lang="en-US" sz="2200" dirty="0" err="1" smtClean="0">
                <a:latin typeface="Times New Roman" pitchFamily="18" charset="0"/>
                <a:cs typeface="Times New Roman" pitchFamily="18" charset="0"/>
              </a:rPr>
              <a:t>ví</a:t>
            </a:r>
            <a:r>
              <a:rPr lang="en-US" sz="2200" dirty="0" smtClean="0">
                <a:latin typeface="Times New Roman" pitchFamily="18" charset="0"/>
                <a:cs typeface="Times New Roman" pitchFamily="18" charset="0"/>
              </a:rPr>
              <a:t> dụ trong thông tin liên lạc. Sự tán sắc sinh ra do một bó sóng chứa một khoảng xung lượng và các xung lượng này lan truyền với các vận tốc khác nhau do bó sóng được mở rộng. Cuối cùng, điều này lấn át bề rộng ban đầu. Khoảng vận tốc là              và do đó, trong những thời gian lớn ta kì vọng                                               phù hợp với (1.66). Một xung ngắn chứa một khoảng xung lượng rộng hơn so với một xung dài và cuối cùng sẽ trở nên dài hơn.       </a:t>
            </a:r>
          </a:p>
          <a:p>
            <a:pPr algn="just">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21" name="Object 11"/>
          <p:cNvGraphicFramePr>
            <a:graphicFrameLocks noChangeAspect="1"/>
          </p:cNvGraphicFramePr>
          <p:nvPr/>
        </p:nvGraphicFramePr>
        <p:xfrm>
          <a:off x="6176962" y="838200"/>
          <a:ext cx="376238" cy="368300"/>
        </p:xfrm>
        <a:graphic>
          <a:graphicData uri="http://schemas.openxmlformats.org/presentationml/2006/ole">
            <p:oleObj spid="_x0000_s67587" name="Equation" r:id="rId3" imgW="190440" imgH="228600" progId="Equation.3">
              <p:embed/>
            </p:oleObj>
          </a:graphicData>
        </a:graphic>
      </p:graphicFrame>
      <p:graphicFrame>
        <p:nvGraphicFramePr>
          <p:cNvPr id="65545" name="Object 9"/>
          <p:cNvGraphicFramePr>
            <a:graphicFrameLocks noChangeAspect="1"/>
          </p:cNvGraphicFramePr>
          <p:nvPr/>
        </p:nvGraphicFramePr>
        <p:xfrm>
          <a:off x="1676400" y="1524000"/>
          <a:ext cx="1406525" cy="366713"/>
        </p:xfrm>
        <a:graphic>
          <a:graphicData uri="http://schemas.openxmlformats.org/presentationml/2006/ole">
            <p:oleObj spid="_x0000_s67588" name="Equation" r:id="rId4" imgW="711000" imgH="228600" progId="Equation.3">
              <p:embed/>
            </p:oleObj>
          </a:graphicData>
        </a:graphic>
      </p:graphicFrame>
      <p:graphicFrame>
        <p:nvGraphicFramePr>
          <p:cNvPr id="65546" name="Object 10"/>
          <p:cNvGraphicFramePr>
            <a:graphicFrameLocks noChangeAspect="1"/>
          </p:cNvGraphicFramePr>
          <p:nvPr/>
        </p:nvGraphicFramePr>
        <p:xfrm>
          <a:off x="1289050" y="1143000"/>
          <a:ext cx="1682750" cy="387350"/>
        </p:xfrm>
        <a:graphic>
          <a:graphicData uri="http://schemas.openxmlformats.org/presentationml/2006/ole">
            <p:oleObj spid="_x0000_s67589" name="Equation" r:id="rId5" imgW="850680" imgH="241200" progId="Equation.3">
              <p:embed/>
            </p:oleObj>
          </a:graphicData>
        </a:graphic>
      </p:graphicFrame>
      <p:graphicFrame>
        <p:nvGraphicFramePr>
          <p:cNvPr id="65550" name="Object 14"/>
          <p:cNvGraphicFramePr>
            <a:graphicFrameLocks noChangeAspect="1"/>
          </p:cNvGraphicFramePr>
          <p:nvPr/>
        </p:nvGraphicFramePr>
        <p:xfrm>
          <a:off x="6934200" y="1519237"/>
          <a:ext cx="1430338" cy="385763"/>
        </p:xfrm>
        <a:graphic>
          <a:graphicData uri="http://schemas.openxmlformats.org/presentationml/2006/ole">
            <p:oleObj spid="_x0000_s67591" name="Equation" r:id="rId6" imgW="723600" imgH="241200" progId="Equation.3">
              <p:embed/>
            </p:oleObj>
          </a:graphicData>
        </a:graphic>
      </p:graphicFrame>
      <p:graphicFrame>
        <p:nvGraphicFramePr>
          <p:cNvPr id="67592" name="Object 8"/>
          <p:cNvGraphicFramePr>
            <a:graphicFrameLocks noChangeAspect="1"/>
          </p:cNvGraphicFramePr>
          <p:nvPr/>
        </p:nvGraphicFramePr>
        <p:xfrm>
          <a:off x="3962400" y="2209800"/>
          <a:ext cx="3657600" cy="814388"/>
        </p:xfrm>
        <a:graphic>
          <a:graphicData uri="http://schemas.openxmlformats.org/presentationml/2006/ole">
            <p:oleObj spid="_x0000_s67592" name="Equation" r:id="rId7" imgW="1841400" imgH="507960" progId="Equation.3">
              <p:embed/>
            </p:oleObj>
          </a:graphicData>
        </a:graphic>
      </p:graphicFrame>
      <p:graphicFrame>
        <p:nvGraphicFramePr>
          <p:cNvPr id="67593" name="Object 13"/>
          <p:cNvGraphicFramePr>
            <a:graphicFrameLocks noChangeAspect="1"/>
          </p:cNvGraphicFramePr>
          <p:nvPr/>
        </p:nvGraphicFramePr>
        <p:xfrm>
          <a:off x="7172325" y="3384550"/>
          <a:ext cx="752475" cy="328613"/>
        </p:xfrm>
        <a:graphic>
          <a:graphicData uri="http://schemas.openxmlformats.org/presentationml/2006/ole">
            <p:oleObj spid="_x0000_s67593" name="Equation" r:id="rId8" imgW="380880" imgH="203040" progId="Equation.3">
              <p:embed/>
            </p:oleObj>
          </a:graphicData>
        </a:graphic>
      </p:graphicFrame>
      <p:graphicFrame>
        <p:nvGraphicFramePr>
          <p:cNvPr id="67595" name="Object 11"/>
          <p:cNvGraphicFramePr>
            <a:graphicFrameLocks noChangeAspect="1"/>
          </p:cNvGraphicFramePr>
          <p:nvPr/>
        </p:nvGraphicFramePr>
        <p:xfrm>
          <a:off x="3363913" y="5105400"/>
          <a:ext cx="827087" cy="327025"/>
        </p:xfrm>
        <a:graphic>
          <a:graphicData uri="http://schemas.openxmlformats.org/presentationml/2006/ole">
            <p:oleObj spid="_x0000_s67595" name="Equation" r:id="rId9" imgW="419040" imgH="203040" progId="Equation.3">
              <p:embed/>
            </p:oleObj>
          </a:graphicData>
        </a:graphic>
      </p:graphicFrame>
      <p:graphicFrame>
        <p:nvGraphicFramePr>
          <p:cNvPr id="67596" name="Object 12"/>
          <p:cNvGraphicFramePr>
            <a:graphicFrameLocks noChangeAspect="1"/>
          </p:cNvGraphicFramePr>
          <p:nvPr/>
        </p:nvGraphicFramePr>
        <p:xfrm>
          <a:off x="990600" y="5410200"/>
          <a:ext cx="3184525" cy="347663"/>
        </p:xfrm>
        <a:graphic>
          <a:graphicData uri="http://schemas.openxmlformats.org/presentationml/2006/ole">
            <p:oleObj spid="_x0000_s67596" name="Equation" r:id="rId10" imgW="1612800" imgH="215640" progId="Equation.3">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b="1" dirty="0" smtClean="0">
                <a:latin typeface="Times New Roman" pitchFamily="18" charset="0"/>
                <a:cs typeface="Times New Roman" pitchFamily="18" charset="0"/>
              </a:rPr>
              <a:t>   1.5.4. Các tính chất khác của các toán tử</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Hệ thức bất định có thể có </a:t>
            </a:r>
            <a:r>
              <a:rPr lang="en-US" sz="2200" dirty="0" err="1" smtClean="0">
                <a:latin typeface="Times New Roman" pitchFamily="18" charset="0"/>
                <a:cs typeface="Times New Roman" pitchFamily="18" charset="0"/>
              </a:rPr>
              <a:t>nguồn</a:t>
            </a:r>
            <a:r>
              <a:rPr lang="en-US" sz="2200" dirty="0" smtClean="0">
                <a:latin typeface="Times New Roman" pitchFamily="18" charset="0"/>
                <a:cs typeface="Times New Roman" pitchFamily="18" charset="0"/>
              </a:rPr>
              <a:t> gốc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tính chất của toán tử. Ta thử đo cả tọa độ và xung lượng của hạt được mô tả bởi bó sóng. Khi đó, cần </a:t>
            </a:r>
            <a:r>
              <a:rPr lang="en-US" sz="2200" dirty="0" err="1" smtClean="0">
                <a:latin typeface="Times New Roman" pitchFamily="18" charset="0"/>
                <a:cs typeface="Times New Roman" pitchFamily="18" charset="0"/>
              </a:rPr>
              <a:t>chú</a:t>
            </a:r>
            <a:r>
              <a:rPr lang="en-US" sz="2200" dirty="0" smtClean="0">
                <a:latin typeface="Times New Roman" pitchFamily="18" charset="0"/>
                <a:cs typeface="Times New Roman" pitchFamily="18" charset="0"/>
              </a:rPr>
              <a:t> ý đến trật tự của các toán tử tọa độ và xung lượng. Giả sử ta đo xung lượng rồi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đó đo tọa độ. Điều đó có nghĩa là các toán tử tác dụng lên hàm sóng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Trật tự ngược lại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Các kết quả thu được là khác nhau và trật tự của các toán tử có vai trò quan trọng. Từ trên suy ra</a:t>
            </a:r>
          </a:p>
          <a:p>
            <a:pPr algn="just">
              <a:buNone/>
            </a:pPr>
            <a:r>
              <a:rPr lang="en-US" sz="2200" dirty="0" smtClean="0">
                <a:latin typeface="Times New Roman" pitchFamily="18" charset="0"/>
                <a:cs typeface="Times New Roman" pitchFamily="18" charset="0"/>
              </a:rPr>
              <a:t>    Do (1.69) đúng đối với </a:t>
            </a:r>
            <a:r>
              <a:rPr lang="en-US" sz="2200" dirty="0" err="1" smtClean="0">
                <a:latin typeface="Times New Roman" pitchFamily="18" charset="0"/>
                <a:cs typeface="Times New Roman" pitchFamily="18" charset="0"/>
              </a:rPr>
              <a:t>mọi</a:t>
            </a:r>
            <a:r>
              <a:rPr lang="en-US" sz="2200" dirty="0" smtClean="0">
                <a:latin typeface="Times New Roman" pitchFamily="18" charset="0"/>
                <a:cs typeface="Times New Roman" pitchFamily="18" charset="0"/>
              </a:rPr>
              <a:t>      nên</a:t>
            </a:r>
          </a:p>
          <a:p>
            <a:pPr algn="just">
              <a:buNone/>
            </a:pPr>
            <a:r>
              <a:rPr lang="en-US" sz="2200" dirty="0" smtClean="0">
                <a:latin typeface="Times New Roman" pitchFamily="18" charset="0"/>
                <a:cs typeface="Times New Roman" pitchFamily="18" charset="0"/>
              </a:rPr>
              <a:t>             và        giao hoán với nhau nếu                    Khi đó, trật tự của các toán tử không có vai trò gì. Chỉ có thể đo 2 đại lượng vật lí một cách đồng thời tới độ chính xác tùy ý khi các toán tử mô tả các  đại  lượng   này  giao  hoán  với </a:t>
            </a:r>
          </a:p>
          <a:p>
            <a:pPr algn="just">
              <a:buNone/>
            </a:pPr>
            <a:r>
              <a:rPr lang="en-US" sz="2200" dirty="0" smtClean="0">
                <a:latin typeface="Times New Roman" pitchFamily="18" charset="0"/>
                <a:cs typeface="Times New Roman" pitchFamily="18" charset="0"/>
              </a:rPr>
              <a:t>    nhau.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b="1" dirty="0">
              <a:latin typeface="Times New Roman" pitchFamily="18" charset="0"/>
              <a:cs typeface="Times New Roman" pitchFamily="18" charset="0"/>
            </a:endParaRPr>
          </a:p>
        </p:txBody>
      </p:sp>
      <p:graphicFrame>
        <p:nvGraphicFramePr>
          <p:cNvPr id="21" name="Object 11"/>
          <p:cNvGraphicFramePr>
            <a:graphicFrameLocks noChangeAspect="1"/>
          </p:cNvGraphicFramePr>
          <p:nvPr/>
        </p:nvGraphicFramePr>
        <p:xfrm>
          <a:off x="2133600" y="3417888"/>
          <a:ext cx="5392737" cy="696912"/>
        </p:xfrm>
        <a:graphic>
          <a:graphicData uri="http://schemas.openxmlformats.org/presentationml/2006/ole">
            <p:oleObj spid="_x0000_s68610" name="Equation" r:id="rId3" imgW="2730240" imgH="431640" progId="Equation.3">
              <p:embed/>
            </p:oleObj>
          </a:graphicData>
        </a:graphic>
      </p:graphicFrame>
      <p:graphicFrame>
        <p:nvGraphicFramePr>
          <p:cNvPr id="65545" name="Object 9"/>
          <p:cNvGraphicFramePr>
            <a:graphicFrameLocks noChangeAspect="1"/>
          </p:cNvGraphicFramePr>
          <p:nvPr/>
        </p:nvGraphicFramePr>
        <p:xfrm>
          <a:off x="4760913" y="4953000"/>
          <a:ext cx="3240087" cy="346075"/>
        </p:xfrm>
        <a:graphic>
          <a:graphicData uri="http://schemas.openxmlformats.org/presentationml/2006/ole">
            <p:oleObj spid="_x0000_s68611" name="Equation" r:id="rId4" imgW="1638000" imgH="215640" progId="Equation.3">
              <p:embed/>
            </p:oleObj>
          </a:graphicData>
        </a:graphic>
      </p:graphicFrame>
      <p:graphicFrame>
        <p:nvGraphicFramePr>
          <p:cNvPr id="67593" name="Object 13"/>
          <p:cNvGraphicFramePr>
            <a:graphicFrameLocks noChangeAspect="1"/>
          </p:cNvGraphicFramePr>
          <p:nvPr/>
        </p:nvGraphicFramePr>
        <p:xfrm>
          <a:off x="2878137" y="2514600"/>
          <a:ext cx="4589463" cy="696913"/>
        </p:xfrm>
        <a:graphic>
          <a:graphicData uri="http://schemas.openxmlformats.org/presentationml/2006/ole">
            <p:oleObj spid="_x0000_s68615" name="Equation" r:id="rId5" imgW="2323800" imgH="431640" progId="Equation.3">
              <p:embed/>
            </p:oleObj>
          </a:graphicData>
        </a:graphic>
      </p:graphicFrame>
      <p:graphicFrame>
        <p:nvGraphicFramePr>
          <p:cNvPr id="67596" name="Object 12"/>
          <p:cNvGraphicFramePr>
            <a:graphicFrameLocks noChangeAspect="1"/>
          </p:cNvGraphicFramePr>
          <p:nvPr/>
        </p:nvGraphicFramePr>
        <p:xfrm>
          <a:off x="3316288" y="4572000"/>
          <a:ext cx="3084512" cy="327025"/>
        </p:xfrm>
        <a:graphic>
          <a:graphicData uri="http://schemas.openxmlformats.org/presentationml/2006/ole">
            <p:oleObj spid="_x0000_s68617" name="Equation" r:id="rId6" imgW="1562040" imgH="203040" progId="Equation.3">
              <p:embed/>
            </p:oleObj>
          </a:graphicData>
        </a:graphic>
      </p:graphicFrame>
      <p:graphicFrame>
        <p:nvGraphicFramePr>
          <p:cNvPr id="68619" name="Object 11"/>
          <p:cNvGraphicFramePr>
            <a:graphicFrameLocks noChangeAspect="1"/>
          </p:cNvGraphicFramePr>
          <p:nvPr/>
        </p:nvGraphicFramePr>
        <p:xfrm>
          <a:off x="3505200" y="5029200"/>
          <a:ext cx="301625" cy="265113"/>
        </p:xfrm>
        <a:graphic>
          <a:graphicData uri="http://schemas.openxmlformats.org/presentationml/2006/ole">
            <p:oleObj spid="_x0000_s68619" name="Equation" r:id="rId7" imgW="152280" imgH="164880" progId="Equation.3">
              <p:embed/>
            </p:oleObj>
          </a:graphicData>
        </a:graphic>
      </p:graphicFrame>
      <p:graphicFrame>
        <p:nvGraphicFramePr>
          <p:cNvPr id="68620" name="Object 12"/>
          <p:cNvGraphicFramePr>
            <a:graphicFrameLocks noChangeAspect="1"/>
          </p:cNvGraphicFramePr>
          <p:nvPr/>
        </p:nvGraphicFramePr>
        <p:xfrm>
          <a:off x="609600" y="5334000"/>
          <a:ext cx="301625" cy="325437"/>
        </p:xfrm>
        <a:graphic>
          <a:graphicData uri="http://schemas.openxmlformats.org/presentationml/2006/ole">
            <p:oleObj spid="_x0000_s68620" name="Equation" r:id="rId8" imgW="152280" imgH="203040" progId="Equation.3">
              <p:embed/>
            </p:oleObj>
          </a:graphicData>
        </a:graphic>
      </p:graphicFrame>
      <p:graphicFrame>
        <p:nvGraphicFramePr>
          <p:cNvPr id="68621" name="Object 13"/>
          <p:cNvGraphicFramePr>
            <a:graphicFrameLocks noChangeAspect="1"/>
          </p:cNvGraphicFramePr>
          <p:nvPr/>
        </p:nvGraphicFramePr>
        <p:xfrm>
          <a:off x="1371600" y="5410200"/>
          <a:ext cx="301625" cy="304800"/>
        </p:xfrm>
        <a:graphic>
          <a:graphicData uri="http://schemas.openxmlformats.org/presentationml/2006/ole">
            <p:oleObj spid="_x0000_s68621" name="Equation" r:id="rId9" imgW="152280" imgH="190440" progId="Equation.3">
              <p:embed/>
            </p:oleObj>
          </a:graphicData>
        </a:graphic>
      </p:graphicFrame>
      <p:graphicFrame>
        <p:nvGraphicFramePr>
          <p:cNvPr id="68622" name="Object 14"/>
          <p:cNvGraphicFramePr>
            <a:graphicFrameLocks noChangeAspect="1"/>
          </p:cNvGraphicFramePr>
          <p:nvPr/>
        </p:nvGraphicFramePr>
        <p:xfrm>
          <a:off x="4559300" y="5334000"/>
          <a:ext cx="1231900" cy="385762"/>
        </p:xfrm>
        <a:graphic>
          <a:graphicData uri="http://schemas.openxmlformats.org/presentationml/2006/ole">
            <p:oleObj spid="_x0000_s68622" name="Equation" r:id="rId10" imgW="622080" imgH="241200" progId="Equation.3">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1.5.  Các toán tử và phép đo</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Các </a:t>
            </a:r>
            <a:r>
              <a:rPr lang="en-US" sz="2200" dirty="0" err="1" smtClean="0">
                <a:latin typeface="Times New Roman" pitchFamily="18" charset="0"/>
                <a:cs typeface="Times New Roman" pitchFamily="18" charset="0"/>
              </a:rPr>
              <a:t>ví</a:t>
            </a:r>
            <a:r>
              <a:rPr lang="en-US" sz="2200" dirty="0" smtClean="0">
                <a:latin typeface="Times New Roman" pitchFamily="18" charset="0"/>
                <a:cs typeface="Times New Roman" pitchFamily="18" charset="0"/>
              </a:rPr>
              <a:t> dụ:</a:t>
            </a:r>
          </a:p>
          <a:p>
            <a:pPr algn="just">
              <a:buNone/>
            </a:pPr>
            <a:r>
              <a:rPr lang="en-US" sz="2200" dirty="0" smtClean="0">
                <a:latin typeface="Times New Roman" pitchFamily="18" charset="0"/>
                <a:cs typeface="Times New Roman" pitchFamily="18" charset="0"/>
              </a:rPr>
              <a:t>   Một đại lượng mà toán tử mô tả nó giao hoán với toán tử Hamilton       được gọi là hằng số chuyển động (hay tích phân chuyển động) vì giá trị của nó không thay đổi theo thời gian. Ví dụ như                     đối với một hạt tự do và do đó, xung lượng của nó giữ không đổi. Các hằng số chuyển động thường sinh ra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sự đối xứng nào đó của hệ và trong trường hợp này là bất biến tính tiến.  </a:t>
            </a:r>
          </a:p>
          <a:p>
            <a:pPr algn="just">
              <a:buNone/>
            </a:pPr>
            <a:r>
              <a:rPr lang="en-US" sz="2200" dirty="0" smtClean="0">
                <a:latin typeface="Times New Roman" pitchFamily="18" charset="0"/>
                <a:cs typeface="Times New Roman" pitchFamily="18" charset="0"/>
              </a:rPr>
              <a:t>    Trật tự của các toán tử </a:t>
            </a:r>
            <a:r>
              <a:rPr lang="en-US" sz="2200" dirty="0" err="1" smtClean="0">
                <a:latin typeface="Times New Roman" pitchFamily="18" charset="0"/>
                <a:cs typeface="Times New Roman" pitchFamily="18" charset="0"/>
              </a:rPr>
              <a:t>ví</a:t>
            </a:r>
            <a:r>
              <a:rPr lang="en-US" sz="2200" dirty="0" smtClean="0">
                <a:latin typeface="Times New Roman" pitchFamily="18" charset="0"/>
                <a:cs typeface="Times New Roman" pitchFamily="18" charset="0"/>
              </a:rPr>
              <a:t> dụ như     và      là quan trọng  và chúng không thể đảo ngược trật tự như là các số. Điều này cũng đúng đối với các ma trận vì các toán tử có thể được biểu diễn bằng các ma trận. Việc lựa chọn các toán tử phụ thuộc vào cách mà các hàm sóng được biểu diễn. Ta đã </a:t>
            </a:r>
            <a:r>
              <a:rPr lang="en-US" sz="2200" dirty="0" err="1" smtClean="0">
                <a:latin typeface="Times New Roman" pitchFamily="18" charset="0"/>
                <a:cs typeface="Times New Roman" pitchFamily="18" charset="0"/>
              </a:rPr>
              <a:t>rút</a:t>
            </a:r>
            <a:r>
              <a:rPr lang="en-US" sz="2200" dirty="0" smtClean="0">
                <a:latin typeface="Times New Roman" pitchFamily="18" charset="0"/>
                <a:cs typeface="Times New Roman" pitchFamily="18" charset="0"/>
              </a:rPr>
              <a:t> ra hàm sóng của một bó sóng trong không gian xung lượng và có thể sử dụng các toán tử tương ứng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Chúng tuân theo cùng hệ thức giao hoán                     giống như trong không gian tọa độ.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b="1" dirty="0">
              <a:latin typeface="Times New Roman" pitchFamily="18" charset="0"/>
              <a:cs typeface="Times New Roman" pitchFamily="18" charset="0"/>
            </a:endParaRPr>
          </a:p>
        </p:txBody>
      </p:sp>
      <p:graphicFrame>
        <p:nvGraphicFramePr>
          <p:cNvPr id="21" name="Object 11"/>
          <p:cNvGraphicFramePr>
            <a:graphicFrameLocks noChangeAspect="1"/>
          </p:cNvGraphicFramePr>
          <p:nvPr/>
        </p:nvGraphicFramePr>
        <p:xfrm>
          <a:off x="3449638" y="5038725"/>
          <a:ext cx="2759075" cy="676275"/>
        </p:xfrm>
        <a:graphic>
          <a:graphicData uri="http://schemas.openxmlformats.org/presentationml/2006/ole">
            <p:oleObj spid="_x0000_s69634" name="Equation" r:id="rId3" imgW="1396800" imgH="419040" progId="Equation.3">
              <p:embed/>
            </p:oleObj>
          </a:graphicData>
        </a:graphic>
      </p:graphicFrame>
      <p:graphicFrame>
        <p:nvGraphicFramePr>
          <p:cNvPr id="68620" name="Object 12"/>
          <p:cNvGraphicFramePr>
            <a:graphicFrameLocks noChangeAspect="1"/>
          </p:cNvGraphicFramePr>
          <p:nvPr/>
        </p:nvGraphicFramePr>
        <p:xfrm>
          <a:off x="1676400" y="838200"/>
          <a:ext cx="2740025" cy="385762"/>
        </p:xfrm>
        <a:graphic>
          <a:graphicData uri="http://schemas.openxmlformats.org/presentationml/2006/ole">
            <p:oleObj spid="_x0000_s69639" name="Equation" r:id="rId4" imgW="1384200" imgH="241200" progId="Equation.3">
              <p:embed/>
            </p:oleObj>
          </a:graphicData>
        </a:graphic>
      </p:graphicFrame>
      <p:graphicFrame>
        <p:nvGraphicFramePr>
          <p:cNvPr id="68621" name="Object 13"/>
          <p:cNvGraphicFramePr>
            <a:graphicFrameLocks noChangeAspect="1"/>
          </p:cNvGraphicFramePr>
          <p:nvPr/>
        </p:nvGraphicFramePr>
        <p:xfrm>
          <a:off x="8029575" y="1219200"/>
          <a:ext cx="352425" cy="304800"/>
        </p:xfrm>
        <a:graphic>
          <a:graphicData uri="http://schemas.openxmlformats.org/presentationml/2006/ole">
            <p:oleObj spid="_x0000_s69640" name="Equation" r:id="rId5" imgW="177480" imgH="190440" progId="Equation.3">
              <p:embed/>
            </p:oleObj>
          </a:graphicData>
        </a:graphic>
      </p:graphicFrame>
      <p:graphicFrame>
        <p:nvGraphicFramePr>
          <p:cNvPr id="68622" name="Object 14"/>
          <p:cNvGraphicFramePr>
            <a:graphicFrameLocks noChangeAspect="1"/>
          </p:cNvGraphicFramePr>
          <p:nvPr/>
        </p:nvGraphicFramePr>
        <p:xfrm>
          <a:off x="5246688" y="1905000"/>
          <a:ext cx="1306512" cy="365125"/>
        </p:xfrm>
        <a:graphic>
          <a:graphicData uri="http://schemas.openxmlformats.org/presentationml/2006/ole">
            <p:oleObj spid="_x0000_s69641" name="Equation" r:id="rId6" imgW="660240" imgH="228600" progId="Equation.3">
              <p:embed/>
            </p:oleObj>
          </a:graphicData>
        </a:graphic>
      </p:graphicFrame>
      <p:graphicFrame>
        <p:nvGraphicFramePr>
          <p:cNvPr id="69642" name="Object 10"/>
          <p:cNvGraphicFramePr>
            <a:graphicFrameLocks noChangeAspect="1"/>
          </p:cNvGraphicFramePr>
          <p:nvPr/>
        </p:nvGraphicFramePr>
        <p:xfrm>
          <a:off x="4803775" y="3332162"/>
          <a:ext cx="301625" cy="325438"/>
        </p:xfrm>
        <a:graphic>
          <a:graphicData uri="http://schemas.openxmlformats.org/presentationml/2006/ole">
            <p:oleObj spid="_x0000_s69642" name="Equation" r:id="rId7" imgW="152280" imgH="203040" progId="Equation.3">
              <p:embed/>
            </p:oleObj>
          </a:graphicData>
        </a:graphic>
      </p:graphicFrame>
      <p:graphicFrame>
        <p:nvGraphicFramePr>
          <p:cNvPr id="69643" name="Object 11"/>
          <p:cNvGraphicFramePr>
            <a:graphicFrameLocks noChangeAspect="1"/>
          </p:cNvGraphicFramePr>
          <p:nvPr/>
        </p:nvGraphicFramePr>
        <p:xfrm>
          <a:off x="4168775" y="3352800"/>
          <a:ext cx="250825" cy="285750"/>
        </p:xfrm>
        <a:graphic>
          <a:graphicData uri="http://schemas.openxmlformats.org/presentationml/2006/ole">
            <p:oleObj spid="_x0000_s69643" name="Equation" r:id="rId8" imgW="126720" imgH="177480" progId="Equation.3">
              <p:embed/>
            </p:oleObj>
          </a:graphicData>
        </a:graphic>
      </p:graphicFrame>
      <p:graphicFrame>
        <p:nvGraphicFramePr>
          <p:cNvPr id="14" name="Object 10"/>
          <p:cNvGraphicFramePr>
            <a:graphicFrameLocks noChangeAspect="1"/>
          </p:cNvGraphicFramePr>
          <p:nvPr/>
        </p:nvGraphicFramePr>
        <p:xfrm>
          <a:off x="5067300" y="5781675"/>
          <a:ext cx="1257300" cy="346075"/>
        </p:xfrm>
        <a:graphic>
          <a:graphicData uri="http://schemas.openxmlformats.org/presentationml/2006/ole">
            <p:oleObj spid="_x0000_s69644" name="Equation" r:id="rId9" imgW="634680" imgH="215640" progId="Equation.3">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1.6.  Tính chất toán học của trạng thái riêng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Cho các trạng thái riêng (hàm sóng)           của toán tử Hamilton với các trị riêng (năng lượng) tương ứng là       và chuẩn hoá mỗi trạng thái sao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Khoảng lấy tích phân bao hàm vùng chuyển động của hạt. Đối với hạt trong hố vuông góc sâu vô hạn,</a:t>
            </a:r>
          </a:p>
          <a:p>
            <a:pPr algn="just">
              <a:buNone/>
            </a:pPr>
            <a:r>
              <a:rPr lang="en-US" sz="2200" dirty="0" smtClean="0">
                <a:latin typeface="Times New Roman" pitchFamily="18" charset="0"/>
                <a:cs typeface="Times New Roman" pitchFamily="18" charset="0"/>
              </a:rPr>
              <a:t>    Các trạng thái riêng với các trị riêng khác nhau là </a:t>
            </a:r>
            <a:r>
              <a:rPr lang="en-US" sz="2200" i="1" dirty="0" smtClean="0">
                <a:latin typeface="Times New Roman" pitchFamily="18" charset="0"/>
                <a:cs typeface="Times New Roman" pitchFamily="18" charset="0"/>
              </a:rPr>
              <a:t>trực giao</a:t>
            </a:r>
            <a:r>
              <a:rPr lang="en-US" sz="2200" dirty="0" smtClean="0">
                <a:latin typeface="Times New Roman" pitchFamily="18" charset="0"/>
                <a:cs typeface="Times New Roman" pitchFamily="18" charset="0"/>
              </a:rPr>
              <a:t>, nghĩa là</a:t>
            </a:r>
          </a:p>
          <a:p>
            <a:pPr algn="just">
              <a:buNone/>
            </a:pPr>
            <a:r>
              <a:rPr lang="en-US" sz="2200" dirty="0" smtClean="0">
                <a:latin typeface="Times New Roman" pitchFamily="18" charset="0"/>
                <a:cs typeface="Times New Roman" pitchFamily="18" charset="0"/>
              </a:rPr>
              <a:t>                                                            nếu</a:t>
            </a:r>
          </a:p>
          <a:p>
            <a:pPr algn="just">
              <a:buNone/>
            </a:pPr>
            <a:r>
              <a:rPr lang="en-US" sz="2200" dirty="0" smtClean="0">
                <a:latin typeface="Times New Roman" pitchFamily="18" charset="0"/>
                <a:cs typeface="Times New Roman" pitchFamily="18" charset="0"/>
              </a:rPr>
              <a:t>    Tích phân tương tự tích vô hướng. Đối với hố lượng tử, (1.73) có nghĩa là </a:t>
            </a:r>
          </a:p>
          <a:p>
            <a:pPr algn="just">
              <a:buNone/>
            </a:pPr>
            <a:r>
              <a:rPr lang="en-US" sz="2200" dirty="0" smtClean="0">
                <a:latin typeface="Times New Roman" pitchFamily="18" charset="0"/>
                <a:cs typeface="Times New Roman" pitchFamily="18" charset="0"/>
              </a:rPr>
              <a:t>                                                                  nếu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trạng thái riêng khác nhau ứng với cùng một trị riêng được gọi là </a:t>
            </a:r>
            <a:r>
              <a:rPr lang="en-US" sz="2200" i="1" dirty="0" smtClean="0">
                <a:latin typeface="Times New Roman" pitchFamily="18" charset="0"/>
                <a:cs typeface="Times New Roman" pitchFamily="18" charset="0"/>
              </a:rPr>
              <a:t>suy biến</a:t>
            </a:r>
            <a:r>
              <a:rPr lang="en-US" sz="2200" dirty="0" smtClean="0">
                <a:latin typeface="Times New Roman" pitchFamily="18" charset="0"/>
                <a:cs typeface="Times New Roman" pitchFamily="18" charset="0"/>
              </a:rPr>
              <a:t>. Khi đó, có thể chọn các trạng thái riêng sao cho chúng trực giao đối với</a:t>
            </a:r>
          </a:p>
          <a:p>
            <a:pPr algn="just">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mặc</a:t>
            </a:r>
            <a:r>
              <a:rPr lang="en-US" sz="2200" dirty="0" smtClean="0">
                <a:latin typeface="Times New Roman" pitchFamily="18" charset="0"/>
                <a:cs typeface="Times New Roman" pitchFamily="18" charset="0"/>
              </a:rPr>
              <a:t> dù             . Có thể kết hợp (1.72), (1.73) để có một hệ </a:t>
            </a:r>
            <a:r>
              <a:rPr lang="en-US" sz="2200" i="1" dirty="0" smtClean="0">
                <a:latin typeface="Times New Roman" pitchFamily="18" charset="0"/>
                <a:cs typeface="Times New Roman" pitchFamily="18" charset="0"/>
              </a:rPr>
              <a:t>trực chuẩn</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21" name="Object 11"/>
          <p:cNvGraphicFramePr>
            <a:graphicFrameLocks noChangeAspect="1"/>
          </p:cNvGraphicFramePr>
          <p:nvPr/>
        </p:nvGraphicFramePr>
        <p:xfrm>
          <a:off x="1828800" y="3048000"/>
          <a:ext cx="2306638" cy="450850"/>
        </p:xfrm>
        <a:graphic>
          <a:graphicData uri="http://schemas.openxmlformats.org/presentationml/2006/ole">
            <p:oleObj spid="_x0000_s70658" name="Equation" r:id="rId3" imgW="1168200" imgH="279360" progId="Equation.3">
              <p:embed/>
            </p:oleObj>
          </a:graphicData>
        </a:graphic>
      </p:graphicFrame>
      <p:graphicFrame>
        <p:nvGraphicFramePr>
          <p:cNvPr id="68620" name="Object 12"/>
          <p:cNvGraphicFramePr>
            <a:graphicFrameLocks noChangeAspect="1"/>
          </p:cNvGraphicFramePr>
          <p:nvPr/>
        </p:nvGraphicFramePr>
        <p:xfrm>
          <a:off x="1500188" y="3800475"/>
          <a:ext cx="3094037" cy="771525"/>
        </p:xfrm>
        <a:graphic>
          <a:graphicData uri="http://schemas.openxmlformats.org/presentationml/2006/ole">
            <p:oleObj spid="_x0000_s70659" name="Equation" r:id="rId4" imgW="1562040" imgH="482400" progId="Equation.3">
              <p:embed/>
            </p:oleObj>
          </a:graphicData>
        </a:graphic>
      </p:graphicFrame>
      <p:graphicFrame>
        <p:nvGraphicFramePr>
          <p:cNvPr id="68621" name="Object 13"/>
          <p:cNvGraphicFramePr>
            <a:graphicFrameLocks noChangeAspect="1"/>
          </p:cNvGraphicFramePr>
          <p:nvPr/>
        </p:nvGraphicFramePr>
        <p:xfrm>
          <a:off x="3325813" y="1524000"/>
          <a:ext cx="2617787" cy="466725"/>
        </p:xfrm>
        <a:graphic>
          <a:graphicData uri="http://schemas.openxmlformats.org/presentationml/2006/ole">
            <p:oleObj spid="_x0000_s70660" name="Equation" r:id="rId5" imgW="1320480" imgH="291960" progId="Equation.3">
              <p:embed/>
            </p:oleObj>
          </a:graphicData>
        </a:graphic>
      </p:graphicFrame>
      <p:graphicFrame>
        <p:nvGraphicFramePr>
          <p:cNvPr id="68622" name="Object 14"/>
          <p:cNvGraphicFramePr>
            <a:graphicFrameLocks noChangeAspect="1"/>
          </p:cNvGraphicFramePr>
          <p:nvPr/>
        </p:nvGraphicFramePr>
        <p:xfrm>
          <a:off x="4800600" y="3124200"/>
          <a:ext cx="1733550" cy="365125"/>
        </p:xfrm>
        <a:graphic>
          <a:graphicData uri="http://schemas.openxmlformats.org/presentationml/2006/ole">
            <p:oleObj spid="_x0000_s70661" name="Equation" r:id="rId6" imgW="876240" imgH="228600" progId="Equation.3">
              <p:embed/>
            </p:oleObj>
          </a:graphicData>
        </a:graphic>
      </p:graphicFrame>
      <p:graphicFrame>
        <p:nvGraphicFramePr>
          <p:cNvPr id="69642" name="Object 10"/>
          <p:cNvGraphicFramePr>
            <a:graphicFrameLocks noChangeAspect="1"/>
          </p:cNvGraphicFramePr>
          <p:nvPr/>
        </p:nvGraphicFramePr>
        <p:xfrm>
          <a:off x="4038600" y="1143000"/>
          <a:ext cx="327025" cy="366713"/>
        </p:xfrm>
        <a:graphic>
          <a:graphicData uri="http://schemas.openxmlformats.org/presentationml/2006/ole">
            <p:oleObj spid="_x0000_s70662" name="Equation" r:id="rId7" imgW="164880" imgH="228600" progId="Equation.3">
              <p:embed/>
            </p:oleObj>
          </a:graphicData>
        </a:graphic>
      </p:graphicFrame>
      <p:graphicFrame>
        <p:nvGraphicFramePr>
          <p:cNvPr id="69643" name="Object 11"/>
          <p:cNvGraphicFramePr>
            <a:graphicFrameLocks noChangeAspect="1"/>
          </p:cNvGraphicFramePr>
          <p:nvPr/>
        </p:nvGraphicFramePr>
        <p:xfrm>
          <a:off x="4529137" y="838200"/>
          <a:ext cx="728663" cy="368300"/>
        </p:xfrm>
        <a:graphic>
          <a:graphicData uri="http://schemas.openxmlformats.org/presentationml/2006/ole">
            <p:oleObj spid="_x0000_s70663" name="Equation" r:id="rId8" imgW="368280" imgH="228600" progId="Equation.3">
              <p:embed/>
            </p:oleObj>
          </a:graphicData>
        </a:graphic>
      </p:graphicFrame>
      <p:graphicFrame>
        <p:nvGraphicFramePr>
          <p:cNvPr id="14" name="Object 10"/>
          <p:cNvGraphicFramePr>
            <a:graphicFrameLocks noChangeAspect="1"/>
          </p:cNvGraphicFramePr>
          <p:nvPr/>
        </p:nvGraphicFramePr>
        <p:xfrm>
          <a:off x="3276600" y="2316163"/>
          <a:ext cx="1208087" cy="284162"/>
        </p:xfrm>
        <a:graphic>
          <a:graphicData uri="http://schemas.openxmlformats.org/presentationml/2006/ole">
            <p:oleObj spid="_x0000_s70664" name="Equation" r:id="rId9" imgW="609480" imgH="177480" progId="Equation.3">
              <p:embed/>
            </p:oleObj>
          </a:graphicData>
        </a:graphic>
      </p:graphicFrame>
      <p:graphicFrame>
        <p:nvGraphicFramePr>
          <p:cNvPr id="70665" name="Object 9"/>
          <p:cNvGraphicFramePr>
            <a:graphicFrameLocks noChangeAspect="1"/>
          </p:cNvGraphicFramePr>
          <p:nvPr/>
        </p:nvGraphicFramePr>
        <p:xfrm>
          <a:off x="5249862" y="3919538"/>
          <a:ext cx="1531938" cy="327025"/>
        </p:xfrm>
        <a:graphic>
          <a:graphicData uri="http://schemas.openxmlformats.org/presentationml/2006/ole">
            <p:oleObj spid="_x0000_s70665" name="Equation" r:id="rId10" imgW="774360" imgH="203040" progId="Equation.3">
              <p:embed/>
            </p:oleObj>
          </a:graphicData>
        </a:graphic>
      </p:graphicFrame>
      <p:graphicFrame>
        <p:nvGraphicFramePr>
          <p:cNvPr id="70668" name="Object 12"/>
          <p:cNvGraphicFramePr>
            <a:graphicFrameLocks noChangeAspect="1"/>
          </p:cNvGraphicFramePr>
          <p:nvPr/>
        </p:nvGraphicFramePr>
        <p:xfrm>
          <a:off x="304800" y="5546725"/>
          <a:ext cx="777875" cy="244475"/>
        </p:xfrm>
        <a:graphic>
          <a:graphicData uri="http://schemas.openxmlformats.org/presentationml/2006/ole">
            <p:oleObj spid="_x0000_s70668" name="Equation" r:id="rId11" imgW="393480" imgH="152280" progId="Equation.3">
              <p:embed/>
            </p:oleObj>
          </a:graphicData>
        </a:graphic>
      </p:graphicFrame>
      <p:graphicFrame>
        <p:nvGraphicFramePr>
          <p:cNvPr id="70669" name="Object 13"/>
          <p:cNvGraphicFramePr>
            <a:graphicFrameLocks noChangeAspect="1"/>
          </p:cNvGraphicFramePr>
          <p:nvPr/>
        </p:nvGraphicFramePr>
        <p:xfrm>
          <a:off x="1944688" y="5410200"/>
          <a:ext cx="1028700" cy="366713"/>
        </p:xfrm>
        <a:graphic>
          <a:graphicData uri="http://schemas.openxmlformats.org/presentationml/2006/ole">
            <p:oleObj spid="_x0000_s70669" name="Equation" r:id="rId12" imgW="520560" imgH="228600" progId="Equation.3">
              <p:embed/>
            </p:oleObj>
          </a:graphicData>
        </a:graphic>
      </p:graphicFrame>
      <p:graphicFrame>
        <p:nvGraphicFramePr>
          <p:cNvPr id="70670" name="Object 13"/>
          <p:cNvGraphicFramePr>
            <a:graphicFrameLocks noChangeAspect="1"/>
          </p:cNvGraphicFramePr>
          <p:nvPr/>
        </p:nvGraphicFramePr>
        <p:xfrm>
          <a:off x="1841500" y="5883275"/>
          <a:ext cx="4940300" cy="736600"/>
        </p:xfrm>
        <a:graphic>
          <a:graphicData uri="http://schemas.openxmlformats.org/presentationml/2006/ole">
            <p:oleObj spid="_x0000_s70670" name="Equation" r:id="rId13" imgW="2501640" imgH="457200" progId="Equation.3">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1.6.  Tính chất toán học của trạng thái riêng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Giả thiết  các       là trực chuẩn giống như các sóng (1.23) trong hố lượng tử. Có thể chứng minh các trạng thái riêng tạo thành một </a:t>
            </a:r>
            <a:r>
              <a:rPr lang="en-US" sz="2200" i="1" dirty="0" smtClean="0">
                <a:latin typeface="Times New Roman" pitchFamily="18" charset="0"/>
                <a:cs typeface="Times New Roman" pitchFamily="18" charset="0"/>
              </a:rPr>
              <a:t>hệ đủ</a:t>
            </a:r>
            <a:r>
              <a:rPr lang="en-US" sz="2200" dirty="0" smtClean="0">
                <a:latin typeface="Times New Roman" pitchFamily="18" charset="0"/>
                <a:cs typeface="Times New Roman" pitchFamily="18" charset="0"/>
              </a:rPr>
              <a:t>.  Điều đó có nghĩa là bất kì hàm sóng            nào tuân theo cùng các điều kiện biên đều có thể khai triển thành một tổng theo các</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Từ (1.76) suy ra</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Ta sẽ thu được hàm sóng ban đầu           khi thay (1.78) vào (1.76)  và có thêm điều kiện</a:t>
            </a:r>
          </a:p>
          <a:p>
            <a:pPr algn="just">
              <a:buNone/>
            </a:pPr>
            <a:r>
              <a:rPr lang="en-US" sz="2200" dirty="0" smtClean="0">
                <a:latin typeface="Times New Roman" pitchFamily="18" charset="0"/>
                <a:cs typeface="Times New Roman" pitchFamily="18" charset="0"/>
              </a:rPr>
              <a:t>    Nó được gọi là </a:t>
            </a:r>
            <a:r>
              <a:rPr lang="en-US" sz="2200" i="1" dirty="0" smtClean="0">
                <a:latin typeface="Times New Roman" pitchFamily="18" charset="0"/>
                <a:cs typeface="Times New Roman" pitchFamily="18" charset="0"/>
              </a:rPr>
              <a:t>hệ thức đóng </a:t>
            </a:r>
            <a:r>
              <a:rPr lang="en-US" sz="2200"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hệ thức đủ</a:t>
            </a:r>
            <a:r>
              <a:rPr lang="en-US" sz="2200" dirty="0" smtClean="0">
                <a:latin typeface="Times New Roman" pitchFamily="18" charset="0"/>
                <a:cs typeface="Times New Roman" pitchFamily="18" charset="0"/>
              </a:rPr>
              <a:t>).</a:t>
            </a:r>
          </a:p>
          <a:p>
            <a:pPr algn="just">
              <a:buNone/>
            </a:pPr>
            <a:r>
              <a:rPr lang="en-US" sz="2200" dirty="0" smtClean="0">
                <a:latin typeface="Times New Roman" pitchFamily="18" charset="0"/>
                <a:cs typeface="Times New Roman" pitchFamily="18" charset="0"/>
              </a:rPr>
              <a:t>    Khai triển hàm sóng </a:t>
            </a:r>
            <a:r>
              <a:rPr lang="en-US" sz="2200" dirty="0" err="1" smtClean="0">
                <a:latin typeface="Times New Roman" pitchFamily="18" charset="0"/>
                <a:cs typeface="Times New Roman" pitchFamily="18" charset="0"/>
              </a:rPr>
              <a:t>dùng</a:t>
            </a:r>
            <a:r>
              <a:rPr lang="en-US" sz="2200" dirty="0" smtClean="0">
                <a:latin typeface="Times New Roman" pitchFamily="18" charset="0"/>
                <a:cs typeface="Times New Roman" pitchFamily="18" charset="0"/>
              </a:rPr>
              <a:t> để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sự biến đổi theo  thời  gian  của  một  trạng   </a:t>
            </a:r>
          </a:p>
          <a:p>
            <a:pPr algn="just">
              <a:buNone/>
            </a:pPr>
            <a:r>
              <a:rPr lang="en-US" sz="2200" dirty="0" smtClean="0">
                <a:latin typeface="Times New Roman" pitchFamily="18" charset="0"/>
                <a:cs typeface="Times New Roman" pitchFamily="18" charset="0"/>
              </a:rPr>
              <a:t>    thái bắt đầu tùy ý                     . Phương pháp là  phân tích                       theo  </a:t>
            </a:r>
          </a:p>
          <a:p>
            <a:pPr algn="just">
              <a:buNone/>
            </a:pPr>
            <a:r>
              <a:rPr lang="en-US" sz="2200" dirty="0" smtClean="0">
                <a:latin typeface="Times New Roman" pitchFamily="18" charset="0"/>
                <a:cs typeface="Times New Roman" pitchFamily="18" charset="0"/>
              </a:rPr>
              <a:t>    các trạng thái riêng của phương trình Schrodinger không phụ thuộc thời gian   </a:t>
            </a:r>
            <a:endParaRPr lang="en-US" sz="2200" dirty="0">
              <a:latin typeface="Times New Roman" pitchFamily="18" charset="0"/>
              <a:cs typeface="Times New Roman" pitchFamily="18" charset="0"/>
            </a:endParaRPr>
          </a:p>
        </p:txBody>
      </p:sp>
      <p:graphicFrame>
        <p:nvGraphicFramePr>
          <p:cNvPr id="21" name="Object 11"/>
          <p:cNvGraphicFramePr>
            <a:graphicFrameLocks noChangeAspect="1"/>
          </p:cNvGraphicFramePr>
          <p:nvPr/>
        </p:nvGraphicFramePr>
        <p:xfrm>
          <a:off x="2859088" y="2133600"/>
          <a:ext cx="3008312" cy="696912"/>
        </p:xfrm>
        <a:graphic>
          <a:graphicData uri="http://schemas.openxmlformats.org/presentationml/2006/ole">
            <p:oleObj spid="_x0000_s71682" name="Equation" r:id="rId3" imgW="1523880" imgH="431640" progId="Equation.3">
              <p:embed/>
            </p:oleObj>
          </a:graphicData>
        </a:graphic>
      </p:graphicFrame>
      <p:graphicFrame>
        <p:nvGraphicFramePr>
          <p:cNvPr id="68620" name="Object 12"/>
          <p:cNvGraphicFramePr>
            <a:graphicFrameLocks noChangeAspect="1"/>
          </p:cNvGraphicFramePr>
          <p:nvPr/>
        </p:nvGraphicFramePr>
        <p:xfrm>
          <a:off x="611188" y="2971800"/>
          <a:ext cx="7923212" cy="1177925"/>
        </p:xfrm>
        <a:graphic>
          <a:graphicData uri="http://schemas.openxmlformats.org/presentationml/2006/ole">
            <p:oleObj spid="_x0000_s71683" name="Equation" r:id="rId4" imgW="4000320" imgH="736560" progId="Equation.3">
              <p:embed/>
            </p:oleObj>
          </a:graphicData>
        </a:graphic>
      </p:graphicFrame>
      <p:graphicFrame>
        <p:nvGraphicFramePr>
          <p:cNvPr id="68622" name="Object 14"/>
          <p:cNvGraphicFramePr>
            <a:graphicFrameLocks noChangeAspect="1"/>
          </p:cNvGraphicFramePr>
          <p:nvPr/>
        </p:nvGraphicFramePr>
        <p:xfrm>
          <a:off x="5222875" y="4491037"/>
          <a:ext cx="3844925" cy="690563"/>
        </p:xfrm>
        <a:graphic>
          <a:graphicData uri="http://schemas.openxmlformats.org/presentationml/2006/ole">
            <p:oleObj spid="_x0000_s71685" name="Equation" r:id="rId5" imgW="1942920" imgH="431640" progId="Equation.3">
              <p:embed/>
            </p:oleObj>
          </a:graphicData>
        </a:graphic>
      </p:graphicFrame>
      <p:graphicFrame>
        <p:nvGraphicFramePr>
          <p:cNvPr id="70668" name="Object 12"/>
          <p:cNvGraphicFramePr>
            <a:graphicFrameLocks noChangeAspect="1"/>
          </p:cNvGraphicFramePr>
          <p:nvPr/>
        </p:nvGraphicFramePr>
        <p:xfrm>
          <a:off x="1858963" y="838200"/>
          <a:ext cx="325437" cy="366713"/>
        </p:xfrm>
        <a:graphic>
          <a:graphicData uri="http://schemas.openxmlformats.org/presentationml/2006/ole">
            <p:oleObj spid="_x0000_s71690" name="Equation" r:id="rId6" imgW="164880" imgH="228600" progId="Equation.3">
              <p:embed/>
            </p:oleObj>
          </a:graphicData>
        </a:graphic>
      </p:graphicFrame>
      <p:graphicFrame>
        <p:nvGraphicFramePr>
          <p:cNvPr id="70669" name="Object 13"/>
          <p:cNvGraphicFramePr>
            <a:graphicFrameLocks noChangeAspect="1"/>
          </p:cNvGraphicFramePr>
          <p:nvPr/>
        </p:nvGraphicFramePr>
        <p:xfrm>
          <a:off x="3209925" y="1501775"/>
          <a:ext cx="676275" cy="327025"/>
        </p:xfrm>
        <a:graphic>
          <a:graphicData uri="http://schemas.openxmlformats.org/presentationml/2006/ole">
            <p:oleObj spid="_x0000_s71691" name="Equation" r:id="rId7" imgW="342720" imgH="203040" progId="Equation.3">
              <p:embed/>
            </p:oleObj>
          </a:graphicData>
        </a:graphic>
      </p:graphicFrame>
      <p:graphicFrame>
        <p:nvGraphicFramePr>
          <p:cNvPr id="71693" name="Object 13"/>
          <p:cNvGraphicFramePr>
            <a:graphicFrameLocks noChangeAspect="1"/>
          </p:cNvGraphicFramePr>
          <p:nvPr/>
        </p:nvGraphicFramePr>
        <p:xfrm>
          <a:off x="4627563" y="1843087"/>
          <a:ext cx="325437" cy="366713"/>
        </p:xfrm>
        <a:graphic>
          <a:graphicData uri="http://schemas.openxmlformats.org/presentationml/2006/ole">
            <p:oleObj spid="_x0000_s71693" name="Equation" r:id="rId8" imgW="164880" imgH="228600" progId="Equation.3">
              <p:embed/>
            </p:oleObj>
          </a:graphicData>
        </a:graphic>
      </p:graphicFrame>
      <p:graphicFrame>
        <p:nvGraphicFramePr>
          <p:cNvPr id="71695" name="Object 15"/>
          <p:cNvGraphicFramePr>
            <a:graphicFrameLocks noChangeAspect="1"/>
          </p:cNvGraphicFramePr>
          <p:nvPr/>
        </p:nvGraphicFramePr>
        <p:xfrm>
          <a:off x="4429125" y="4244975"/>
          <a:ext cx="676275" cy="327025"/>
        </p:xfrm>
        <a:graphic>
          <a:graphicData uri="http://schemas.openxmlformats.org/presentationml/2006/ole">
            <p:oleObj spid="_x0000_s71695" name="Equation" r:id="rId9" imgW="342720" imgH="203040" progId="Equation.3">
              <p:embed/>
            </p:oleObj>
          </a:graphicData>
        </a:graphic>
      </p:graphicFrame>
      <p:graphicFrame>
        <p:nvGraphicFramePr>
          <p:cNvPr id="71696" name="Object 16"/>
          <p:cNvGraphicFramePr>
            <a:graphicFrameLocks noChangeAspect="1"/>
          </p:cNvGraphicFramePr>
          <p:nvPr/>
        </p:nvGraphicFramePr>
        <p:xfrm>
          <a:off x="2406650" y="5845175"/>
          <a:ext cx="1327150" cy="327025"/>
        </p:xfrm>
        <a:graphic>
          <a:graphicData uri="http://schemas.openxmlformats.org/presentationml/2006/ole">
            <p:oleObj spid="_x0000_s71696" name="Equation" r:id="rId10" imgW="672840" imgH="203040" progId="Equation.3">
              <p:embed/>
            </p:oleObj>
          </a:graphicData>
        </a:graphic>
      </p:graphicFrame>
      <p:graphicFrame>
        <p:nvGraphicFramePr>
          <p:cNvPr id="71697" name="Object 17"/>
          <p:cNvGraphicFramePr>
            <a:graphicFrameLocks noChangeAspect="1"/>
          </p:cNvGraphicFramePr>
          <p:nvPr/>
        </p:nvGraphicFramePr>
        <p:xfrm>
          <a:off x="6978650" y="5791200"/>
          <a:ext cx="1327150" cy="327025"/>
        </p:xfrm>
        <a:graphic>
          <a:graphicData uri="http://schemas.openxmlformats.org/presentationml/2006/ole">
            <p:oleObj spid="_x0000_s71697" name="Equation" r:id="rId11" imgW="672840" imgH="203040" progId="Equation.3">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4000" b="1" dirty="0" smtClean="0">
                <a:latin typeface="Times New Roman" pitchFamily="18" charset="0"/>
                <a:cs typeface="Times New Roman" pitchFamily="18" charset="0"/>
              </a:rPr>
              <a:t>MỤC LỤC</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fontScale="92500" lnSpcReduction="20000"/>
          </a:bodyPr>
          <a:lstStyle/>
          <a:p>
            <a:pPr algn="just">
              <a:buNone/>
            </a:pPr>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3.8. Dây và chấm</a:t>
            </a:r>
          </a:p>
          <a:p>
            <a:pPr algn="just">
              <a:buNone/>
            </a:pPr>
            <a:r>
              <a:rPr lang="en-US" dirty="0" smtClean="0">
                <a:latin typeface="Times New Roman" pitchFamily="18" charset="0"/>
                <a:cs typeface="Times New Roman" pitchFamily="18" charset="0"/>
              </a:rPr>
              <a:t>         3.9. Sự giam cầm quang</a:t>
            </a:r>
          </a:p>
          <a:p>
            <a:pPr algn="just">
              <a:buNone/>
            </a:pPr>
            <a:r>
              <a:rPr lang="en-US" dirty="0" smtClean="0">
                <a:latin typeface="Times New Roman" pitchFamily="18" charset="0"/>
                <a:cs typeface="Times New Roman" pitchFamily="18" charset="0"/>
              </a:rPr>
              <a:t>         3.10. Phép gần đúng khối lượng hiệu dụng</a:t>
            </a:r>
          </a:p>
          <a:p>
            <a:pPr algn="just">
              <a:buNone/>
            </a:pPr>
            <a:r>
              <a:rPr lang="en-US" dirty="0" smtClean="0">
                <a:latin typeface="Times New Roman" pitchFamily="18" charset="0"/>
                <a:cs typeface="Times New Roman" pitchFamily="18" charset="0"/>
              </a:rPr>
              <a:t>         3.11. Lý thuyết khối lượng hiệu dụng trong dị cấu trúc</a:t>
            </a:r>
          </a:p>
          <a:p>
            <a:pPr algn="just">
              <a:buNone/>
            </a:pPr>
            <a:r>
              <a:rPr lang="en-US" dirty="0" smtClean="0">
                <a:latin typeface="Times New Roman" pitchFamily="18" charset="0"/>
                <a:cs typeface="Times New Roman" pitchFamily="18" charset="0"/>
              </a:rPr>
              <a:t>         Bài tập</a:t>
            </a:r>
          </a:p>
          <a:p>
            <a:pPr algn="just">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Chương 4: Hố lượng tử và hệ thấp chiều</a:t>
            </a:r>
          </a:p>
          <a:p>
            <a:pPr algn="just">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4.1. Hố vuông góc sâu vô hạn</a:t>
            </a:r>
          </a:p>
          <a:p>
            <a:pPr algn="just">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4.2. Hố vuông góc sâu hữu hạn</a:t>
            </a:r>
          </a:p>
          <a:p>
            <a:pPr algn="just">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4.3.</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Hố parabol</a:t>
            </a:r>
          </a:p>
          <a:p>
            <a:pPr algn="just">
              <a:buNone/>
            </a:pPr>
            <a:r>
              <a:rPr lang="en-US" dirty="0" smtClean="0">
                <a:latin typeface="Times New Roman" pitchFamily="18" charset="0"/>
                <a:cs typeface="Times New Roman" pitchFamily="18" charset="0"/>
              </a:rPr>
              <a:t>         4.4. Hố tam giác</a:t>
            </a:r>
          </a:p>
          <a:p>
            <a:pPr algn="just">
              <a:buNone/>
            </a:pPr>
            <a:r>
              <a:rPr lang="en-US" dirty="0" smtClean="0">
                <a:latin typeface="Times New Roman" pitchFamily="18" charset="0"/>
                <a:cs typeface="Times New Roman" pitchFamily="18" charset="0"/>
              </a:rPr>
              <a:t>         4.5. Hệ thấp chiều</a:t>
            </a:r>
          </a:p>
          <a:p>
            <a:pPr algn="just">
              <a:buNone/>
            </a:pPr>
            <a:r>
              <a:rPr lang="en-US" dirty="0" smtClean="0">
                <a:latin typeface="Times New Roman" pitchFamily="18" charset="0"/>
                <a:cs typeface="Times New Roman" pitchFamily="18" charset="0"/>
              </a:rPr>
              <a:t>         4.6. Sự lấp đầy vùng con</a:t>
            </a:r>
          </a:p>
          <a:p>
            <a:pPr algn="just">
              <a:buNone/>
            </a:pPr>
            <a:r>
              <a:rPr lang="en-US" dirty="0" smtClean="0">
                <a:latin typeface="Times New Roman" pitchFamily="18" charset="0"/>
                <a:cs typeface="Times New Roman" pitchFamily="18" charset="0"/>
              </a:rPr>
              <a:t>         4.7. Hố hai và </a:t>
            </a:r>
            <a:r>
              <a:rPr lang="en-US" dirty="0" err="1" smtClean="0">
                <a:latin typeface="Times New Roman" pitchFamily="18" charset="0"/>
                <a:cs typeface="Times New Roman" pitchFamily="18" charset="0"/>
              </a:rPr>
              <a:t>ba</a:t>
            </a:r>
            <a:r>
              <a:rPr lang="en-US" dirty="0" smtClean="0">
                <a:latin typeface="Times New Roman" pitchFamily="18" charset="0"/>
                <a:cs typeface="Times New Roman" pitchFamily="18" charset="0"/>
              </a:rPr>
              <a:t> chiều</a:t>
            </a:r>
          </a:p>
          <a:p>
            <a:pPr algn="just">
              <a:buNone/>
            </a:pPr>
            <a:r>
              <a:rPr lang="en-US" dirty="0" smtClean="0">
                <a:latin typeface="Times New Roman" pitchFamily="18" charset="0"/>
                <a:cs typeface="Times New Roman" pitchFamily="18" charset="0"/>
              </a:rPr>
              <a:t>         4.8. Sự giam cầm vượt ra khỏi hai chiều</a:t>
            </a:r>
          </a:p>
          <a:p>
            <a:pPr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4.9. Hố lượng tử trong dị cấu trúc</a:t>
            </a:r>
            <a:r>
              <a:rPr lang="en-US" sz="2400" dirty="0" smtClean="0">
                <a:latin typeface="Times New Roman" pitchFamily="18" charset="0"/>
                <a:cs typeface="Times New Roman" pitchFamily="18" charset="0"/>
              </a:rPr>
              <a:t>     </a:t>
            </a:r>
          </a:p>
          <a:p>
            <a:pPr algn="just">
              <a:buNone/>
            </a:pPr>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Bài tập</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1.6.  Tính chất toán học của trạng thái riêng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p>
          <a:p>
            <a:pPr algn="just">
              <a:buNone/>
            </a:pPr>
            <a:endParaRPr lang="en-US" sz="2200" b="1" dirty="0" smtClean="0">
              <a:latin typeface="Times New Roman" pitchFamily="18" charset="0"/>
              <a:cs typeface="Times New Roman" pitchFamily="18" charset="0"/>
            </a:endParaRP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Mỗi trạng thái riêng biến đổi theo thời gian giống như</a:t>
            </a:r>
          </a:p>
          <a:p>
            <a:pPr algn="just">
              <a:buNone/>
            </a:pPr>
            <a:r>
              <a:rPr lang="en-US" sz="2200" dirty="0" smtClean="0">
                <a:latin typeface="Times New Roman" pitchFamily="18" charset="0"/>
                <a:cs typeface="Times New Roman" pitchFamily="18" charset="0"/>
              </a:rPr>
              <a:t>    và do đó, trạng thái đã cho biến đổi giống như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Đó là cách ta xem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sự biến đổi của bó sóng trong phần 1.5.3.</a:t>
            </a:r>
          </a:p>
          <a:p>
            <a:pPr algn="just">
              <a:buNone/>
            </a:pPr>
            <a:endParaRPr lang="en-US" sz="2200" dirty="0">
              <a:latin typeface="Times New Roman" pitchFamily="18" charset="0"/>
              <a:cs typeface="Times New Roman" pitchFamily="18" charset="0"/>
            </a:endParaRPr>
          </a:p>
        </p:txBody>
      </p:sp>
      <p:graphicFrame>
        <p:nvGraphicFramePr>
          <p:cNvPr id="21" name="Object 11"/>
          <p:cNvGraphicFramePr>
            <a:graphicFrameLocks noChangeAspect="1"/>
          </p:cNvGraphicFramePr>
          <p:nvPr/>
        </p:nvGraphicFramePr>
        <p:xfrm>
          <a:off x="2533650" y="838200"/>
          <a:ext cx="3660775" cy="696913"/>
        </p:xfrm>
        <a:graphic>
          <a:graphicData uri="http://schemas.openxmlformats.org/presentationml/2006/ole">
            <p:oleObj spid="_x0000_s72706" name="Equation" r:id="rId3" imgW="1854000" imgH="431640" progId="Equation.3">
              <p:embed/>
            </p:oleObj>
          </a:graphicData>
        </a:graphic>
      </p:graphicFrame>
      <p:graphicFrame>
        <p:nvGraphicFramePr>
          <p:cNvPr id="70668" name="Object 12"/>
          <p:cNvGraphicFramePr>
            <a:graphicFrameLocks noChangeAspect="1"/>
          </p:cNvGraphicFramePr>
          <p:nvPr/>
        </p:nvGraphicFramePr>
        <p:xfrm>
          <a:off x="6484937" y="1600200"/>
          <a:ext cx="2354263" cy="366712"/>
        </p:xfrm>
        <a:graphic>
          <a:graphicData uri="http://schemas.openxmlformats.org/presentationml/2006/ole">
            <p:oleObj spid="_x0000_s72709" name="Equation" r:id="rId4" imgW="1193760" imgH="228600" progId="Equation.3">
              <p:embed/>
            </p:oleObj>
          </a:graphicData>
        </a:graphic>
      </p:graphicFrame>
      <p:graphicFrame>
        <p:nvGraphicFramePr>
          <p:cNvPr id="71695" name="Object 15"/>
          <p:cNvGraphicFramePr>
            <a:graphicFrameLocks noChangeAspect="1"/>
          </p:cNvGraphicFramePr>
          <p:nvPr/>
        </p:nvGraphicFramePr>
        <p:xfrm>
          <a:off x="2057400" y="2438400"/>
          <a:ext cx="4633913" cy="695325"/>
        </p:xfrm>
        <a:graphic>
          <a:graphicData uri="http://schemas.openxmlformats.org/presentationml/2006/ole">
            <p:oleObj spid="_x0000_s72712" name="Equation" r:id="rId5" imgW="2349360" imgH="431640" progId="Equation.3">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Để mô tả một hệ cần biết các năng lượng và hàm sóng của tất cả các trạng thái của hệ. Điều này không thể thực hiện được ngay cả với các hệ đơn giản nhất. Đối với nhiều ứng dụng, người ta thường </a:t>
            </a:r>
            <a:r>
              <a:rPr lang="en-US" sz="2200" dirty="0" err="1" smtClean="0">
                <a:latin typeface="Times New Roman" pitchFamily="18" charset="0"/>
                <a:cs typeface="Times New Roman" pitchFamily="18" charset="0"/>
              </a:rPr>
              <a:t>dùng</a:t>
            </a:r>
            <a:r>
              <a:rPr lang="en-US" sz="2200" dirty="0" smtClean="0">
                <a:latin typeface="Times New Roman" pitchFamily="18" charset="0"/>
                <a:cs typeface="Times New Roman" pitchFamily="18" charset="0"/>
              </a:rPr>
              <a:t> thuật ngữ mật độ trạng thái                            là số trạng thái của hệ có năng lượng nằm trong khoảng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đến              Nó chỉ cho ta biết sự phân bố năng lượng.</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1.7.1. Trường hợp một chiều</a:t>
            </a: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Các hàm sóng                 không thể chuẩn hoá theo cách thông thường nếu hạt chuyển động qua toàn bộ không gian.  Để chuẩn hoá, ta đưa hạt vào trong một hộp hữu hạn có chiều dài      và cho              ở cuối kết quả tính toán. Đẻ đưa hạt vào trong hộp, ta cần chọn các điều kiện biên. Hai điều kiện biên thường được sử dụng là  </a:t>
            </a:r>
          </a:p>
          <a:p>
            <a:pPr algn="just">
              <a:buNone/>
            </a:pPr>
            <a:r>
              <a:rPr lang="en-US" sz="2200" dirty="0" smtClean="0">
                <a:latin typeface="Times New Roman" pitchFamily="18" charset="0"/>
                <a:cs typeface="Times New Roman" pitchFamily="18" charset="0"/>
              </a:rPr>
              <a:t>    (i) các điều kiện biên </a:t>
            </a:r>
            <a:r>
              <a:rPr lang="en-US" sz="2200" i="1" dirty="0" smtClean="0">
                <a:latin typeface="Times New Roman" pitchFamily="18" charset="0"/>
                <a:cs typeface="Times New Roman" pitchFamily="18" charset="0"/>
              </a:rPr>
              <a:t>hộp</a:t>
            </a:r>
            <a:r>
              <a:rPr lang="en-US" sz="2200" dirty="0" smtClean="0">
                <a:latin typeface="Times New Roman" pitchFamily="18" charset="0"/>
                <a:cs typeface="Times New Roman" pitchFamily="18" charset="0"/>
              </a:rPr>
              <a:t> hay </a:t>
            </a:r>
            <a:r>
              <a:rPr lang="en-US" sz="2200" i="1" dirty="0" smtClean="0">
                <a:latin typeface="Times New Roman" pitchFamily="18" charset="0"/>
                <a:cs typeface="Times New Roman" pitchFamily="18" charset="0"/>
              </a:rPr>
              <a:t>cố định </a:t>
            </a:r>
            <a:r>
              <a:rPr lang="en-US" sz="2200" dirty="0" smtClean="0">
                <a:latin typeface="Times New Roman" pitchFamily="18" charset="0"/>
                <a:cs typeface="Times New Roman" pitchFamily="18" charset="0"/>
              </a:rPr>
              <a:t>trong đó hàm sóng triệt tiêu ở biên</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(ii) các điều kiện biên </a:t>
            </a:r>
            <a:r>
              <a:rPr lang="en-US" sz="2200" i="1" dirty="0" smtClean="0">
                <a:latin typeface="Times New Roman" pitchFamily="18" charset="0"/>
                <a:cs typeface="Times New Roman" pitchFamily="18" charset="0"/>
              </a:rPr>
              <a:t>Born-von Karman </a:t>
            </a:r>
            <a:r>
              <a:rPr lang="en-US" sz="2200" dirty="0" smtClean="0">
                <a:latin typeface="Times New Roman" pitchFamily="18" charset="0"/>
                <a:cs typeface="Times New Roman" pitchFamily="18" charset="0"/>
              </a:rPr>
              <a:t>hay </a:t>
            </a:r>
            <a:r>
              <a:rPr lang="en-US" sz="2200" i="1" dirty="0" smtClean="0">
                <a:latin typeface="Times New Roman" pitchFamily="18" charset="0"/>
                <a:cs typeface="Times New Roman" pitchFamily="18" charset="0"/>
              </a:rPr>
              <a:t>tuần hoàn </a:t>
            </a:r>
            <a:r>
              <a:rPr lang="en-US" sz="2200" dirty="0" smtClean="0">
                <a:latin typeface="Times New Roman" pitchFamily="18" charset="0"/>
                <a:cs typeface="Times New Roman" pitchFamily="18" charset="0"/>
              </a:rPr>
              <a:t>trong đó hệ được </a:t>
            </a:r>
            <a:r>
              <a:rPr lang="en-US" sz="2200" dirty="0" err="1" smtClean="0">
                <a:latin typeface="Times New Roman" pitchFamily="18" charset="0"/>
                <a:cs typeface="Times New Roman" pitchFamily="18" charset="0"/>
              </a:rPr>
              <a:t>lặp</a:t>
            </a:r>
            <a:r>
              <a:rPr lang="en-US" sz="2200" dirty="0" smtClean="0">
                <a:latin typeface="Times New Roman" pitchFamily="18" charset="0"/>
                <a:cs typeface="Times New Roman" pitchFamily="18" charset="0"/>
              </a:rPr>
              <a:t> lại một cách tuần hoàn với cùng hàm sóng trong mỗi một hệ. Hàm sóng tại x = L cần phải làm khớp trơn với hàm sóng tại x = 0 mà nó đòi hỏi                       </a:t>
            </a:r>
            <a:endParaRPr lang="en-US" sz="2200" dirty="0">
              <a:latin typeface="Times New Roman" pitchFamily="18" charset="0"/>
              <a:cs typeface="Times New Roman" pitchFamily="18" charset="0"/>
            </a:endParaRPr>
          </a:p>
        </p:txBody>
      </p:sp>
      <p:graphicFrame>
        <p:nvGraphicFramePr>
          <p:cNvPr id="70668" name="Object 12"/>
          <p:cNvGraphicFramePr>
            <a:graphicFrameLocks noChangeAspect="1"/>
          </p:cNvGraphicFramePr>
          <p:nvPr/>
        </p:nvGraphicFramePr>
        <p:xfrm>
          <a:off x="838200" y="1828800"/>
          <a:ext cx="1828800" cy="325438"/>
        </p:xfrm>
        <a:graphic>
          <a:graphicData uri="http://schemas.openxmlformats.org/presentationml/2006/ole">
            <p:oleObj spid="_x0000_s73731" name="Equation" r:id="rId3" imgW="927000" imgH="203040" progId="Equation.3">
              <p:embed/>
            </p:oleObj>
          </a:graphicData>
        </a:graphic>
      </p:graphicFrame>
      <p:graphicFrame>
        <p:nvGraphicFramePr>
          <p:cNvPr id="71695" name="Object 15"/>
          <p:cNvGraphicFramePr>
            <a:graphicFrameLocks noChangeAspect="1"/>
          </p:cNvGraphicFramePr>
          <p:nvPr/>
        </p:nvGraphicFramePr>
        <p:xfrm>
          <a:off x="2909887" y="5083175"/>
          <a:ext cx="2805113" cy="327025"/>
        </p:xfrm>
        <a:graphic>
          <a:graphicData uri="http://schemas.openxmlformats.org/presentationml/2006/ole">
            <p:oleObj spid="_x0000_s73732" name="Equation" r:id="rId4" imgW="1422360" imgH="203040" progId="Equation.3">
              <p:embed/>
            </p:oleObj>
          </a:graphicData>
        </a:graphic>
      </p:graphicFrame>
      <p:graphicFrame>
        <p:nvGraphicFramePr>
          <p:cNvPr id="73733" name="Object 5"/>
          <p:cNvGraphicFramePr>
            <a:graphicFrameLocks noChangeAspect="1"/>
          </p:cNvGraphicFramePr>
          <p:nvPr/>
        </p:nvGraphicFramePr>
        <p:xfrm>
          <a:off x="1411287" y="2209800"/>
          <a:ext cx="950913" cy="284162"/>
        </p:xfrm>
        <a:graphic>
          <a:graphicData uri="http://schemas.openxmlformats.org/presentationml/2006/ole">
            <p:oleObj spid="_x0000_s73733" name="Equation" r:id="rId5" imgW="482400" imgH="177480" progId="Equation.3">
              <p:embed/>
            </p:oleObj>
          </a:graphicData>
        </a:graphic>
      </p:graphicFrame>
      <p:graphicFrame>
        <p:nvGraphicFramePr>
          <p:cNvPr id="73734" name="Object 6"/>
          <p:cNvGraphicFramePr>
            <a:graphicFrameLocks noChangeAspect="1"/>
          </p:cNvGraphicFramePr>
          <p:nvPr/>
        </p:nvGraphicFramePr>
        <p:xfrm>
          <a:off x="685800" y="2209800"/>
          <a:ext cx="300037" cy="263525"/>
        </p:xfrm>
        <a:graphic>
          <a:graphicData uri="http://schemas.openxmlformats.org/presentationml/2006/ole">
            <p:oleObj spid="_x0000_s73734" name="Equation" r:id="rId6" imgW="152280" imgH="164880" progId="Equation.3">
              <p:embed/>
            </p:oleObj>
          </a:graphicData>
        </a:graphic>
      </p:graphicFrame>
      <p:graphicFrame>
        <p:nvGraphicFramePr>
          <p:cNvPr id="9" name="Object 6"/>
          <p:cNvGraphicFramePr>
            <a:graphicFrameLocks noChangeAspect="1"/>
          </p:cNvGraphicFramePr>
          <p:nvPr/>
        </p:nvGraphicFramePr>
        <p:xfrm>
          <a:off x="2074863" y="2973388"/>
          <a:ext cx="1049337" cy="344487"/>
        </p:xfrm>
        <a:graphic>
          <a:graphicData uri="http://schemas.openxmlformats.org/presentationml/2006/ole">
            <p:oleObj spid="_x0000_s73735" name="Equation" r:id="rId7" imgW="533160" imgH="215640" progId="Equation.3">
              <p:embed/>
            </p:oleObj>
          </a:graphicData>
        </a:graphic>
      </p:graphicFrame>
      <p:graphicFrame>
        <p:nvGraphicFramePr>
          <p:cNvPr id="73736" name="Object 8"/>
          <p:cNvGraphicFramePr>
            <a:graphicFrameLocks noChangeAspect="1"/>
          </p:cNvGraphicFramePr>
          <p:nvPr/>
        </p:nvGraphicFramePr>
        <p:xfrm>
          <a:off x="3751263" y="3698875"/>
          <a:ext cx="274637" cy="263525"/>
        </p:xfrm>
        <a:graphic>
          <a:graphicData uri="http://schemas.openxmlformats.org/presentationml/2006/ole">
            <p:oleObj spid="_x0000_s73736" name="Equation" r:id="rId8" imgW="139680" imgH="164880" progId="Equation.3">
              <p:embed/>
            </p:oleObj>
          </a:graphicData>
        </a:graphic>
      </p:graphicFrame>
      <p:graphicFrame>
        <p:nvGraphicFramePr>
          <p:cNvPr id="73737" name="Object 9"/>
          <p:cNvGraphicFramePr>
            <a:graphicFrameLocks noChangeAspect="1"/>
          </p:cNvGraphicFramePr>
          <p:nvPr/>
        </p:nvGraphicFramePr>
        <p:xfrm>
          <a:off x="4941888" y="3657600"/>
          <a:ext cx="925512" cy="282575"/>
        </p:xfrm>
        <a:graphic>
          <a:graphicData uri="http://schemas.openxmlformats.org/presentationml/2006/ole">
            <p:oleObj spid="_x0000_s73737" name="Equation" r:id="rId9" imgW="469800" imgH="177480" progId="Equation.3">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p>
          <a:p>
            <a:pPr algn="just">
              <a:buNone/>
            </a:pPr>
            <a:endParaRPr lang="en-US" sz="2200" b="1" dirty="0" smtClean="0">
              <a:latin typeface="Times New Roman" pitchFamily="18" charset="0"/>
              <a:cs typeface="Times New Roman" pitchFamily="18" charset="0"/>
            </a:endParaRP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Các điều kiện biên cố định giống như khi hạt ở trong một hộp đã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trước đây. Các mức năng lượng được cho bởi                                 và các trị cho phép của k là  </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Các hàm sóng là các sóng đứng. Chúng không mang dòng và các trị cho phép của k đều dương. </a:t>
            </a:r>
            <a:r>
              <a:rPr lang="en-US" sz="2200" b="1" dirty="0" smtClean="0">
                <a:latin typeface="Times New Roman" pitchFamily="18" charset="0"/>
                <a:cs typeface="Times New Roman" pitchFamily="18" charset="0"/>
              </a:rPr>
              <a:t> </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Các điều kiện biên tuần hoàn đòi hỏi lựa chọn khác của k. Có thể </a:t>
            </a:r>
            <a:r>
              <a:rPr lang="en-US" sz="2200" dirty="0" err="1" smtClean="0">
                <a:latin typeface="Times New Roman" pitchFamily="18" charset="0"/>
                <a:cs typeface="Times New Roman" pitchFamily="18" charset="0"/>
              </a:rPr>
              <a:t>dùng</a:t>
            </a:r>
            <a:r>
              <a:rPr lang="en-US" sz="2200" dirty="0" smtClean="0">
                <a:latin typeface="Times New Roman" pitchFamily="18" charset="0"/>
                <a:cs typeface="Times New Roman" pitchFamily="18" charset="0"/>
              </a:rPr>
              <a:t> các sóng mũ chạy khác với các sóng sin mà chúng cần phải thỏa mãn</a:t>
            </a:r>
          </a:p>
          <a:p>
            <a:pPr algn="just">
              <a:buNone/>
            </a:pPr>
            <a:r>
              <a:rPr lang="en-US" sz="2200" dirty="0" smtClean="0">
                <a:latin typeface="Times New Roman" pitchFamily="18" charset="0"/>
                <a:cs typeface="Times New Roman" pitchFamily="18" charset="0"/>
              </a:rPr>
              <a:t>                                                        Nó thỏa mãn điều kiện về građien và các trạng thái đã chuẩn hoá là                                         Các giá trị cho phép của k là</a:t>
            </a:r>
          </a:p>
          <a:p>
            <a:pPr algn="just">
              <a:buNone/>
            </a:pPr>
            <a:r>
              <a:rPr lang="en-US" sz="2200" dirty="0" smtClean="0">
                <a:latin typeface="Times New Roman" pitchFamily="18" charset="0"/>
                <a:cs typeface="Times New Roman" pitchFamily="18" charset="0"/>
              </a:rPr>
              <a:t>    Chúng gấp </a:t>
            </a:r>
            <a:r>
              <a:rPr lang="en-US" sz="2200" dirty="0" err="1" smtClean="0">
                <a:latin typeface="Times New Roman" pitchFamily="18" charset="0"/>
                <a:cs typeface="Times New Roman" pitchFamily="18" charset="0"/>
              </a:rPr>
              <a:t>đôi</a:t>
            </a:r>
            <a:r>
              <a:rPr lang="en-US" sz="2200" dirty="0" smtClean="0">
                <a:latin typeface="Times New Roman" pitchFamily="18" charset="0"/>
                <a:cs typeface="Times New Roman" pitchFamily="18" charset="0"/>
              </a:rPr>
              <a:t>  so với điều kiện biên cố định. Cả hai dấu của k đều được phép. Có hai trạng thái suy biến tại mỗi một mức năng lượng (trừ tại k = 0) với các dấu ngược nhau của k và vận tốc. </a:t>
            </a:r>
          </a:p>
          <a:p>
            <a:pPr algn="just">
              <a:buNone/>
            </a:pPr>
            <a:r>
              <a:rPr lang="en-US" sz="2200" b="1"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70668" name="Object 12"/>
          <p:cNvGraphicFramePr>
            <a:graphicFrameLocks noChangeAspect="1"/>
          </p:cNvGraphicFramePr>
          <p:nvPr/>
        </p:nvGraphicFramePr>
        <p:xfrm>
          <a:off x="427038" y="4191000"/>
          <a:ext cx="3382962" cy="346075"/>
        </p:xfrm>
        <a:graphic>
          <a:graphicData uri="http://schemas.openxmlformats.org/presentationml/2006/ole">
            <p:oleObj spid="_x0000_s74754" name="Equation" r:id="rId3" imgW="1714320" imgH="215640" progId="Equation.3">
              <p:embed/>
            </p:oleObj>
          </a:graphicData>
        </a:graphic>
      </p:graphicFrame>
      <p:graphicFrame>
        <p:nvGraphicFramePr>
          <p:cNvPr id="71695" name="Object 15"/>
          <p:cNvGraphicFramePr>
            <a:graphicFrameLocks noChangeAspect="1"/>
          </p:cNvGraphicFramePr>
          <p:nvPr/>
        </p:nvGraphicFramePr>
        <p:xfrm>
          <a:off x="2097088" y="838200"/>
          <a:ext cx="4432300" cy="715963"/>
        </p:xfrm>
        <a:graphic>
          <a:graphicData uri="http://schemas.openxmlformats.org/presentationml/2006/ole">
            <p:oleObj spid="_x0000_s74755" name="Equation" r:id="rId4" imgW="2247840" imgH="444240" progId="Equation.3">
              <p:embed/>
            </p:oleObj>
          </a:graphicData>
        </a:graphic>
      </p:graphicFrame>
      <p:graphicFrame>
        <p:nvGraphicFramePr>
          <p:cNvPr id="73733" name="Object 5"/>
          <p:cNvGraphicFramePr>
            <a:graphicFrameLocks noChangeAspect="1"/>
          </p:cNvGraphicFramePr>
          <p:nvPr/>
        </p:nvGraphicFramePr>
        <p:xfrm>
          <a:off x="2654300" y="4876800"/>
          <a:ext cx="4127500" cy="366712"/>
        </p:xfrm>
        <a:graphic>
          <a:graphicData uri="http://schemas.openxmlformats.org/presentationml/2006/ole">
            <p:oleObj spid="_x0000_s74756" name="Equation" r:id="rId5" imgW="2095200" imgH="228600" progId="Equation.3">
              <p:embed/>
            </p:oleObj>
          </a:graphicData>
        </a:graphic>
      </p:graphicFrame>
      <p:graphicFrame>
        <p:nvGraphicFramePr>
          <p:cNvPr id="73734" name="Object 6"/>
          <p:cNvGraphicFramePr>
            <a:graphicFrameLocks noChangeAspect="1"/>
          </p:cNvGraphicFramePr>
          <p:nvPr/>
        </p:nvGraphicFramePr>
        <p:xfrm>
          <a:off x="2711450" y="2286000"/>
          <a:ext cx="3675063" cy="363537"/>
        </p:xfrm>
        <a:graphic>
          <a:graphicData uri="http://schemas.openxmlformats.org/presentationml/2006/ole">
            <p:oleObj spid="_x0000_s74757" name="Equation" r:id="rId6" imgW="1866600" imgH="228600" progId="Equation.3">
              <p:embed/>
            </p:oleObj>
          </a:graphicData>
        </a:graphic>
      </p:graphicFrame>
      <p:graphicFrame>
        <p:nvGraphicFramePr>
          <p:cNvPr id="9" name="Object 6"/>
          <p:cNvGraphicFramePr>
            <a:graphicFrameLocks noChangeAspect="1"/>
          </p:cNvGraphicFramePr>
          <p:nvPr/>
        </p:nvGraphicFramePr>
        <p:xfrm>
          <a:off x="5089525" y="1905000"/>
          <a:ext cx="2149475" cy="385763"/>
        </p:xfrm>
        <a:graphic>
          <a:graphicData uri="http://schemas.openxmlformats.org/presentationml/2006/ole">
            <p:oleObj spid="_x0000_s74758" name="Equation" r:id="rId7" imgW="1091880" imgH="241200" progId="Equation.3">
              <p:embed/>
            </p:oleObj>
          </a:graphicData>
        </a:graphic>
      </p:graphicFrame>
      <p:graphicFrame>
        <p:nvGraphicFramePr>
          <p:cNvPr id="73736" name="Object 8"/>
          <p:cNvGraphicFramePr>
            <a:graphicFrameLocks noChangeAspect="1"/>
          </p:cNvGraphicFramePr>
          <p:nvPr/>
        </p:nvGraphicFramePr>
        <p:xfrm>
          <a:off x="3276600" y="4568825"/>
          <a:ext cx="2746375" cy="384175"/>
        </p:xfrm>
        <a:graphic>
          <a:graphicData uri="http://schemas.openxmlformats.org/presentationml/2006/ole">
            <p:oleObj spid="_x0000_s74759" name="Equation" r:id="rId8" imgW="1396800" imgH="241200" progId="Equation.3">
              <p:embed/>
            </p:oleObj>
          </a:graphicData>
        </a:graphic>
      </p:graphicFrame>
      <p:graphicFrame>
        <p:nvGraphicFramePr>
          <p:cNvPr id="73737" name="Object 9"/>
          <p:cNvGraphicFramePr>
            <a:graphicFrameLocks noChangeAspect="1"/>
          </p:cNvGraphicFramePr>
          <p:nvPr/>
        </p:nvGraphicFramePr>
        <p:xfrm>
          <a:off x="7772400" y="3886200"/>
          <a:ext cx="1349375" cy="323850"/>
        </p:xfrm>
        <a:graphic>
          <a:graphicData uri="http://schemas.openxmlformats.org/presentationml/2006/ole">
            <p:oleObj spid="_x0000_s74760" name="Equation" r:id="rId9" imgW="685800" imgH="203040" progId="Equation.3">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Liệu chừng mật độ trạng thái có phụ thuộc vào điều kiện biên lựa chọn hay không? Kết quả không nhạy với các điều kiện biên khi             Thường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các điện tử tự do như các sóng chạy khác với các sóng đứng và do đó, nói chung người ta thường sử dụng các điều kiện biên tuần hoàn.</a:t>
            </a:r>
          </a:p>
          <a:p>
            <a:pPr algn="just">
              <a:buNone/>
            </a:pPr>
            <a:r>
              <a:rPr lang="en-US" sz="2200" dirty="0" smtClean="0">
                <a:latin typeface="Times New Roman" pitchFamily="18" charset="0"/>
                <a:cs typeface="Times New Roman" pitchFamily="18" charset="0"/>
              </a:rPr>
              <a:t>    Để biến các giá trị cho phép của k và      thành mật độ trạng thái, ta lấy các giá trị cho phép của k dọc theo một đường thẳng (h.1.6). </a:t>
            </a:r>
          </a:p>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endParaRPr lang="en-US" sz="2200" dirty="0">
              <a:latin typeface="Times New Roman" pitchFamily="18" charset="0"/>
              <a:cs typeface="Times New Roman" pitchFamily="18" charset="0"/>
            </a:endParaRPr>
          </a:p>
        </p:txBody>
      </p:sp>
      <p:graphicFrame>
        <p:nvGraphicFramePr>
          <p:cNvPr id="70668" name="Object 12"/>
          <p:cNvGraphicFramePr>
            <a:graphicFrameLocks noChangeAspect="1"/>
          </p:cNvGraphicFramePr>
          <p:nvPr/>
        </p:nvGraphicFramePr>
        <p:xfrm>
          <a:off x="427038" y="5826125"/>
          <a:ext cx="3382962" cy="346075"/>
        </p:xfrm>
        <a:graphic>
          <a:graphicData uri="http://schemas.openxmlformats.org/presentationml/2006/ole">
            <p:oleObj spid="_x0000_s75778" name="Equation" r:id="rId3" imgW="1714320" imgH="215640" progId="Equation.3">
              <p:embed/>
            </p:oleObj>
          </a:graphicData>
        </a:graphic>
      </p:graphicFrame>
      <p:graphicFrame>
        <p:nvGraphicFramePr>
          <p:cNvPr id="9" name="Object 6"/>
          <p:cNvGraphicFramePr>
            <a:graphicFrameLocks noChangeAspect="1"/>
          </p:cNvGraphicFramePr>
          <p:nvPr/>
        </p:nvGraphicFramePr>
        <p:xfrm>
          <a:off x="6746875" y="1219200"/>
          <a:ext cx="949325" cy="284162"/>
        </p:xfrm>
        <a:graphic>
          <a:graphicData uri="http://schemas.openxmlformats.org/presentationml/2006/ole">
            <p:oleObj spid="_x0000_s75782" name="Equation" r:id="rId4" imgW="482400" imgH="177480" progId="Equation.3">
              <p:embed/>
            </p:oleObj>
          </a:graphicData>
        </a:graphic>
      </p:graphicFrame>
      <p:graphicFrame>
        <p:nvGraphicFramePr>
          <p:cNvPr id="73736" name="Object 8"/>
          <p:cNvGraphicFramePr>
            <a:graphicFrameLocks noChangeAspect="1"/>
          </p:cNvGraphicFramePr>
          <p:nvPr/>
        </p:nvGraphicFramePr>
        <p:xfrm>
          <a:off x="3276600" y="6169025"/>
          <a:ext cx="2746375" cy="384175"/>
        </p:xfrm>
        <a:graphic>
          <a:graphicData uri="http://schemas.openxmlformats.org/presentationml/2006/ole">
            <p:oleObj spid="_x0000_s75783" name="Equation" r:id="rId5" imgW="1396800" imgH="241200" progId="Equation.3">
              <p:embed/>
            </p:oleObj>
          </a:graphicData>
        </a:graphic>
      </p:graphicFrame>
      <p:graphicFrame>
        <p:nvGraphicFramePr>
          <p:cNvPr id="73737" name="Object 9"/>
          <p:cNvGraphicFramePr>
            <a:graphicFrameLocks noChangeAspect="1"/>
          </p:cNvGraphicFramePr>
          <p:nvPr/>
        </p:nvGraphicFramePr>
        <p:xfrm>
          <a:off x="4779962" y="2286000"/>
          <a:ext cx="249238" cy="222250"/>
        </p:xfrm>
        <a:graphic>
          <a:graphicData uri="http://schemas.openxmlformats.org/presentationml/2006/ole">
            <p:oleObj spid="_x0000_s75784" name="Equation" r:id="rId6" imgW="126720" imgH="139680" progId="Equation.3">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Liệu chừng mật độ trạng thái có phụ thuộc vào điều kiện biên lựa chọn hay không? Kết quả không nhạy với các điều kiện biên khi             Thường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các điện tử tự do như các sóng chạy khác với các sóng đứng và do đó, nói chung người ta thường sử dụng các điều kiện biên tuần hoàn.</a:t>
            </a:r>
          </a:p>
          <a:p>
            <a:pPr algn="just">
              <a:buNone/>
            </a:pPr>
            <a:r>
              <a:rPr lang="en-US" sz="2200" dirty="0" smtClean="0">
                <a:latin typeface="Times New Roman" pitchFamily="18" charset="0"/>
                <a:cs typeface="Times New Roman" pitchFamily="18" charset="0"/>
              </a:rPr>
              <a:t>    Để biến các giá trị cho phép của k và      thành mật độ trạng thái, ta lấy các giá trị cho phép của k dọc theo một đường thẳng (h.1.6).  Đó là hình ảnh một chiều đơn giản của “không gian k”. Các giá trị ở cách đều nhau một khoảng là              Chúng ở gần nhau hơn khi L tăng và có xu hướng nhoè thành một miền liên tục. Số các giá trị cho phép của k trong vùng      bằng       chia cho khoảng cách giữa các điểm.</a:t>
            </a:r>
          </a:p>
          <a:p>
            <a:pPr algn="just">
              <a:buNone/>
            </a:pPr>
            <a:r>
              <a:rPr lang="en-US" sz="2200" dirty="0" smtClean="0">
                <a:latin typeface="Times New Roman" pitchFamily="18" charset="0"/>
                <a:cs typeface="Times New Roman" pitchFamily="18" charset="0"/>
              </a:rPr>
              <a:t>     </a:t>
            </a:r>
          </a:p>
          <a:p>
            <a:pPr algn="just">
              <a:buNone/>
            </a:pPr>
            <a:endParaRPr lang="en-US" sz="2200" b="1" dirty="0" smtClean="0">
              <a:latin typeface="Times New Roman" pitchFamily="18" charset="0"/>
              <a:cs typeface="Times New Roman" pitchFamily="18" charset="0"/>
            </a:endParaRPr>
          </a:p>
          <a:p>
            <a:pPr algn="just">
              <a:buNone/>
            </a:pPr>
            <a:r>
              <a:rPr lang="en-US" sz="22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Hình 1.6.</a:t>
            </a:r>
            <a:r>
              <a:rPr lang="en-US" sz="22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Các giá trị cho phép của k đối với  các điều kiện biên tuần hoàn trong một hệ có</a:t>
            </a:r>
          </a:p>
          <a:p>
            <a:pPr algn="just">
              <a:buNone/>
            </a:pPr>
            <a:r>
              <a:rPr lang="en-US" sz="1800" dirty="0" smtClean="0">
                <a:latin typeface="Times New Roman" pitchFamily="18" charset="0"/>
                <a:cs typeface="Times New Roman" pitchFamily="18" charset="0"/>
              </a:rPr>
              <a:t>      chiều dài L</a:t>
            </a:r>
            <a:r>
              <a:rPr lang="en-US" sz="22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được vẽ dọc theo một đường thẳng  như một dạng đơn giản của không gian k.</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Các điểm này tính đến các trạng thái khác nhau được sinh ra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chuyển động trong hộp nhưng ta cần tính đến chuyển động bên trong của  hạt.  Về  phương             </a:t>
            </a:r>
            <a:endParaRPr lang="en-US" sz="2200" dirty="0">
              <a:latin typeface="Times New Roman" pitchFamily="18" charset="0"/>
              <a:cs typeface="Times New Roman" pitchFamily="18" charset="0"/>
            </a:endParaRPr>
          </a:p>
        </p:txBody>
      </p:sp>
      <p:pic>
        <p:nvPicPr>
          <p:cNvPr id="76806" name="Picture 6"/>
          <p:cNvPicPr>
            <a:picLocks noChangeAspect="1" noChangeArrowheads="1"/>
          </p:cNvPicPr>
          <p:nvPr/>
        </p:nvPicPr>
        <p:blipFill>
          <a:blip r:embed="rId3" cstate="print"/>
          <a:srcRect/>
          <a:stretch>
            <a:fillRect/>
          </a:stretch>
        </p:blipFill>
        <p:spPr bwMode="auto">
          <a:xfrm>
            <a:off x="2316163" y="4419600"/>
            <a:ext cx="4160837" cy="701675"/>
          </a:xfrm>
          <a:prstGeom prst="rect">
            <a:avLst/>
          </a:prstGeom>
          <a:noFill/>
          <a:ln w="9525">
            <a:noFill/>
            <a:miter lim="800000"/>
            <a:headEnd/>
            <a:tailEnd/>
          </a:ln>
          <a:effectLst/>
        </p:spPr>
      </p:pic>
      <p:graphicFrame>
        <p:nvGraphicFramePr>
          <p:cNvPr id="76807" name="Object 6"/>
          <p:cNvGraphicFramePr>
            <a:graphicFrameLocks noChangeAspect="1"/>
          </p:cNvGraphicFramePr>
          <p:nvPr/>
        </p:nvGraphicFramePr>
        <p:xfrm>
          <a:off x="6746875" y="1163637"/>
          <a:ext cx="949325" cy="284163"/>
        </p:xfrm>
        <a:graphic>
          <a:graphicData uri="http://schemas.openxmlformats.org/presentationml/2006/ole">
            <p:oleObj spid="_x0000_s76807" name="Equation" r:id="rId4" imgW="482400" imgH="177480" progId="Equation.3">
              <p:embed/>
            </p:oleObj>
          </a:graphicData>
        </a:graphic>
      </p:graphicFrame>
      <p:graphicFrame>
        <p:nvGraphicFramePr>
          <p:cNvPr id="76808" name="Object 8"/>
          <p:cNvGraphicFramePr>
            <a:graphicFrameLocks noChangeAspect="1"/>
          </p:cNvGraphicFramePr>
          <p:nvPr/>
        </p:nvGraphicFramePr>
        <p:xfrm>
          <a:off x="4779963" y="2286000"/>
          <a:ext cx="249237" cy="222250"/>
        </p:xfrm>
        <a:graphic>
          <a:graphicData uri="http://schemas.openxmlformats.org/presentationml/2006/ole">
            <p:oleObj spid="_x0000_s76808" name="Equation" r:id="rId5" imgW="126720" imgH="139680" progId="Equation.3">
              <p:embed/>
            </p:oleObj>
          </a:graphicData>
        </a:graphic>
      </p:graphicFrame>
      <p:graphicFrame>
        <p:nvGraphicFramePr>
          <p:cNvPr id="11" name="Object 8"/>
          <p:cNvGraphicFramePr>
            <a:graphicFrameLocks noChangeAspect="1"/>
          </p:cNvGraphicFramePr>
          <p:nvPr/>
        </p:nvGraphicFramePr>
        <p:xfrm>
          <a:off x="685800" y="3252788"/>
          <a:ext cx="847725" cy="282575"/>
        </p:xfrm>
        <a:graphic>
          <a:graphicData uri="http://schemas.openxmlformats.org/presentationml/2006/ole">
            <p:oleObj spid="_x0000_s76809" name="Equation" r:id="rId6" imgW="431640" imgH="177480" progId="Equation.3">
              <p:embed/>
            </p:oleObj>
          </a:graphicData>
        </a:graphic>
      </p:graphicFrame>
      <p:graphicFrame>
        <p:nvGraphicFramePr>
          <p:cNvPr id="76810" name="Object 10"/>
          <p:cNvGraphicFramePr>
            <a:graphicFrameLocks noChangeAspect="1"/>
          </p:cNvGraphicFramePr>
          <p:nvPr/>
        </p:nvGraphicFramePr>
        <p:xfrm>
          <a:off x="6637337" y="3602038"/>
          <a:ext cx="373063" cy="284162"/>
        </p:xfrm>
        <a:graphic>
          <a:graphicData uri="http://schemas.openxmlformats.org/presentationml/2006/ole">
            <p:oleObj spid="_x0000_s76810" name="Equation" r:id="rId7" imgW="190440" imgH="177480" progId="Equation.3">
              <p:embed/>
            </p:oleObj>
          </a:graphicData>
        </a:graphic>
      </p:graphicFrame>
      <p:graphicFrame>
        <p:nvGraphicFramePr>
          <p:cNvPr id="76811" name="Object 11"/>
          <p:cNvGraphicFramePr>
            <a:graphicFrameLocks noChangeAspect="1"/>
          </p:cNvGraphicFramePr>
          <p:nvPr/>
        </p:nvGraphicFramePr>
        <p:xfrm>
          <a:off x="7627937" y="3602038"/>
          <a:ext cx="373063" cy="284162"/>
        </p:xfrm>
        <a:graphic>
          <a:graphicData uri="http://schemas.openxmlformats.org/presentationml/2006/ole">
            <p:oleObj spid="_x0000_s76811" name="Equation" r:id="rId8" imgW="190440" imgH="177480" progId="Equation.3">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diện cổ điển,chuyển động tự do có thể bị tách ra thành chuyển động tịnh tiến và chuyển động quay xung quanh khối tâm. Các điện tử </a:t>
            </a:r>
            <a:r>
              <a:rPr lang="en-US" sz="2200" dirty="0" err="1" smtClean="0">
                <a:latin typeface="Times New Roman" pitchFamily="18" charset="0"/>
                <a:cs typeface="Times New Roman" pitchFamily="18" charset="0"/>
              </a:rPr>
              <a:t>còn</a:t>
            </a:r>
            <a:r>
              <a:rPr lang="en-US" sz="2200" dirty="0" smtClean="0">
                <a:latin typeface="Times New Roman" pitchFamily="18" charset="0"/>
                <a:cs typeface="Times New Roman" pitchFamily="18" charset="0"/>
              </a:rPr>
              <a:t> mang một xung lượng góc gọi là </a:t>
            </a:r>
            <a:r>
              <a:rPr lang="en-US" sz="2200" i="1" dirty="0" smtClean="0">
                <a:latin typeface="Times New Roman" pitchFamily="18" charset="0"/>
                <a:cs typeface="Times New Roman" pitchFamily="18" charset="0"/>
              </a:rPr>
              <a:t>spin</a:t>
            </a:r>
            <a:r>
              <a:rPr lang="en-US" sz="2200" dirty="0" smtClean="0">
                <a:latin typeface="Times New Roman" pitchFamily="18" charset="0"/>
                <a:cs typeface="Times New Roman" pitchFamily="18" charset="0"/>
              </a:rPr>
              <a:t>.  Trong cơ học lượng tử, spin  có thể ở 2 trạng thái là </a:t>
            </a:r>
            <a:r>
              <a:rPr lang="en-US" sz="2200" i="1" dirty="0" smtClean="0">
                <a:latin typeface="Times New Roman" pitchFamily="18" charset="0"/>
                <a:cs typeface="Times New Roman" pitchFamily="18" charset="0"/>
              </a:rPr>
              <a:t>spin lên </a:t>
            </a:r>
            <a:r>
              <a:rPr lang="en-US" sz="2200" dirty="0" smtClean="0">
                <a:latin typeface="Times New Roman" pitchFamily="18" charset="0"/>
                <a:cs typeface="Times New Roman" pitchFamily="18" charset="0"/>
              </a:rPr>
              <a:t>và </a:t>
            </a:r>
            <a:r>
              <a:rPr lang="en-US" sz="2200" i="1" dirty="0" smtClean="0">
                <a:latin typeface="Times New Roman" pitchFamily="18" charset="0"/>
                <a:cs typeface="Times New Roman" pitchFamily="18" charset="0"/>
              </a:rPr>
              <a:t>spin xuống</a:t>
            </a:r>
            <a:r>
              <a:rPr lang="en-US" sz="2200" dirty="0" smtClean="0">
                <a:latin typeface="Times New Roman" pitchFamily="18" charset="0"/>
                <a:cs typeface="Times New Roman" pitchFamily="18" charset="0"/>
              </a:rPr>
              <a:t>.  Mỗi một hàm sóng không gian có thể được gắn với spin này hoặc spin kia. Khi tính đến spin thì số trạng thái của điện tử sẽ gấp </a:t>
            </a:r>
            <a:r>
              <a:rPr lang="en-US" sz="2200" dirty="0" err="1" smtClean="0">
                <a:latin typeface="Times New Roman" pitchFamily="18" charset="0"/>
                <a:cs typeface="Times New Roman" pitchFamily="18" charset="0"/>
              </a:rPr>
              <a:t>đôi</a:t>
            </a:r>
            <a:r>
              <a:rPr lang="en-US" sz="2200" dirty="0" smtClean="0">
                <a:latin typeface="Times New Roman" pitchFamily="18" charset="0"/>
                <a:cs typeface="Times New Roman" pitchFamily="18" charset="0"/>
              </a:rPr>
              <a:t>.</a:t>
            </a:r>
          </a:p>
          <a:p>
            <a:pPr algn="just">
              <a:buNone/>
            </a:pPr>
            <a:r>
              <a:rPr lang="en-US" sz="2200" dirty="0" smtClean="0">
                <a:latin typeface="Times New Roman" pitchFamily="18" charset="0"/>
                <a:cs typeface="Times New Roman" pitchFamily="18" charset="0"/>
              </a:rPr>
              <a:t>    Spin  đóng góp hệ số 2 vào mật độ trạng thái. Đối với điện tử trong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trường       </a:t>
            </a:r>
          </a:p>
          <a:p>
            <a:pPr algn="just">
              <a:buNone/>
            </a:pPr>
            <a:r>
              <a:rPr lang="en-US" sz="2200" dirty="0" smtClean="0">
                <a:latin typeface="Times New Roman" pitchFamily="18" charset="0"/>
                <a:cs typeface="Times New Roman" pitchFamily="18" charset="0"/>
              </a:rPr>
              <a:t>         có một mômen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gắn với spin mà nó đóng góp một năng lượng là </a:t>
            </a:r>
          </a:p>
          <a:p>
            <a:pPr algn="just">
              <a:buNone/>
            </a:pPr>
            <a:r>
              <a:rPr lang="en-US" sz="2200" dirty="0" smtClean="0">
                <a:latin typeface="Times New Roman" pitchFamily="18" charset="0"/>
                <a:cs typeface="Times New Roman" pitchFamily="18" charset="0"/>
              </a:rPr>
              <a:t>     Sự tách của vận tốc và spin chỉ duy trì trong cơ học lượng tử phi tương đối tính. Những điều kiện mà trong đó sự tương đối tính đặc biệt là quan trọng có thể coi như không ảnh hưởng đến các chất bán dẫn thông thường  nhưng các điện tử chuyển động với vận tốc gần với vận tốc ánh sáng khi chúng đi gần hạt nhân. Điều này dẫn tới một ảnh hưởng gọi là liên kết spin – quĩ đạo lên đỉnh của VB và tính chất của lỗ trống.</a:t>
            </a:r>
          </a:p>
          <a:p>
            <a:pPr algn="just">
              <a:buNone/>
            </a:pPr>
            <a:r>
              <a:rPr lang="en-US" sz="2200" dirty="0" smtClean="0">
                <a:latin typeface="Times New Roman" pitchFamily="18" charset="0"/>
                <a:cs typeface="Times New Roman" pitchFamily="18" charset="0"/>
              </a:rPr>
              <a:t>    Có thể định nghĩa một mật độ trạng thái trong không gian k sao cho</a:t>
            </a:r>
          </a:p>
          <a:p>
            <a:pPr algn="just">
              <a:buNone/>
            </a:pPr>
            <a:r>
              <a:rPr lang="en-US" sz="2200" dirty="0" smtClean="0">
                <a:latin typeface="Times New Roman" pitchFamily="18" charset="0"/>
                <a:cs typeface="Times New Roman" pitchFamily="18" charset="0"/>
              </a:rPr>
              <a:t>    là số trạng thái cho phép trong khoảng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k đến             và được cho bởi           </a:t>
            </a:r>
            <a:endParaRPr lang="en-US" sz="2200" dirty="0">
              <a:latin typeface="Times New Roman" pitchFamily="18" charset="0"/>
              <a:cs typeface="Times New Roman" pitchFamily="18" charset="0"/>
            </a:endParaRPr>
          </a:p>
        </p:txBody>
      </p:sp>
      <p:graphicFrame>
        <p:nvGraphicFramePr>
          <p:cNvPr id="76808" name="Object 8"/>
          <p:cNvGraphicFramePr>
            <a:graphicFrameLocks noChangeAspect="1"/>
          </p:cNvGraphicFramePr>
          <p:nvPr/>
        </p:nvGraphicFramePr>
        <p:xfrm>
          <a:off x="8269287" y="3276600"/>
          <a:ext cx="798513" cy="384175"/>
        </p:xfrm>
        <a:graphic>
          <a:graphicData uri="http://schemas.openxmlformats.org/presentationml/2006/ole">
            <p:oleObj spid="_x0000_s77827" name="Equation" r:id="rId3" imgW="406080" imgH="241200" progId="Equation.3">
              <p:embed/>
            </p:oleObj>
          </a:graphicData>
        </a:graphic>
      </p:graphicFrame>
      <p:graphicFrame>
        <p:nvGraphicFramePr>
          <p:cNvPr id="76810" name="Object 10"/>
          <p:cNvGraphicFramePr>
            <a:graphicFrameLocks noChangeAspect="1"/>
          </p:cNvGraphicFramePr>
          <p:nvPr/>
        </p:nvGraphicFramePr>
        <p:xfrm>
          <a:off x="5715000" y="6248400"/>
          <a:ext cx="795337" cy="284162"/>
        </p:xfrm>
        <a:graphic>
          <a:graphicData uri="http://schemas.openxmlformats.org/presentationml/2006/ole">
            <p:oleObj spid="_x0000_s77829" name="Equation" r:id="rId4" imgW="406080" imgH="177480" progId="Equation.3">
              <p:embed/>
            </p:oleObj>
          </a:graphicData>
        </a:graphic>
      </p:graphicFrame>
      <p:graphicFrame>
        <p:nvGraphicFramePr>
          <p:cNvPr id="76811" name="Object 11"/>
          <p:cNvGraphicFramePr>
            <a:graphicFrameLocks noChangeAspect="1"/>
          </p:cNvGraphicFramePr>
          <p:nvPr/>
        </p:nvGraphicFramePr>
        <p:xfrm>
          <a:off x="7924800" y="5791200"/>
          <a:ext cx="1219200" cy="344488"/>
        </p:xfrm>
        <a:graphic>
          <a:graphicData uri="http://schemas.openxmlformats.org/presentationml/2006/ole">
            <p:oleObj spid="_x0000_s77830" name="Equation" r:id="rId5" imgW="622080" imgH="215640" progId="Equation.3">
              <p:embed/>
            </p:oleObj>
          </a:graphicData>
        </a:graphic>
      </p:graphicFrame>
      <p:graphicFrame>
        <p:nvGraphicFramePr>
          <p:cNvPr id="10" name="Object 11"/>
          <p:cNvGraphicFramePr>
            <a:graphicFrameLocks noChangeAspect="1"/>
          </p:cNvGraphicFramePr>
          <p:nvPr/>
        </p:nvGraphicFramePr>
        <p:xfrm>
          <a:off x="344488" y="3246438"/>
          <a:ext cx="373062" cy="384175"/>
        </p:xfrm>
        <a:graphic>
          <a:graphicData uri="http://schemas.openxmlformats.org/presentationml/2006/ole">
            <p:oleObj spid="_x0000_s77831" name="Equation" r:id="rId6" imgW="190440" imgH="241200" progId="Equation.3">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Thừa số 2 tính đến spin.             là mật độ điểm. Do đó,                           Nó tỉ lệ với thể tích (chiều dài) của hệ. Như vậy, mật độ trạng thái tăng gấp </a:t>
            </a:r>
            <a:r>
              <a:rPr lang="en-US" sz="2200" dirty="0" err="1" smtClean="0">
                <a:latin typeface="Times New Roman" pitchFamily="18" charset="0"/>
                <a:cs typeface="Times New Roman" pitchFamily="18" charset="0"/>
              </a:rPr>
              <a:t>đôi</a:t>
            </a:r>
            <a:r>
              <a:rPr lang="en-US" sz="2200" dirty="0" smtClean="0">
                <a:latin typeface="Times New Roman" pitchFamily="18" charset="0"/>
                <a:cs typeface="Times New Roman" pitchFamily="18" charset="0"/>
              </a:rPr>
              <a:t> nếu kích thước của hệ tăng gấp </a:t>
            </a:r>
            <a:r>
              <a:rPr lang="en-US" sz="2200" dirty="0" err="1" smtClean="0">
                <a:latin typeface="Times New Roman" pitchFamily="18" charset="0"/>
                <a:cs typeface="Times New Roman" pitchFamily="18" charset="0"/>
              </a:rPr>
              <a:t>đôi</a:t>
            </a:r>
            <a:r>
              <a:rPr lang="en-US" sz="2200" dirty="0" smtClean="0">
                <a:latin typeface="Times New Roman" pitchFamily="18" charset="0"/>
                <a:cs typeface="Times New Roman" pitchFamily="18" charset="0"/>
              </a:rPr>
              <a:t>. Thường </a:t>
            </a:r>
            <a:r>
              <a:rPr lang="en-US" sz="2200" dirty="0" err="1" smtClean="0">
                <a:latin typeface="Times New Roman" pitchFamily="18" charset="0"/>
                <a:cs typeface="Times New Roman" pitchFamily="18" charset="0"/>
              </a:rPr>
              <a:t>dùng</a:t>
            </a:r>
            <a:r>
              <a:rPr lang="en-US" sz="2200" dirty="0" smtClean="0">
                <a:latin typeface="Times New Roman" pitchFamily="18" charset="0"/>
                <a:cs typeface="Times New Roman" pitchFamily="18" charset="0"/>
              </a:rPr>
              <a:t> mật độ trạng thái ứng với một đơn vị chiều dài                                               Bây giờ cần biến nó thành mật độ trạng thái theo năng lượng. H.1.7 chi ra cách để những giá trị cho phép của k cách đều nhau chuyển thành những giá trị cho phép của năng lượng qua hệ thức tán sắc                    Các năng </a:t>
            </a:r>
          </a:p>
          <a:p>
            <a:pPr algn="just">
              <a:buNone/>
            </a:pPr>
            <a:r>
              <a:rPr lang="en-US" sz="2200" dirty="0" smtClean="0">
                <a:latin typeface="Times New Roman" pitchFamily="18" charset="0"/>
                <a:cs typeface="Times New Roman" pitchFamily="18" charset="0"/>
              </a:rPr>
              <a:t>    lượng này nằm trong một vùng liên tục </a:t>
            </a:r>
          </a:p>
          <a:p>
            <a:pPr algn="just">
              <a:buNone/>
            </a:pPr>
            <a:r>
              <a:rPr lang="en-US" sz="2200" dirty="0" smtClean="0">
                <a:latin typeface="Times New Roman" pitchFamily="18" charset="0"/>
                <a:cs typeface="Times New Roman" pitchFamily="18" charset="0"/>
              </a:rPr>
              <a:t>    đối với             trong một hệ lớn. H.vẽ </a:t>
            </a:r>
          </a:p>
          <a:p>
            <a:pPr algn="just">
              <a:buNone/>
            </a:pPr>
            <a:r>
              <a:rPr lang="en-US" sz="2200" dirty="0" smtClean="0">
                <a:latin typeface="Times New Roman" pitchFamily="18" charset="0"/>
                <a:cs typeface="Times New Roman" pitchFamily="18" charset="0"/>
              </a:rPr>
              <a:t>    chỉ ra một parabol nhưng lý thuyết xem</a:t>
            </a:r>
          </a:p>
          <a:p>
            <a:pPr algn="just">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một hệ thức tán sắc tổng quát hơn. Mật</a:t>
            </a:r>
          </a:p>
          <a:p>
            <a:pPr algn="just">
              <a:buNone/>
            </a:pPr>
            <a:r>
              <a:rPr lang="en-US" sz="2200" dirty="0" smtClean="0">
                <a:latin typeface="Times New Roman" pitchFamily="18" charset="0"/>
                <a:cs typeface="Times New Roman" pitchFamily="18" charset="0"/>
              </a:rPr>
              <a:t>   độ trạng thái giảm với sự tăng năng lượng.</a:t>
            </a:r>
          </a:p>
          <a:p>
            <a:pPr algn="just">
              <a:buNone/>
            </a:pPr>
            <a:r>
              <a:rPr lang="en-US" sz="2200" dirty="0" smtClean="0">
                <a:latin typeface="Times New Roman" pitchFamily="18" charset="0"/>
                <a:cs typeface="Times New Roman" pitchFamily="18" charset="0"/>
              </a:rPr>
              <a:t>   Một khoảng số sóng        tương ứng với     </a:t>
            </a:r>
            <a:r>
              <a:rPr lang="en-US" sz="1800" b="1" dirty="0" smtClean="0">
                <a:latin typeface="Times New Roman" pitchFamily="18" charset="0"/>
                <a:cs typeface="Times New Roman" pitchFamily="18" charset="0"/>
              </a:rPr>
              <a:t>H.1.7.</a:t>
            </a:r>
            <a:r>
              <a:rPr lang="en-US" sz="1800" dirty="0" smtClean="0">
                <a:latin typeface="Times New Roman" pitchFamily="18" charset="0"/>
                <a:cs typeface="Times New Roman" pitchFamily="18" charset="0"/>
              </a:rPr>
              <a:t> Hệ thức tán sắc </a:t>
            </a: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khoảng năng lượng                                      </a:t>
            </a:r>
            <a:r>
              <a:rPr lang="en-US" sz="1800" dirty="0" smtClean="0">
                <a:latin typeface="Times New Roman" pitchFamily="18" charset="0"/>
                <a:cs typeface="Times New Roman" pitchFamily="18" charset="0"/>
              </a:rPr>
              <a:t>đối với các điện tử tự do</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76808" name="Object 8"/>
          <p:cNvGraphicFramePr>
            <a:graphicFrameLocks noChangeAspect="1"/>
          </p:cNvGraphicFramePr>
          <p:nvPr/>
        </p:nvGraphicFramePr>
        <p:xfrm>
          <a:off x="2209800" y="2247900"/>
          <a:ext cx="3170238" cy="342900"/>
        </p:xfrm>
        <a:graphic>
          <a:graphicData uri="http://schemas.openxmlformats.org/presentationml/2006/ole">
            <p:oleObj spid="_x0000_s79874" name="Equation" r:id="rId3" imgW="1612800" imgH="215640" progId="Equation.3">
              <p:embed/>
            </p:oleObj>
          </a:graphicData>
        </a:graphic>
      </p:graphicFrame>
      <p:graphicFrame>
        <p:nvGraphicFramePr>
          <p:cNvPr id="76810" name="Object 10"/>
          <p:cNvGraphicFramePr>
            <a:graphicFrameLocks noChangeAspect="1"/>
          </p:cNvGraphicFramePr>
          <p:nvPr/>
        </p:nvGraphicFramePr>
        <p:xfrm>
          <a:off x="6477000" y="1219200"/>
          <a:ext cx="1812925" cy="346075"/>
        </p:xfrm>
        <a:graphic>
          <a:graphicData uri="http://schemas.openxmlformats.org/presentationml/2006/ole">
            <p:oleObj spid="_x0000_s79875" name="Equation" r:id="rId4" imgW="927000" imgH="215640" progId="Equation.3">
              <p:embed/>
            </p:oleObj>
          </a:graphicData>
        </a:graphic>
      </p:graphicFrame>
      <p:graphicFrame>
        <p:nvGraphicFramePr>
          <p:cNvPr id="76811" name="Object 11"/>
          <p:cNvGraphicFramePr>
            <a:graphicFrameLocks noChangeAspect="1"/>
          </p:cNvGraphicFramePr>
          <p:nvPr/>
        </p:nvGraphicFramePr>
        <p:xfrm>
          <a:off x="2747963" y="838200"/>
          <a:ext cx="3633787" cy="344487"/>
        </p:xfrm>
        <a:graphic>
          <a:graphicData uri="http://schemas.openxmlformats.org/presentationml/2006/ole">
            <p:oleObj spid="_x0000_s79876" name="Equation" r:id="rId5" imgW="1854000" imgH="215640" progId="Equation.3">
              <p:embed/>
            </p:oleObj>
          </a:graphicData>
        </a:graphic>
      </p:graphicFrame>
      <p:graphicFrame>
        <p:nvGraphicFramePr>
          <p:cNvPr id="10" name="Object 11"/>
          <p:cNvGraphicFramePr>
            <a:graphicFrameLocks noChangeAspect="1"/>
          </p:cNvGraphicFramePr>
          <p:nvPr/>
        </p:nvGraphicFramePr>
        <p:xfrm>
          <a:off x="3048000" y="1219200"/>
          <a:ext cx="795338" cy="282575"/>
        </p:xfrm>
        <a:graphic>
          <a:graphicData uri="http://schemas.openxmlformats.org/presentationml/2006/ole">
            <p:oleObj spid="_x0000_s79877" name="Equation" r:id="rId6" imgW="406080" imgH="177480" progId="Equation.3">
              <p:embed/>
            </p:oleObj>
          </a:graphicData>
        </a:graphic>
      </p:graphicFrame>
      <p:graphicFrame>
        <p:nvGraphicFramePr>
          <p:cNvPr id="78854" name="Object 6"/>
          <p:cNvGraphicFramePr>
            <a:graphicFrameLocks noChangeAspect="1"/>
          </p:cNvGraphicFramePr>
          <p:nvPr/>
        </p:nvGraphicFramePr>
        <p:xfrm>
          <a:off x="2674938" y="5715000"/>
          <a:ext cx="373062" cy="282575"/>
        </p:xfrm>
        <a:graphic>
          <a:graphicData uri="http://schemas.openxmlformats.org/presentationml/2006/ole">
            <p:oleObj spid="_x0000_s79878" name="Equation" r:id="rId7" imgW="190440" imgH="177480" progId="Equation.3">
              <p:embed/>
            </p:oleObj>
          </a:graphicData>
        </a:graphic>
      </p:graphicFrame>
      <p:graphicFrame>
        <p:nvGraphicFramePr>
          <p:cNvPr id="78855" name="Object 7"/>
          <p:cNvGraphicFramePr>
            <a:graphicFrameLocks noChangeAspect="1"/>
          </p:cNvGraphicFramePr>
          <p:nvPr/>
        </p:nvGraphicFramePr>
        <p:xfrm>
          <a:off x="1235075" y="4038600"/>
          <a:ext cx="746125" cy="282575"/>
        </p:xfrm>
        <a:graphic>
          <a:graphicData uri="http://schemas.openxmlformats.org/presentationml/2006/ole">
            <p:oleObj spid="_x0000_s79879" name="Equation" r:id="rId8" imgW="380880" imgH="177480" progId="Equation.3">
              <p:embed/>
            </p:oleObj>
          </a:graphicData>
        </a:graphic>
      </p:graphicFrame>
      <p:graphicFrame>
        <p:nvGraphicFramePr>
          <p:cNvPr id="78856" name="Object 8"/>
          <p:cNvGraphicFramePr>
            <a:graphicFrameLocks noChangeAspect="1"/>
          </p:cNvGraphicFramePr>
          <p:nvPr/>
        </p:nvGraphicFramePr>
        <p:xfrm>
          <a:off x="2616200" y="3276600"/>
          <a:ext cx="1193800" cy="322263"/>
        </p:xfrm>
        <a:graphic>
          <a:graphicData uri="http://schemas.openxmlformats.org/presentationml/2006/ole">
            <p:oleObj spid="_x0000_s79880" name="Equation" r:id="rId9" imgW="609480" imgH="203040" progId="Equation.3">
              <p:embed/>
            </p:oleObj>
          </a:graphicData>
        </a:graphic>
      </p:graphicFrame>
      <p:graphicFrame>
        <p:nvGraphicFramePr>
          <p:cNvPr id="78857" name="Object 9"/>
          <p:cNvGraphicFramePr>
            <a:graphicFrameLocks noChangeAspect="1"/>
          </p:cNvGraphicFramePr>
          <p:nvPr/>
        </p:nvGraphicFramePr>
        <p:xfrm>
          <a:off x="2514600" y="6096000"/>
          <a:ext cx="2062162" cy="342900"/>
        </p:xfrm>
        <a:graphic>
          <a:graphicData uri="http://schemas.openxmlformats.org/presentationml/2006/ole">
            <p:oleObj spid="_x0000_s79881" name="Equation" r:id="rId10" imgW="1054080" imgH="215640" progId="Equation.3">
              <p:embed/>
            </p:oleObj>
          </a:graphicData>
        </a:graphic>
      </p:graphicFrame>
      <p:pic>
        <p:nvPicPr>
          <p:cNvPr id="79882" name="Picture 10"/>
          <p:cNvPicPr>
            <a:picLocks noChangeAspect="1" noChangeArrowheads="1"/>
          </p:cNvPicPr>
          <p:nvPr/>
        </p:nvPicPr>
        <p:blipFill>
          <a:blip r:embed="rId11" cstate="print"/>
          <a:srcRect/>
          <a:stretch>
            <a:fillRect/>
          </a:stretch>
        </p:blipFill>
        <p:spPr bwMode="auto">
          <a:xfrm>
            <a:off x="5056187" y="3276600"/>
            <a:ext cx="3935413" cy="2355850"/>
          </a:xfrm>
          <a:prstGeom prst="rect">
            <a:avLst/>
          </a:prstGeom>
          <a:noFill/>
          <a:ln w="9525">
            <a:noFill/>
            <a:miter lim="800000"/>
            <a:headEnd/>
            <a:tailEnd/>
          </a:ln>
          <a:effectLst/>
        </p:spPr>
      </p:pic>
      <p:graphicFrame>
        <p:nvGraphicFramePr>
          <p:cNvPr id="79883" name="Object 11"/>
          <p:cNvGraphicFramePr>
            <a:graphicFrameLocks noChangeAspect="1"/>
          </p:cNvGraphicFramePr>
          <p:nvPr/>
        </p:nvGraphicFramePr>
        <p:xfrm>
          <a:off x="6550025" y="5637213"/>
          <a:ext cx="2212975" cy="382587"/>
        </p:xfrm>
        <a:graphic>
          <a:graphicData uri="http://schemas.openxmlformats.org/presentationml/2006/ole">
            <p:oleObj spid="_x0000_s79883" name="Equation" r:id="rId12" imgW="1130040" imgH="241200" progId="Equation.3">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Số trạng thái trong khoảng này có thể được viết theo              hoặc theo mật độ trạng thái theo năng lượng ứng với một đơn vị thể tích                Do đó,</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Hệ số 2 trong biểu thức của              sinh ra do tính đến 2 hướng chuyển động:  có một khoảng        đối với            và một khoảng khác đối với</a:t>
            </a:r>
          </a:p>
          <a:p>
            <a:pPr algn="just">
              <a:buNone/>
            </a:pPr>
            <a:r>
              <a:rPr lang="en-US" sz="2200" dirty="0" smtClean="0">
                <a:latin typeface="Times New Roman" pitchFamily="18" charset="0"/>
                <a:cs typeface="Times New Roman" pitchFamily="18" charset="0"/>
              </a:rPr>
              <a:t>    Như vậy,                                             Nếu biểu diễn nó qua vận tốc nhóm v =</a:t>
            </a:r>
          </a:p>
          <a:p>
            <a:pPr algn="just">
              <a:buNone/>
            </a:pPr>
            <a:r>
              <a:rPr lang="en-US" sz="2200" dirty="0" smtClean="0">
                <a:latin typeface="Times New Roman" pitchFamily="18" charset="0"/>
                <a:cs typeface="Times New Roman" pitchFamily="18" charset="0"/>
              </a:rPr>
              <a:t>                                                   ta có</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(1.88) chứng tỏ rằng có một hằng số trong trường hợp một chiều mà nó dẫn tới một độ dẫn lượng tử hoá.</a:t>
            </a:r>
          </a:p>
          <a:p>
            <a:pPr algn="just">
              <a:buNone/>
            </a:pPr>
            <a:r>
              <a:rPr lang="en-US" sz="2200" dirty="0" smtClean="0">
                <a:latin typeface="Times New Roman" pitchFamily="18" charset="0"/>
                <a:cs typeface="Times New Roman" pitchFamily="18" charset="0"/>
              </a:rPr>
              <a:t>    Trong trường hợp của các điện tử tự do,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Mật độ trạng thái phân kì giống như            khi                Đó là một tính chất đặc trưng của một chiều. </a:t>
            </a:r>
          </a:p>
          <a:p>
            <a:pPr algn="just">
              <a:buNone/>
            </a:pPr>
            <a:r>
              <a:rPr lang="en-US" sz="2200" dirty="0" smtClean="0">
                <a:latin typeface="Times New Roman" pitchFamily="18" charset="0"/>
                <a:cs typeface="Times New Roman" pitchFamily="18" charset="0"/>
              </a:rPr>
              <a:t>                         </a:t>
            </a:r>
          </a:p>
        </p:txBody>
      </p:sp>
      <p:graphicFrame>
        <p:nvGraphicFramePr>
          <p:cNvPr id="76808" name="Object 8"/>
          <p:cNvGraphicFramePr>
            <a:graphicFrameLocks noChangeAspect="1"/>
          </p:cNvGraphicFramePr>
          <p:nvPr/>
        </p:nvGraphicFramePr>
        <p:xfrm>
          <a:off x="2819400" y="3581400"/>
          <a:ext cx="3344862" cy="342900"/>
        </p:xfrm>
        <a:graphic>
          <a:graphicData uri="http://schemas.openxmlformats.org/presentationml/2006/ole">
            <p:oleObj spid="_x0000_s80898" name="Equation" r:id="rId3" imgW="1701720" imgH="215640" progId="Equation.3">
              <p:embed/>
            </p:oleObj>
          </a:graphicData>
        </a:graphic>
      </p:graphicFrame>
      <p:graphicFrame>
        <p:nvGraphicFramePr>
          <p:cNvPr id="76810" name="Object 10"/>
          <p:cNvGraphicFramePr>
            <a:graphicFrameLocks noChangeAspect="1"/>
          </p:cNvGraphicFramePr>
          <p:nvPr/>
        </p:nvGraphicFramePr>
        <p:xfrm>
          <a:off x="2514600" y="5022850"/>
          <a:ext cx="3873500" cy="387350"/>
        </p:xfrm>
        <a:graphic>
          <a:graphicData uri="http://schemas.openxmlformats.org/presentationml/2006/ole">
            <p:oleObj spid="_x0000_s80899" name="Equation" r:id="rId4" imgW="1981080" imgH="241200" progId="Equation.3">
              <p:embed/>
            </p:oleObj>
          </a:graphicData>
        </a:graphic>
      </p:graphicFrame>
      <p:graphicFrame>
        <p:nvGraphicFramePr>
          <p:cNvPr id="76811" name="Object 11"/>
          <p:cNvGraphicFramePr>
            <a:graphicFrameLocks noChangeAspect="1"/>
          </p:cNvGraphicFramePr>
          <p:nvPr/>
        </p:nvGraphicFramePr>
        <p:xfrm>
          <a:off x="1603375" y="1589088"/>
          <a:ext cx="5924550" cy="344487"/>
        </p:xfrm>
        <a:graphic>
          <a:graphicData uri="http://schemas.openxmlformats.org/presentationml/2006/ole">
            <p:oleObj spid="_x0000_s80900" name="Equation" r:id="rId5" imgW="3022560" imgH="215640" progId="Equation.3">
              <p:embed/>
            </p:oleObj>
          </a:graphicData>
        </a:graphic>
      </p:graphicFrame>
      <p:graphicFrame>
        <p:nvGraphicFramePr>
          <p:cNvPr id="10" name="Object 11"/>
          <p:cNvGraphicFramePr>
            <a:graphicFrameLocks noChangeAspect="1"/>
          </p:cNvGraphicFramePr>
          <p:nvPr/>
        </p:nvGraphicFramePr>
        <p:xfrm>
          <a:off x="6904038" y="1143000"/>
          <a:ext cx="944562" cy="342900"/>
        </p:xfrm>
        <a:graphic>
          <a:graphicData uri="http://schemas.openxmlformats.org/presentationml/2006/ole">
            <p:oleObj spid="_x0000_s80901" name="Equation" r:id="rId6" imgW="482400" imgH="215640" progId="Equation.3">
              <p:embed/>
            </p:oleObj>
          </a:graphicData>
        </a:graphic>
      </p:graphicFrame>
      <p:graphicFrame>
        <p:nvGraphicFramePr>
          <p:cNvPr id="78854" name="Object 6"/>
          <p:cNvGraphicFramePr>
            <a:graphicFrameLocks noChangeAspect="1"/>
          </p:cNvGraphicFramePr>
          <p:nvPr/>
        </p:nvGraphicFramePr>
        <p:xfrm>
          <a:off x="2903538" y="2286000"/>
          <a:ext cx="373062" cy="282575"/>
        </p:xfrm>
        <a:graphic>
          <a:graphicData uri="http://schemas.openxmlformats.org/presentationml/2006/ole">
            <p:oleObj spid="_x0000_s80902" name="Equation" r:id="rId7" imgW="190440" imgH="177480" progId="Equation.3">
              <p:embed/>
            </p:oleObj>
          </a:graphicData>
        </a:graphic>
      </p:graphicFrame>
      <p:graphicFrame>
        <p:nvGraphicFramePr>
          <p:cNvPr id="78855" name="Object 7"/>
          <p:cNvGraphicFramePr>
            <a:graphicFrameLocks noChangeAspect="1"/>
          </p:cNvGraphicFramePr>
          <p:nvPr/>
        </p:nvGraphicFramePr>
        <p:xfrm>
          <a:off x="6546850" y="838200"/>
          <a:ext cx="844550" cy="342900"/>
        </p:xfrm>
        <a:graphic>
          <a:graphicData uri="http://schemas.openxmlformats.org/presentationml/2006/ole">
            <p:oleObj spid="_x0000_s80903" name="Equation" r:id="rId8" imgW="431640" imgH="215640" progId="Equation.3">
              <p:embed/>
            </p:oleObj>
          </a:graphicData>
        </a:graphic>
      </p:graphicFrame>
      <p:graphicFrame>
        <p:nvGraphicFramePr>
          <p:cNvPr id="78857" name="Object 9"/>
          <p:cNvGraphicFramePr>
            <a:graphicFrameLocks noChangeAspect="1"/>
          </p:cNvGraphicFramePr>
          <p:nvPr/>
        </p:nvGraphicFramePr>
        <p:xfrm>
          <a:off x="381000" y="3182937"/>
          <a:ext cx="3205163" cy="322263"/>
        </p:xfrm>
        <a:graphic>
          <a:graphicData uri="http://schemas.openxmlformats.org/presentationml/2006/ole">
            <p:oleObj spid="_x0000_s80905" name="Equation" r:id="rId9" imgW="1638000" imgH="203040" progId="Equation.3">
              <p:embed/>
            </p:oleObj>
          </a:graphicData>
        </a:graphic>
      </p:graphicFrame>
      <p:graphicFrame>
        <p:nvGraphicFramePr>
          <p:cNvPr id="79883" name="Object 11"/>
          <p:cNvGraphicFramePr>
            <a:graphicFrameLocks noChangeAspect="1"/>
          </p:cNvGraphicFramePr>
          <p:nvPr/>
        </p:nvGraphicFramePr>
        <p:xfrm>
          <a:off x="5715000" y="5486400"/>
          <a:ext cx="920750" cy="280987"/>
        </p:xfrm>
        <a:graphic>
          <a:graphicData uri="http://schemas.openxmlformats.org/presentationml/2006/ole">
            <p:oleObj spid="_x0000_s80906" name="Equation" r:id="rId10" imgW="469800" imgH="177480" progId="Equation.3">
              <p:embed/>
            </p:oleObj>
          </a:graphicData>
        </a:graphic>
      </p:graphicFrame>
      <p:graphicFrame>
        <p:nvGraphicFramePr>
          <p:cNvPr id="80907" name="Object 11"/>
          <p:cNvGraphicFramePr>
            <a:graphicFrameLocks noChangeAspect="1"/>
          </p:cNvGraphicFramePr>
          <p:nvPr/>
        </p:nvGraphicFramePr>
        <p:xfrm>
          <a:off x="3803650" y="1943100"/>
          <a:ext cx="844550" cy="342900"/>
        </p:xfrm>
        <a:graphic>
          <a:graphicData uri="http://schemas.openxmlformats.org/presentationml/2006/ole">
            <p:oleObj spid="_x0000_s80907" name="Equation" r:id="rId11" imgW="431640" imgH="215640" progId="Equation.3">
              <p:embed/>
            </p:oleObj>
          </a:graphicData>
        </a:graphic>
      </p:graphicFrame>
      <p:graphicFrame>
        <p:nvGraphicFramePr>
          <p:cNvPr id="80908" name="Object 12"/>
          <p:cNvGraphicFramePr>
            <a:graphicFrameLocks noChangeAspect="1"/>
          </p:cNvGraphicFramePr>
          <p:nvPr/>
        </p:nvGraphicFramePr>
        <p:xfrm>
          <a:off x="4179888" y="2308225"/>
          <a:ext cx="696912" cy="282575"/>
        </p:xfrm>
        <a:graphic>
          <a:graphicData uri="http://schemas.openxmlformats.org/presentationml/2006/ole">
            <p:oleObj spid="_x0000_s80908" name="Equation" r:id="rId12" imgW="355320" imgH="177480" progId="Equation.3">
              <p:embed/>
            </p:oleObj>
          </a:graphicData>
        </a:graphic>
      </p:graphicFrame>
      <p:graphicFrame>
        <p:nvGraphicFramePr>
          <p:cNvPr id="80909" name="Object 13"/>
          <p:cNvGraphicFramePr>
            <a:graphicFrameLocks noChangeAspect="1"/>
          </p:cNvGraphicFramePr>
          <p:nvPr/>
        </p:nvGraphicFramePr>
        <p:xfrm>
          <a:off x="8153400" y="2286000"/>
          <a:ext cx="746125" cy="282575"/>
        </p:xfrm>
        <a:graphic>
          <a:graphicData uri="http://schemas.openxmlformats.org/presentationml/2006/ole">
            <p:oleObj spid="_x0000_s80909" name="Equation" r:id="rId13" imgW="380880" imgH="177480" progId="Equation.3">
              <p:embed/>
            </p:oleObj>
          </a:graphicData>
        </a:graphic>
      </p:graphicFrame>
      <p:graphicFrame>
        <p:nvGraphicFramePr>
          <p:cNvPr id="80910" name="Object 14"/>
          <p:cNvGraphicFramePr>
            <a:graphicFrameLocks noChangeAspect="1"/>
          </p:cNvGraphicFramePr>
          <p:nvPr/>
        </p:nvGraphicFramePr>
        <p:xfrm>
          <a:off x="1447800" y="2667000"/>
          <a:ext cx="3084512" cy="342900"/>
        </p:xfrm>
        <a:graphic>
          <a:graphicData uri="http://schemas.openxmlformats.org/presentationml/2006/ole">
            <p:oleObj spid="_x0000_s80910" name="Equation" r:id="rId14" imgW="1574640" imgH="215640" progId="Equation.3">
              <p:embed/>
            </p:oleObj>
          </a:graphicData>
        </a:graphic>
      </p:graphicFrame>
      <p:graphicFrame>
        <p:nvGraphicFramePr>
          <p:cNvPr id="80911" name="Object 15"/>
          <p:cNvGraphicFramePr>
            <a:graphicFrameLocks noChangeAspect="1"/>
          </p:cNvGraphicFramePr>
          <p:nvPr/>
        </p:nvGraphicFramePr>
        <p:xfrm>
          <a:off x="4495800" y="5449888"/>
          <a:ext cx="671512" cy="301625"/>
        </p:xfrm>
        <a:graphic>
          <a:graphicData uri="http://schemas.openxmlformats.org/presentationml/2006/ole">
            <p:oleObj spid="_x0000_s80911" name="Equation" r:id="rId15" imgW="342720" imgH="190440" progId="Equation.3">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1.7.2. Trường hợp </a:t>
            </a:r>
            <a:r>
              <a:rPr lang="en-US" sz="2200" b="1" dirty="0" err="1" smtClean="0">
                <a:latin typeface="Times New Roman" pitchFamily="18" charset="0"/>
                <a:cs typeface="Times New Roman" pitchFamily="18" charset="0"/>
              </a:rPr>
              <a:t>ba</a:t>
            </a:r>
            <a:r>
              <a:rPr lang="en-US" sz="2200" b="1" dirty="0" smtClean="0">
                <a:latin typeface="Times New Roman" pitchFamily="18" charset="0"/>
                <a:cs typeface="Times New Roman" pitchFamily="18" charset="0"/>
              </a:rPr>
              <a:t> chiều   </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Đưa các điện tử vào trong một hộp có thể tích                       Các hàm sóng là các sóng chạy theo mỗi một hướng với các điều kiện biên tuần hoàn giống như trong trường hợp một chiều và tích của chúng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Chú ý các vectơ 3 chiều. Tích của 3 sóng được viết như một sóng phẳng 3 chiều. Các giá trị cho phép của K theo mỗi một trong 3 hướng có thể kết hợp lại thành những vectơ sóng 3 chiều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Chúng có thể được mô tả bằng các điểm trong không gian      3 chiều với các trục là                 mà ở đó chúng tạo thành một </a:t>
            </a:r>
            <a:r>
              <a:rPr lang="en-US" sz="2200" dirty="0" err="1" smtClean="0">
                <a:latin typeface="Times New Roman" pitchFamily="18" charset="0"/>
                <a:cs typeface="Times New Roman" pitchFamily="18" charset="0"/>
              </a:rPr>
              <a:t>lưới</a:t>
            </a:r>
            <a:r>
              <a:rPr lang="en-US" sz="2200" dirty="0" smtClean="0">
                <a:latin typeface="Times New Roman" pitchFamily="18" charset="0"/>
                <a:cs typeface="Times New Roman" pitchFamily="18" charset="0"/>
              </a:rPr>
              <a:t> hình </a:t>
            </a:r>
            <a:r>
              <a:rPr lang="en-US" sz="2200" dirty="0" err="1" smtClean="0">
                <a:latin typeface="Times New Roman" pitchFamily="18" charset="0"/>
                <a:cs typeface="Times New Roman" pitchFamily="18" charset="0"/>
              </a:rPr>
              <a:t>chữ</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nhật</a:t>
            </a:r>
            <a:r>
              <a:rPr lang="en-US" sz="2200" dirty="0" smtClean="0">
                <a:latin typeface="Times New Roman" pitchFamily="18" charset="0"/>
                <a:cs typeface="Times New Roman" pitchFamily="18" charset="0"/>
              </a:rPr>
              <a:t> cách đều nhau. Mỗi một ô cơ sở chiếm thể tích</a:t>
            </a:r>
          </a:p>
          <a:p>
            <a:pPr algn="just">
              <a:buNone/>
            </a:pPr>
            <a:r>
              <a:rPr lang="en-US" sz="2200" dirty="0" smtClean="0">
                <a:latin typeface="Times New Roman" pitchFamily="18" charset="0"/>
                <a:cs typeface="Times New Roman" pitchFamily="18" charset="0"/>
              </a:rPr>
              <a:t>    Mật độ của các trạng thái cho phép là                                      trong đó 2 tính đến spin. Việc chia cho thể tích cho mật độ trạng thái  trong   không  gian                              </a:t>
            </a:r>
          </a:p>
          <a:p>
            <a:pPr algn="just">
              <a:buNone/>
            </a:pPr>
            <a:r>
              <a:rPr lang="en-US" sz="2200" dirty="0" smtClean="0">
                <a:latin typeface="Times New Roman" pitchFamily="18" charset="0"/>
                <a:cs typeface="Times New Roman" pitchFamily="18" charset="0"/>
              </a:rPr>
              <a:t>    ứng với một đơn vị thể tích của hệ trong không gian thực</a:t>
            </a:r>
          </a:p>
          <a:p>
            <a:pPr algn="just">
              <a:buNone/>
            </a:pPr>
            <a:r>
              <a:rPr lang="en-US" sz="2200" dirty="0" smtClean="0">
                <a:latin typeface="Times New Roman" pitchFamily="18" charset="0"/>
                <a:cs typeface="Times New Roman" pitchFamily="18" charset="0"/>
              </a:rPr>
              <a:t>    Nó là một hằng số và được tổng  quát  hoá  cho  trường  hợp  d  chiều  thành  </a:t>
            </a:r>
            <a:endParaRPr lang="en-US" sz="2200" b="1" dirty="0" smtClean="0">
              <a:latin typeface="Times New Roman" pitchFamily="18" charset="0"/>
              <a:cs typeface="Times New Roman" pitchFamily="18" charset="0"/>
            </a:endParaRPr>
          </a:p>
        </p:txBody>
      </p:sp>
      <p:graphicFrame>
        <p:nvGraphicFramePr>
          <p:cNvPr id="10" name="Object 11"/>
          <p:cNvGraphicFramePr>
            <a:graphicFrameLocks noChangeAspect="1"/>
          </p:cNvGraphicFramePr>
          <p:nvPr/>
        </p:nvGraphicFramePr>
        <p:xfrm>
          <a:off x="4602162" y="5235575"/>
          <a:ext cx="2560638" cy="403225"/>
        </p:xfrm>
        <a:graphic>
          <a:graphicData uri="http://schemas.openxmlformats.org/presentationml/2006/ole">
            <p:oleObj spid="_x0000_s81925" name="Equation" r:id="rId3" imgW="1307880" imgH="253800" progId="Equation.3">
              <p:embed/>
            </p:oleObj>
          </a:graphicData>
        </a:graphic>
      </p:graphicFrame>
      <p:graphicFrame>
        <p:nvGraphicFramePr>
          <p:cNvPr id="78854" name="Object 6"/>
          <p:cNvGraphicFramePr>
            <a:graphicFrameLocks noChangeAspect="1"/>
          </p:cNvGraphicFramePr>
          <p:nvPr/>
        </p:nvGraphicFramePr>
        <p:xfrm>
          <a:off x="6915150" y="4191000"/>
          <a:ext cx="323850" cy="322263"/>
        </p:xfrm>
        <a:graphic>
          <a:graphicData uri="http://schemas.openxmlformats.org/presentationml/2006/ole">
            <p:oleObj spid="_x0000_s81926" name="Equation" r:id="rId4" imgW="164880" imgH="203040" progId="Equation.3">
              <p:embed/>
            </p:oleObj>
          </a:graphicData>
        </a:graphic>
      </p:graphicFrame>
      <p:graphicFrame>
        <p:nvGraphicFramePr>
          <p:cNvPr id="78857" name="Object 9"/>
          <p:cNvGraphicFramePr>
            <a:graphicFrameLocks noChangeAspect="1"/>
          </p:cNvGraphicFramePr>
          <p:nvPr/>
        </p:nvGraphicFramePr>
        <p:xfrm>
          <a:off x="442912" y="2224088"/>
          <a:ext cx="8472488" cy="442912"/>
        </p:xfrm>
        <a:graphic>
          <a:graphicData uri="http://schemas.openxmlformats.org/presentationml/2006/ole">
            <p:oleObj spid="_x0000_s81928" name="Equation" r:id="rId5" imgW="4330440" imgH="279360" progId="Equation.3">
              <p:embed/>
            </p:oleObj>
          </a:graphicData>
        </a:graphic>
      </p:graphicFrame>
      <p:graphicFrame>
        <p:nvGraphicFramePr>
          <p:cNvPr id="79883" name="Object 11"/>
          <p:cNvGraphicFramePr>
            <a:graphicFrameLocks noChangeAspect="1"/>
          </p:cNvGraphicFramePr>
          <p:nvPr/>
        </p:nvGraphicFramePr>
        <p:xfrm>
          <a:off x="4613275" y="4800600"/>
          <a:ext cx="4454525" cy="422275"/>
        </p:xfrm>
        <a:graphic>
          <a:graphicData uri="http://schemas.openxmlformats.org/presentationml/2006/ole">
            <p:oleObj spid="_x0000_s81929" name="Equation" r:id="rId6" imgW="2273040" imgH="266400" progId="Equation.3">
              <p:embed/>
            </p:oleObj>
          </a:graphicData>
        </a:graphic>
      </p:graphicFrame>
      <p:graphicFrame>
        <p:nvGraphicFramePr>
          <p:cNvPr id="80908" name="Object 12"/>
          <p:cNvGraphicFramePr>
            <a:graphicFrameLocks noChangeAspect="1"/>
          </p:cNvGraphicFramePr>
          <p:nvPr/>
        </p:nvGraphicFramePr>
        <p:xfrm>
          <a:off x="1050924" y="3690937"/>
          <a:ext cx="6645276" cy="423863"/>
        </p:xfrm>
        <a:graphic>
          <a:graphicData uri="http://schemas.openxmlformats.org/presentationml/2006/ole">
            <p:oleObj spid="_x0000_s81931" name="Equation" r:id="rId7" imgW="3390840" imgH="266400" progId="Equation.3">
              <p:embed/>
            </p:oleObj>
          </a:graphicData>
        </a:graphic>
      </p:graphicFrame>
      <p:graphicFrame>
        <p:nvGraphicFramePr>
          <p:cNvPr id="80910" name="Object 14"/>
          <p:cNvGraphicFramePr>
            <a:graphicFrameLocks noChangeAspect="1"/>
          </p:cNvGraphicFramePr>
          <p:nvPr/>
        </p:nvGraphicFramePr>
        <p:xfrm>
          <a:off x="5562600" y="1219200"/>
          <a:ext cx="1516063" cy="382587"/>
        </p:xfrm>
        <a:graphic>
          <a:graphicData uri="http://schemas.openxmlformats.org/presentationml/2006/ole">
            <p:oleObj spid="_x0000_s81933" name="Equation" r:id="rId8" imgW="774360" imgH="241200" progId="Equation.3">
              <p:embed/>
            </p:oleObj>
          </a:graphicData>
        </a:graphic>
      </p:graphicFrame>
      <p:graphicFrame>
        <p:nvGraphicFramePr>
          <p:cNvPr id="80911" name="Object 15"/>
          <p:cNvGraphicFramePr>
            <a:graphicFrameLocks noChangeAspect="1"/>
          </p:cNvGraphicFramePr>
          <p:nvPr/>
        </p:nvGraphicFramePr>
        <p:xfrm>
          <a:off x="1143000" y="4495800"/>
          <a:ext cx="1093787" cy="382588"/>
        </p:xfrm>
        <a:graphic>
          <a:graphicData uri="http://schemas.openxmlformats.org/presentationml/2006/ole">
            <p:oleObj spid="_x0000_s81934" name="Equation" r:id="rId9" imgW="558720" imgH="241200" progId="Equation.3">
              <p:embed/>
            </p:oleObj>
          </a:graphicData>
        </a:graphic>
      </p:graphicFrame>
      <p:graphicFrame>
        <p:nvGraphicFramePr>
          <p:cNvPr id="81935" name="Object 15"/>
          <p:cNvGraphicFramePr>
            <a:graphicFrameLocks noChangeAspect="1"/>
          </p:cNvGraphicFramePr>
          <p:nvPr/>
        </p:nvGraphicFramePr>
        <p:xfrm>
          <a:off x="8591550" y="5562600"/>
          <a:ext cx="323850" cy="322263"/>
        </p:xfrm>
        <a:graphic>
          <a:graphicData uri="http://schemas.openxmlformats.org/presentationml/2006/ole">
            <p:oleObj spid="_x0000_s81935" name="Equation" r:id="rId10" imgW="164880" imgH="203040" progId="Equation.3">
              <p:embed/>
            </p:oleObj>
          </a:graphicData>
        </a:graphic>
      </p:graphicFrame>
      <p:graphicFrame>
        <p:nvGraphicFramePr>
          <p:cNvPr id="81936" name="Object 16"/>
          <p:cNvGraphicFramePr>
            <a:graphicFrameLocks noChangeAspect="1"/>
          </p:cNvGraphicFramePr>
          <p:nvPr/>
        </p:nvGraphicFramePr>
        <p:xfrm>
          <a:off x="6826250" y="5962650"/>
          <a:ext cx="2241550" cy="403225"/>
        </p:xfrm>
        <a:graphic>
          <a:graphicData uri="http://schemas.openxmlformats.org/presentationml/2006/ole">
            <p:oleObj spid="_x0000_s81936" name="Equation" r:id="rId11" imgW="1143000" imgH="253800" progId="Equation.3">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Cần </a:t>
            </a:r>
            <a:r>
              <a:rPr lang="en-US" sz="2200" dirty="0" err="1" smtClean="0">
                <a:latin typeface="Times New Roman" pitchFamily="18" charset="0"/>
                <a:cs typeface="Times New Roman" pitchFamily="18" charset="0"/>
              </a:rPr>
              <a:t>rút</a:t>
            </a:r>
            <a:r>
              <a:rPr lang="en-US" sz="2200" dirty="0" smtClean="0">
                <a:latin typeface="Times New Roman" pitchFamily="18" charset="0"/>
                <a:cs typeface="Times New Roman" pitchFamily="18" charset="0"/>
              </a:rPr>
              <a:t> ra mật độ trạng thái như một hàm của năng lượng. Chỉ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các điện tử tự do vì tính toán phức tạp hơn đối với một hàm tổng quát</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H.1.8 chỉ ra 2 quả cầu gần gốc trong không gian       trong đó có một quả cầu có bán kính      và quả cầu kia có bán kính </a:t>
            </a:r>
          </a:p>
          <a:p>
            <a:pPr algn="just">
              <a:buNone/>
            </a:pPr>
            <a:r>
              <a:rPr lang="en-US" sz="2200" dirty="0" smtClean="0">
                <a:latin typeface="Times New Roman" pitchFamily="18" charset="0"/>
                <a:cs typeface="Times New Roman" pitchFamily="18" charset="0"/>
              </a:rPr>
              <a:t>                   Thể tích lớp cầu giữa 2 quả   </a:t>
            </a:r>
            <a:r>
              <a:rPr lang="en-US" sz="2200" b="1" dirty="0" smtClean="0">
                <a:latin typeface="Times New Roman" pitchFamily="18" charset="0"/>
                <a:cs typeface="Times New Roman" pitchFamily="18" charset="0"/>
              </a:rPr>
              <a:t>  </a:t>
            </a:r>
          </a:p>
          <a:p>
            <a:pPr algn="just">
              <a:buNone/>
            </a:pPr>
            <a:r>
              <a:rPr lang="en-US" sz="2200" b="1" dirty="0" smtClean="0">
                <a:latin typeface="Times New Roman" pitchFamily="18" charset="0"/>
                <a:cs typeface="Times New Roman" pitchFamily="18" charset="0"/>
              </a:rPr>
              <a:t>   </a:t>
            </a:r>
          </a:p>
          <a:p>
            <a:pPr algn="just">
              <a:buNone/>
            </a:pPr>
            <a:r>
              <a:rPr lang="en-US" sz="22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Hình 1.8. </a:t>
            </a:r>
            <a:r>
              <a:rPr lang="en-US" sz="1800" dirty="0" smtClean="0">
                <a:latin typeface="Times New Roman" pitchFamily="18" charset="0"/>
                <a:cs typeface="Times New Roman" pitchFamily="18" charset="0"/>
              </a:rPr>
              <a:t>Cách </a:t>
            </a:r>
            <a:r>
              <a:rPr lang="en-US" sz="1800" dirty="0" err="1" smtClean="0">
                <a:latin typeface="Times New Roman" pitchFamily="18" charset="0"/>
                <a:cs typeface="Times New Roman" pitchFamily="18" charset="0"/>
              </a:rPr>
              <a:t>xây</a:t>
            </a:r>
            <a:r>
              <a:rPr lang="en-US" sz="1800" dirty="0" smtClean="0">
                <a:latin typeface="Times New Roman" pitchFamily="18" charset="0"/>
                <a:cs typeface="Times New Roman" pitchFamily="18" charset="0"/>
              </a:rPr>
              <a:t> dựng trong không gian</a:t>
            </a:r>
          </a:p>
          <a:p>
            <a:pPr algn="just">
              <a:buNone/>
            </a:pPr>
            <a:r>
              <a:rPr lang="en-US" sz="1800" dirty="0" smtClean="0">
                <a:latin typeface="Times New Roman" pitchFamily="18" charset="0"/>
                <a:cs typeface="Times New Roman" pitchFamily="18" charset="0"/>
              </a:rPr>
              <a:t>     để tính mật độ trạng thái đối với các điện tử</a:t>
            </a:r>
          </a:p>
          <a:p>
            <a:pPr algn="just">
              <a:buNone/>
            </a:pPr>
            <a:r>
              <a:rPr lang="en-US" sz="1800" dirty="0" smtClean="0">
                <a:latin typeface="Times New Roman" pitchFamily="18" charset="0"/>
                <a:cs typeface="Times New Roman" pitchFamily="18" charset="0"/>
              </a:rPr>
              <a:t>     tự do trong trường hợp 3 chiều. Các lớp vỏ có</a:t>
            </a:r>
          </a:p>
          <a:p>
            <a:pPr algn="just">
              <a:buNone/>
            </a:pPr>
            <a:r>
              <a:rPr lang="en-US" sz="1800" dirty="0" smtClean="0">
                <a:latin typeface="Times New Roman" pitchFamily="18" charset="0"/>
                <a:cs typeface="Times New Roman" pitchFamily="18" charset="0"/>
              </a:rPr>
              <a:t>     các bán kính </a:t>
            </a:r>
            <a:r>
              <a:rPr lang="en-US" sz="1800" dirty="0" err="1" smtClean="0">
                <a:latin typeface="Times New Roman" pitchFamily="18" charset="0"/>
                <a:cs typeface="Times New Roman" pitchFamily="18" charset="0"/>
              </a:rPr>
              <a:t>từ</a:t>
            </a:r>
            <a:r>
              <a:rPr lang="en-US" sz="1800" dirty="0" smtClean="0">
                <a:latin typeface="Times New Roman" pitchFamily="18" charset="0"/>
                <a:cs typeface="Times New Roman" pitchFamily="18" charset="0"/>
              </a:rPr>
              <a:t>      đến                 tương ứng</a:t>
            </a:r>
          </a:p>
          <a:p>
            <a:pPr algn="just">
              <a:buNone/>
            </a:pPr>
            <a:r>
              <a:rPr lang="en-US" sz="1800" dirty="0" smtClean="0">
                <a:latin typeface="Times New Roman" pitchFamily="18" charset="0"/>
                <a:cs typeface="Times New Roman" pitchFamily="18" charset="0"/>
              </a:rPr>
              <a:t>    với các năng lượng </a:t>
            </a:r>
            <a:r>
              <a:rPr lang="en-US" sz="1800" dirty="0" err="1" smtClean="0">
                <a:latin typeface="Times New Roman" pitchFamily="18" charset="0"/>
                <a:cs typeface="Times New Roman" pitchFamily="18" charset="0"/>
              </a:rPr>
              <a:t>từ</a:t>
            </a:r>
            <a:r>
              <a:rPr lang="en-US" sz="1800" dirty="0" smtClean="0">
                <a:latin typeface="Times New Roman" pitchFamily="18" charset="0"/>
                <a:cs typeface="Times New Roman" pitchFamily="18" charset="0"/>
              </a:rPr>
              <a:t>         đến</a:t>
            </a: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cầu là                   Số trạng thái trong lớp cầu bằng tích của thể tích lớp cầu với mật độ trạng thái                và kết quả là                            tương ứng với   </a:t>
            </a: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endParaRPr lang="en-US" sz="2200" b="1" dirty="0" smtClean="0">
              <a:latin typeface="Times New Roman" pitchFamily="18" charset="0"/>
              <a:cs typeface="Times New Roman" pitchFamily="18" charset="0"/>
            </a:endParaRPr>
          </a:p>
        </p:txBody>
      </p:sp>
      <p:graphicFrame>
        <p:nvGraphicFramePr>
          <p:cNvPr id="10" name="Object 11"/>
          <p:cNvGraphicFramePr>
            <a:graphicFrameLocks noChangeAspect="1"/>
          </p:cNvGraphicFramePr>
          <p:nvPr/>
        </p:nvGraphicFramePr>
        <p:xfrm>
          <a:off x="1271588" y="5410200"/>
          <a:ext cx="1243012" cy="322262"/>
        </p:xfrm>
        <a:graphic>
          <a:graphicData uri="http://schemas.openxmlformats.org/presentationml/2006/ole">
            <p:oleObj spid="_x0000_s83970" name="Equation" r:id="rId3" imgW="634680" imgH="203040" progId="Equation.3">
              <p:embed/>
            </p:oleObj>
          </a:graphicData>
        </a:graphic>
      </p:graphicFrame>
      <p:graphicFrame>
        <p:nvGraphicFramePr>
          <p:cNvPr id="78854" name="Object 6"/>
          <p:cNvGraphicFramePr>
            <a:graphicFrameLocks noChangeAspect="1"/>
          </p:cNvGraphicFramePr>
          <p:nvPr/>
        </p:nvGraphicFramePr>
        <p:xfrm>
          <a:off x="4400550" y="3335337"/>
          <a:ext cx="323850" cy="322263"/>
        </p:xfrm>
        <a:graphic>
          <a:graphicData uri="http://schemas.openxmlformats.org/presentationml/2006/ole">
            <p:oleObj spid="_x0000_s83971" name="Equation" r:id="rId4" imgW="164880" imgH="203040" progId="Equation.3">
              <p:embed/>
            </p:oleObj>
          </a:graphicData>
        </a:graphic>
      </p:graphicFrame>
      <p:graphicFrame>
        <p:nvGraphicFramePr>
          <p:cNvPr id="80910" name="Object 14"/>
          <p:cNvGraphicFramePr>
            <a:graphicFrameLocks noChangeAspect="1"/>
          </p:cNvGraphicFramePr>
          <p:nvPr/>
        </p:nvGraphicFramePr>
        <p:xfrm>
          <a:off x="2819400" y="5715000"/>
          <a:ext cx="944563" cy="403225"/>
        </p:xfrm>
        <a:graphic>
          <a:graphicData uri="http://schemas.openxmlformats.org/presentationml/2006/ole">
            <p:oleObj spid="_x0000_s83975" name="Equation" r:id="rId5" imgW="482400" imgH="253800" progId="Equation.3">
              <p:embed/>
            </p:oleObj>
          </a:graphicData>
        </a:graphic>
      </p:graphicFrame>
      <p:graphicFrame>
        <p:nvGraphicFramePr>
          <p:cNvPr id="80911" name="Object 15"/>
          <p:cNvGraphicFramePr>
            <a:graphicFrameLocks noChangeAspect="1"/>
          </p:cNvGraphicFramePr>
          <p:nvPr/>
        </p:nvGraphicFramePr>
        <p:xfrm>
          <a:off x="623888" y="762000"/>
          <a:ext cx="2133600" cy="403225"/>
        </p:xfrm>
        <a:graphic>
          <a:graphicData uri="http://schemas.openxmlformats.org/presentationml/2006/ole">
            <p:oleObj spid="_x0000_s83976" name="Equation" r:id="rId6" imgW="1091880" imgH="253800" progId="Equation.3">
              <p:embed/>
            </p:oleObj>
          </a:graphicData>
        </a:graphic>
      </p:graphicFrame>
      <p:graphicFrame>
        <p:nvGraphicFramePr>
          <p:cNvPr id="81935" name="Object 15"/>
          <p:cNvGraphicFramePr>
            <a:graphicFrameLocks noChangeAspect="1"/>
          </p:cNvGraphicFramePr>
          <p:nvPr/>
        </p:nvGraphicFramePr>
        <p:xfrm>
          <a:off x="2438400" y="4441825"/>
          <a:ext cx="971550" cy="282575"/>
        </p:xfrm>
        <a:graphic>
          <a:graphicData uri="http://schemas.openxmlformats.org/presentationml/2006/ole">
            <p:oleObj spid="_x0000_s83977" name="Equation" r:id="rId7" imgW="495000" imgH="177480" progId="Equation.3">
              <p:embed/>
            </p:oleObj>
          </a:graphicData>
        </a:graphic>
      </p:graphicFrame>
      <p:graphicFrame>
        <p:nvGraphicFramePr>
          <p:cNvPr id="81936" name="Object 16"/>
          <p:cNvGraphicFramePr>
            <a:graphicFrameLocks noChangeAspect="1"/>
          </p:cNvGraphicFramePr>
          <p:nvPr/>
        </p:nvGraphicFramePr>
        <p:xfrm>
          <a:off x="5257800" y="5715000"/>
          <a:ext cx="1893887" cy="363538"/>
        </p:xfrm>
        <a:graphic>
          <a:graphicData uri="http://schemas.openxmlformats.org/presentationml/2006/ole">
            <p:oleObj spid="_x0000_s83978" name="Equation" r:id="rId8" imgW="965160" imgH="228600" progId="Equation.3">
              <p:embed/>
            </p:oleObj>
          </a:graphicData>
        </a:graphic>
      </p:graphicFrame>
      <p:pic>
        <p:nvPicPr>
          <p:cNvPr id="83979" name="Picture 11"/>
          <p:cNvPicPr>
            <a:picLocks noChangeAspect="1" noChangeArrowheads="1"/>
          </p:cNvPicPr>
          <p:nvPr/>
        </p:nvPicPr>
        <p:blipFill>
          <a:blip r:embed="rId9" cstate="print"/>
          <a:srcRect/>
          <a:stretch>
            <a:fillRect/>
          </a:stretch>
        </p:blipFill>
        <p:spPr bwMode="auto">
          <a:xfrm>
            <a:off x="4900613" y="2441575"/>
            <a:ext cx="4014787" cy="2435225"/>
          </a:xfrm>
          <a:prstGeom prst="rect">
            <a:avLst/>
          </a:prstGeom>
          <a:noFill/>
          <a:ln w="9525">
            <a:noFill/>
            <a:miter lim="800000"/>
            <a:headEnd/>
            <a:tailEnd/>
          </a:ln>
          <a:effectLst/>
        </p:spPr>
      </p:pic>
      <p:graphicFrame>
        <p:nvGraphicFramePr>
          <p:cNvPr id="83980" name="Object 12"/>
          <p:cNvGraphicFramePr>
            <a:graphicFrameLocks noChangeAspect="1"/>
          </p:cNvGraphicFramePr>
          <p:nvPr/>
        </p:nvGraphicFramePr>
        <p:xfrm>
          <a:off x="1752600" y="4419600"/>
          <a:ext cx="323850" cy="261937"/>
        </p:xfrm>
        <a:graphic>
          <a:graphicData uri="http://schemas.openxmlformats.org/presentationml/2006/ole">
            <p:oleObj spid="_x0000_s83980" name="Equation" r:id="rId10" imgW="164880" imgH="164880" progId="Equation.3">
              <p:embed/>
            </p:oleObj>
          </a:graphicData>
        </a:graphic>
      </p:graphicFrame>
      <p:graphicFrame>
        <p:nvGraphicFramePr>
          <p:cNvPr id="15" name="Object 15"/>
          <p:cNvGraphicFramePr>
            <a:graphicFrameLocks noChangeAspect="1"/>
          </p:cNvGraphicFramePr>
          <p:nvPr/>
        </p:nvGraphicFramePr>
        <p:xfrm>
          <a:off x="2417763" y="4808538"/>
          <a:ext cx="249237" cy="220662"/>
        </p:xfrm>
        <a:graphic>
          <a:graphicData uri="http://schemas.openxmlformats.org/presentationml/2006/ole">
            <p:oleObj spid="_x0000_s83981" name="Equation" r:id="rId11" imgW="126720" imgH="139680" progId="Equation.3">
              <p:embed/>
            </p:oleObj>
          </a:graphicData>
        </a:graphic>
      </p:graphicFrame>
      <p:graphicFrame>
        <p:nvGraphicFramePr>
          <p:cNvPr id="83982" name="Object 9"/>
          <p:cNvGraphicFramePr>
            <a:graphicFrameLocks noChangeAspect="1"/>
          </p:cNvGraphicFramePr>
          <p:nvPr/>
        </p:nvGraphicFramePr>
        <p:xfrm>
          <a:off x="3276600" y="4748212"/>
          <a:ext cx="871538" cy="280988"/>
        </p:xfrm>
        <a:graphic>
          <a:graphicData uri="http://schemas.openxmlformats.org/presentationml/2006/ole">
            <p:oleObj spid="_x0000_s83982" name="Equation" r:id="rId12" imgW="444240" imgH="177480" progId="Equation.3">
              <p:embed/>
            </p:oleObj>
          </a:graphicData>
        </a:graphic>
      </p:graphicFrame>
      <p:graphicFrame>
        <p:nvGraphicFramePr>
          <p:cNvPr id="17" name="Object 15"/>
          <p:cNvGraphicFramePr>
            <a:graphicFrameLocks noChangeAspect="1"/>
          </p:cNvGraphicFramePr>
          <p:nvPr/>
        </p:nvGraphicFramePr>
        <p:xfrm>
          <a:off x="7239000" y="1447800"/>
          <a:ext cx="771525" cy="381000"/>
        </p:xfrm>
        <a:graphic>
          <a:graphicData uri="http://schemas.openxmlformats.org/presentationml/2006/ole">
            <p:oleObj spid="_x0000_s83983" name="Equation" r:id="rId13" imgW="393480" imgH="241200" progId="Equation.3">
              <p:embed/>
            </p:oleObj>
          </a:graphicData>
        </a:graphic>
      </p:graphicFrame>
      <p:graphicFrame>
        <p:nvGraphicFramePr>
          <p:cNvPr id="83984" name="Object 16"/>
          <p:cNvGraphicFramePr>
            <a:graphicFrameLocks noChangeAspect="1"/>
          </p:cNvGraphicFramePr>
          <p:nvPr/>
        </p:nvGraphicFramePr>
        <p:xfrm>
          <a:off x="4933950" y="1828800"/>
          <a:ext cx="323850" cy="322262"/>
        </p:xfrm>
        <a:graphic>
          <a:graphicData uri="http://schemas.openxmlformats.org/presentationml/2006/ole">
            <p:oleObj spid="_x0000_s83984" name="Equation" r:id="rId14" imgW="164880" imgH="203040" progId="Equation.3">
              <p:embed/>
            </p:oleObj>
          </a:graphicData>
        </a:graphic>
      </p:graphicFrame>
      <p:graphicFrame>
        <p:nvGraphicFramePr>
          <p:cNvPr id="83985" name="Object 17"/>
          <p:cNvGraphicFramePr>
            <a:graphicFrameLocks noChangeAspect="1"/>
          </p:cNvGraphicFramePr>
          <p:nvPr/>
        </p:nvGraphicFramePr>
        <p:xfrm>
          <a:off x="895350" y="2209800"/>
          <a:ext cx="323850" cy="261937"/>
        </p:xfrm>
        <a:graphic>
          <a:graphicData uri="http://schemas.openxmlformats.org/presentationml/2006/ole">
            <p:oleObj spid="_x0000_s83985" name="Equation" r:id="rId15" imgW="164880" imgH="164880" progId="Equation.3">
              <p:embed/>
            </p:oleObj>
          </a:graphicData>
        </a:graphic>
      </p:graphicFrame>
      <p:graphicFrame>
        <p:nvGraphicFramePr>
          <p:cNvPr id="83986" name="Object 18"/>
          <p:cNvGraphicFramePr>
            <a:graphicFrameLocks noChangeAspect="1"/>
          </p:cNvGraphicFramePr>
          <p:nvPr/>
        </p:nvGraphicFramePr>
        <p:xfrm>
          <a:off x="368300" y="2590800"/>
          <a:ext cx="996950" cy="282575"/>
        </p:xfrm>
        <a:graphic>
          <a:graphicData uri="http://schemas.openxmlformats.org/presentationml/2006/ole">
            <p:oleObj spid="_x0000_s83986" name="Equation" r:id="rId16" imgW="507960" imgH="177480" progId="Equation.3">
              <p:embed/>
            </p:oleObj>
          </a:graphicData>
        </a:graphic>
      </p:graphicFrame>
      <p:graphicFrame>
        <p:nvGraphicFramePr>
          <p:cNvPr id="22" name="Object 6"/>
          <p:cNvGraphicFramePr>
            <a:graphicFrameLocks noChangeAspect="1"/>
          </p:cNvGraphicFramePr>
          <p:nvPr/>
        </p:nvGraphicFramePr>
        <p:xfrm>
          <a:off x="2098674" y="6076950"/>
          <a:ext cx="4683126" cy="361950"/>
        </p:xfrm>
        <a:graphic>
          <a:graphicData uri="http://schemas.openxmlformats.org/presentationml/2006/ole">
            <p:oleObj spid="_x0000_s83988" name="Equation" r:id="rId17" imgW="2387520" imgH="228600"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4000" b="1" dirty="0" smtClean="0">
                <a:latin typeface="Times New Roman" pitchFamily="18" charset="0"/>
                <a:cs typeface="Times New Roman" pitchFamily="18" charset="0"/>
              </a:rPr>
              <a:t>MỤC LỤC</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a:bodyPr>
          <a:lstStyle/>
          <a:p>
            <a:pPr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Chương 5:</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Vận chuyển xuyên hầm</a:t>
            </a: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5.1. Bậc thế</a:t>
            </a:r>
          </a:p>
          <a:p>
            <a:pPr algn="just">
              <a:buNone/>
            </a:pPr>
            <a:r>
              <a:rPr lang="en-US" sz="2400" dirty="0" smtClean="0">
                <a:latin typeface="Times New Roman" pitchFamily="18" charset="0"/>
                <a:cs typeface="Times New Roman" pitchFamily="18" charset="0"/>
              </a:rPr>
              <a:t>          5.2. Ma trận T</a:t>
            </a:r>
          </a:p>
          <a:p>
            <a:pPr algn="just">
              <a:buNone/>
            </a:pPr>
            <a:r>
              <a:rPr lang="en-US" sz="2400" dirty="0" smtClean="0">
                <a:latin typeface="Times New Roman" pitchFamily="18" charset="0"/>
                <a:cs typeface="Times New Roman" pitchFamily="18" charset="0"/>
              </a:rPr>
              <a:t>          5.3. Ma trận T (tiếp)</a:t>
            </a:r>
          </a:p>
          <a:p>
            <a:pPr algn="just">
              <a:buNone/>
            </a:pPr>
            <a:r>
              <a:rPr lang="en-US" sz="2400" dirty="0" smtClean="0">
                <a:latin typeface="Times New Roman" pitchFamily="18" charset="0"/>
                <a:cs typeface="Times New Roman" pitchFamily="18" charset="0"/>
              </a:rPr>
              <a:t>          5.4. Dòng và độ dẫn</a:t>
            </a:r>
          </a:p>
          <a:p>
            <a:pPr algn="just">
              <a:buNone/>
            </a:pPr>
            <a:r>
              <a:rPr lang="en-US" sz="2400" dirty="0" smtClean="0">
                <a:latin typeface="Times New Roman" pitchFamily="18" charset="0"/>
                <a:cs typeface="Times New Roman" pitchFamily="18" charset="0"/>
              </a:rPr>
              <a:t>          5.5. Xuyên hầm cộng hưởng</a:t>
            </a:r>
          </a:p>
          <a:p>
            <a:pPr algn="just">
              <a:buNone/>
            </a:pPr>
            <a:r>
              <a:rPr lang="en-US" sz="2400" dirty="0" smtClean="0">
                <a:latin typeface="Times New Roman" pitchFamily="18" charset="0"/>
                <a:cs typeface="Times New Roman" pitchFamily="18" charset="0"/>
              </a:rPr>
              <a:t>          5.6. Siêu mạng và vùng mini</a:t>
            </a:r>
          </a:p>
          <a:p>
            <a:pPr algn="just">
              <a:buNone/>
            </a:pPr>
            <a:r>
              <a:rPr lang="en-US" sz="2400" dirty="0" smtClean="0">
                <a:latin typeface="Times New Roman" pitchFamily="18" charset="0"/>
                <a:cs typeface="Times New Roman" pitchFamily="18" charset="0"/>
              </a:rPr>
              <a:t>          5.7. Vận chuyển liên kết với nhiều kênh</a:t>
            </a:r>
          </a:p>
          <a:p>
            <a:pPr algn="just">
              <a:buNone/>
            </a:pPr>
            <a:r>
              <a:rPr lang="en-US" sz="2400" dirty="0" smtClean="0">
                <a:latin typeface="Times New Roman" pitchFamily="18" charset="0"/>
                <a:cs typeface="Times New Roman" pitchFamily="18" charset="0"/>
              </a:rPr>
              <a:t>          5.8. Xuyên hầm trong dị cấu trúc</a:t>
            </a:r>
          </a:p>
          <a:p>
            <a:pPr algn="just">
              <a:buNone/>
            </a:pPr>
            <a:r>
              <a:rPr lang="en-US" sz="2400" dirty="0" smtClean="0">
                <a:latin typeface="Times New Roman" pitchFamily="18" charset="0"/>
                <a:cs typeface="Times New Roman" pitchFamily="18" charset="0"/>
              </a:rPr>
              <a:t>          Bài tập</a:t>
            </a:r>
          </a:p>
          <a:p>
            <a:pPr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Chương 6: Điện trường và</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trường</a:t>
            </a: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6.1. Phương trình Schrodinger đối với điện trường và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trường</a:t>
            </a:r>
          </a:p>
          <a:p>
            <a:pPr algn="just">
              <a:buNone/>
            </a:pPr>
            <a:r>
              <a:rPr lang="en-US" sz="2400" dirty="0" smtClean="0">
                <a:latin typeface="Times New Roman" pitchFamily="18" charset="0"/>
                <a:cs typeface="Times New Roman" pitchFamily="18" charset="0"/>
              </a:rPr>
              <a:t>          6.2. Điện trường đều       </a:t>
            </a:r>
            <a:endParaRPr lang="en-US" sz="24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Số trạng thái trong lớp được cho theo mật độ trạng thái theo năng lượng bởi</a:t>
            </a:r>
          </a:p>
          <a:p>
            <a:pPr algn="just">
              <a:buNone/>
            </a:pPr>
            <a:r>
              <a:rPr lang="en-US" sz="2200" dirty="0" smtClean="0">
                <a:latin typeface="Times New Roman" pitchFamily="18" charset="0"/>
                <a:cs typeface="Times New Roman" pitchFamily="18" charset="0"/>
              </a:rPr>
              <a:t>                    Từ đó,                                                                                 Do đó,</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Sự phụ thuộc          đặc trưng cho trường hợp 3 chiều. Sự dị thường của nó ở đáy vùng yếu hơn nhiều so với sự phụ thuộc            trong trường hợp 1 chiều. Nói chung, mật độ trạng thái chỉ ra một đặc tính mạnh hơn ở đáy vùng ở hệ ít chiều hơn. Các tính chất quang như sự hấp thụ bị ảnh hưởng mạnh bởi mật độ trạng thái và các hệ thấp chiều được ưa thích đối với các linh kiện quang điện tử do các mật độ trạng thái của chúng lớn hơn ở đáy vùng. Mật độ trạng thái đối với các điện tử tự do trong các trường hợp 1, 2 và 3 chiều được mô tả trên hình 1.9. Trong tất cả các trường hợp, một khối lượng nhỏ gắn với một mật độ trạng thái thấp.  </a:t>
            </a:r>
          </a:p>
          <a:p>
            <a:pPr algn="just">
              <a:buNone/>
            </a:pPr>
            <a:r>
              <a:rPr lang="en-US" sz="2200" dirty="0" smtClean="0">
                <a:latin typeface="Times New Roman" pitchFamily="18" charset="0"/>
                <a:cs typeface="Times New Roman" pitchFamily="18" charset="0"/>
              </a:rPr>
              <a:t>    Mật độ trạng thái đối với một tinh thể 3 chiều là phức tạp hơn do các bề mặt đẳng năng trong không gian     không phải là những hình cầu. Các dị thường            </a:t>
            </a:r>
          </a:p>
          <a:p>
            <a:pPr algn="just">
              <a:buNone/>
            </a:pPr>
            <a:r>
              <a:rPr lang="en-US" sz="2200" dirty="0" smtClean="0">
                <a:latin typeface="Times New Roman" pitchFamily="18" charset="0"/>
                <a:cs typeface="Times New Roman" pitchFamily="18" charset="0"/>
              </a:rPr>
              <a:t>    khác của          xuất hiện bên trong các vùng và cung cấp thông tin cho quang    </a:t>
            </a:r>
            <a:endParaRPr lang="en-US" sz="2200" b="1" dirty="0" smtClean="0">
              <a:latin typeface="Times New Roman" pitchFamily="18" charset="0"/>
              <a:cs typeface="Times New Roman" pitchFamily="18" charset="0"/>
            </a:endParaRPr>
          </a:p>
        </p:txBody>
      </p:sp>
      <p:graphicFrame>
        <p:nvGraphicFramePr>
          <p:cNvPr id="10" name="Object 11"/>
          <p:cNvGraphicFramePr>
            <a:graphicFrameLocks noChangeAspect="1"/>
          </p:cNvGraphicFramePr>
          <p:nvPr/>
        </p:nvGraphicFramePr>
        <p:xfrm>
          <a:off x="3505200" y="5715000"/>
          <a:ext cx="323850" cy="322262"/>
        </p:xfrm>
        <a:graphic>
          <a:graphicData uri="http://schemas.openxmlformats.org/presentationml/2006/ole">
            <p:oleObj spid="_x0000_s84994" name="Equation" r:id="rId3" imgW="164880" imgH="203040" progId="Equation.3">
              <p:embed/>
            </p:oleObj>
          </a:graphicData>
        </a:graphic>
      </p:graphicFrame>
      <p:graphicFrame>
        <p:nvGraphicFramePr>
          <p:cNvPr id="80911" name="Object 15"/>
          <p:cNvGraphicFramePr>
            <a:graphicFrameLocks noChangeAspect="1"/>
          </p:cNvGraphicFramePr>
          <p:nvPr/>
        </p:nvGraphicFramePr>
        <p:xfrm>
          <a:off x="2286000" y="1141412"/>
          <a:ext cx="5581651" cy="382588"/>
        </p:xfrm>
        <a:graphic>
          <a:graphicData uri="http://schemas.openxmlformats.org/presentationml/2006/ole">
            <p:oleObj spid="_x0000_s84997" name="Equation" r:id="rId4" imgW="2857320" imgH="241200" progId="Equation.3">
              <p:embed/>
            </p:oleObj>
          </a:graphicData>
        </a:graphic>
      </p:graphicFrame>
      <p:graphicFrame>
        <p:nvGraphicFramePr>
          <p:cNvPr id="81936" name="Object 16"/>
          <p:cNvGraphicFramePr>
            <a:graphicFrameLocks noChangeAspect="1"/>
          </p:cNvGraphicFramePr>
          <p:nvPr/>
        </p:nvGraphicFramePr>
        <p:xfrm>
          <a:off x="1371600" y="6172200"/>
          <a:ext cx="671512" cy="323850"/>
        </p:xfrm>
        <a:graphic>
          <a:graphicData uri="http://schemas.openxmlformats.org/presentationml/2006/ole">
            <p:oleObj spid="_x0000_s84999" name="Equation" r:id="rId5" imgW="342720" imgH="203040" progId="Equation.3">
              <p:embed/>
            </p:oleObj>
          </a:graphicData>
        </a:graphic>
      </p:graphicFrame>
      <p:graphicFrame>
        <p:nvGraphicFramePr>
          <p:cNvPr id="83980" name="Object 12"/>
          <p:cNvGraphicFramePr>
            <a:graphicFrameLocks noChangeAspect="1"/>
          </p:cNvGraphicFramePr>
          <p:nvPr/>
        </p:nvGraphicFramePr>
        <p:xfrm>
          <a:off x="5410200" y="2667000"/>
          <a:ext cx="673100" cy="303212"/>
        </p:xfrm>
        <a:graphic>
          <a:graphicData uri="http://schemas.openxmlformats.org/presentationml/2006/ole">
            <p:oleObj spid="_x0000_s85000" name="Equation" r:id="rId6" imgW="342720" imgH="190440" progId="Equation.3">
              <p:embed/>
            </p:oleObj>
          </a:graphicData>
        </a:graphic>
      </p:graphicFrame>
      <p:graphicFrame>
        <p:nvGraphicFramePr>
          <p:cNvPr id="83984" name="Object 16"/>
          <p:cNvGraphicFramePr>
            <a:graphicFrameLocks noChangeAspect="1"/>
          </p:cNvGraphicFramePr>
          <p:nvPr/>
        </p:nvGraphicFramePr>
        <p:xfrm>
          <a:off x="1981200" y="2365375"/>
          <a:ext cx="547688" cy="301625"/>
        </p:xfrm>
        <a:graphic>
          <a:graphicData uri="http://schemas.openxmlformats.org/presentationml/2006/ole">
            <p:oleObj spid="_x0000_s85004" name="Equation" r:id="rId7" imgW="279360" imgH="190440" progId="Equation.3">
              <p:embed/>
            </p:oleObj>
          </a:graphicData>
        </a:graphic>
      </p:graphicFrame>
      <p:graphicFrame>
        <p:nvGraphicFramePr>
          <p:cNvPr id="83985" name="Object 17"/>
          <p:cNvGraphicFramePr>
            <a:graphicFrameLocks noChangeAspect="1"/>
          </p:cNvGraphicFramePr>
          <p:nvPr/>
        </p:nvGraphicFramePr>
        <p:xfrm>
          <a:off x="2168525" y="1585913"/>
          <a:ext cx="4384675" cy="623887"/>
        </p:xfrm>
        <a:graphic>
          <a:graphicData uri="http://schemas.openxmlformats.org/presentationml/2006/ole">
            <p:oleObj spid="_x0000_s85005" name="Equation" r:id="rId8" imgW="2234880" imgH="393480" progId="Equation.3">
              <p:embed/>
            </p:oleObj>
          </a:graphicData>
        </a:graphic>
      </p:graphicFrame>
      <p:graphicFrame>
        <p:nvGraphicFramePr>
          <p:cNvPr id="83986" name="Object 18"/>
          <p:cNvGraphicFramePr>
            <a:graphicFrameLocks noChangeAspect="1"/>
          </p:cNvGraphicFramePr>
          <p:nvPr/>
        </p:nvGraphicFramePr>
        <p:xfrm>
          <a:off x="401638" y="1143000"/>
          <a:ext cx="1046162" cy="322263"/>
        </p:xfrm>
        <a:graphic>
          <a:graphicData uri="http://schemas.openxmlformats.org/presentationml/2006/ole">
            <p:oleObj spid="_x0000_s85006" name="Equation" r:id="rId9" imgW="533160" imgH="203040" progId="Equation.3">
              <p:embed/>
            </p:oleObj>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lnSpcReduction="10000"/>
          </a:bodyPr>
          <a:lstStyle/>
          <a:p>
            <a:pPr algn="just">
              <a:buNone/>
            </a:pPr>
            <a:r>
              <a:rPr lang="en-US" sz="2200" b="1" dirty="0" smtClean="0">
                <a:latin typeface="Times New Roman" pitchFamily="18" charset="0"/>
                <a:cs typeface="Times New Roman" pitchFamily="18" charset="0"/>
              </a:rPr>
              <a:t>   </a:t>
            </a:r>
          </a:p>
          <a:p>
            <a:pPr algn="just">
              <a:buNone/>
            </a:pPr>
            <a:endParaRPr lang="en-US" sz="22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   Hình 1.9. </a:t>
            </a:r>
            <a:r>
              <a:rPr lang="en-US" sz="1800" dirty="0" smtClean="0">
                <a:latin typeface="Times New Roman" pitchFamily="18" charset="0"/>
                <a:cs typeface="Times New Roman" pitchFamily="18" charset="0"/>
              </a:rPr>
              <a:t>Mật độ trạng thái</a:t>
            </a:r>
          </a:p>
          <a:p>
            <a:pPr algn="just">
              <a:buNone/>
            </a:pP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của các điện tử tự do trong </a:t>
            </a:r>
          </a:p>
          <a:p>
            <a:pPr algn="just">
              <a:buNone/>
            </a:pPr>
            <a:r>
              <a:rPr lang="en-US" sz="1800" dirty="0" smtClean="0">
                <a:latin typeface="Times New Roman" pitchFamily="18" charset="0"/>
                <a:cs typeface="Times New Roman" pitchFamily="18" charset="0"/>
              </a:rPr>
              <a:t>   các trường hợp 1, 2 và 3 </a:t>
            </a:r>
          </a:p>
          <a:p>
            <a:pPr algn="just">
              <a:buNone/>
            </a:pPr>
            <a:r>
              <a:rPr lang="en-US" sz="1800" dirty="0" smtClean="0">
                <a:latin typeface="Times New Roman" pitchFamily="18" charset="0"/>
                <a:cs typeface="Times New Roman" pitchFamily="18" charset="0"/>
              </a:rPr>
              <a:t>    chiều </a:t>
            </a: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tin cho quang phổ. Xét trường hợp khi năng lượng chỉ phụ thuộc vào độ lớn của      mà không phụ thuộc vào hướng của nó. Khi đó, các bề mặt đẳng năng là mặt cầu và việc </a:t>
            </a:r>
            <a:r>
              <a:rPr lang="en-US" sz="2200" dirty="0" err="1" smtClean="0">
                <a:latin typeface="Times New Roman" pitchFamily="18" charset="0"/>
                <a:cs typeface="Times New Roman" pitchFamily="18" charset="0"/>
              </a:rPr>
              <a:t>rút</a:t>
            </a:r>
            <a:r>
              <a:rPr lang="en-US" sz="2200" dirty="0" smtClean="0">
                <a:latin typeface="Times New Roman" pitchFamily="18" charset="0"/>
                <a:cs typeface="Times New Roman" pitchFamily="18" charset="0"/>
              </a:rPr>
              <a:t> ra           được tiến hành như trước trừ dạng của</a:t>
            </a:r>
          </a:p>
          <a:p>
            <a:pPr algn="just">
              <a:buNone/>
            </a:pPr>
            <a:r>
              <a:rPr lang="en-US" sz="2200" dirty="0" smtClean="0">
                <a:latin typeface="Times New Roman" pitchFamily="18" charset="0"/>
                <a:cs typeface="Times New Roman" pitchFamily="18" charset="0"/>
              </a:rPr>
              <a:t>    Ví dụ CB của GaAs thường được mô hình hoá bởi biểu thức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Điều này là do vùng không có dạng parabol đối với các năng lượng cao mà ở đó  </a:t>
            </a:r>
            <a:r>
              <a:rPr lang="en-US" sz="1800" dirty="0" smtClean="0">
                <a:latin typeface="Times New Roman" pitchFamily="18" charset="0"/>
                <a:cs typeface="Times New Roman" pitchFamily="18" charset="0"/>
              </a:rPr>
              <a:t> </a:t>
            </a:r>
          </a:p>
        </p:txBody>
      </p:sp>
      <p:graphicFrame>
        <p:nvGraphicFramePr>
          <p:cNvPr id="10" name="Object 11"/>
          <p:cNvGraphicFramePr>
            <a:graphicFrameLocks noChangeAspect="1"/>
          </p:cNvGraphicFramePr>
          <p:nvPr/>
        </p:nvGraphicFramePr>
        <p:xfrm>
          <a:off x="762000" y="3810000"/>
          <a:ext cx="323850" cy="322262"/>
        </p:xfrm>
        <a:graphic>
          <a:graphicData uri="http://schemas.openxmlformats.org/presentationml/2006/ole">
            <p:oleObj spid="_x0000_s86018" name="Equation" r:id="rId3" imgW="164880" imgH="203040" progId="Equation.3">
              <p:embed/>
            </p:oleObj>
          </a:graphicData>
        </a:graphic>
      </p:graphicFrame>
      <p:graphicFrame>
        <p:nvGraphicFramePr>
          <p:cNvPr id="81936" name="Object 16"/>
          <p:cNvGraphicFramePr>
            <a:graphicFrameLocks noChangeAspect="1"/>
          </p:cNvGraphicFramePr>
          <p:nvPr/>
        </p:nvGraphicFramePr>
        <p:xfrm>
          <a:off x="3124200" y="4171950"/>
          <a:ext cx="671512" cy="323850"/>
        </p:xfrm>
        <a:graphic>
          <a:graphicData uri="http://schemas.openxmlformats.org/presentationml/2006/ole">
            <p:oleObj spid="_x0000_s86020" name="Equation" r:id="rId4" imgW="342720" imgH="203040" progId="Equation.3">
              <p:embed/>
            </p:oleObj>
          </a:graphicData>
        </a:graphic>
      </p:graphicFrame>
      <p:graphicFrame>
        <p:nvGraphicFramePr>
          <p:cNvPr id="83980" name="Object 12"/>
          <p:cNvGraphicFramePr>
            <a:graphicFrameLocks noChangeAspect="1"/>
          </p:cNvGraphicFramePr>
          <p:nvPr/>
        </p:nvGraphicFramePr>
        <p:xfrm>
          <a:off x="8153400" y="4173538"/>
          <a:ext cx="773112" cy="322262"/>
        </p:xfrm>
        <a:graphic>
          <a:graphicData uri="http://schemas.openxmlformats.org/presentationml/2006/ole">
            <p:oleObj spid="_x0000_s86021" name="Equation" r:id="rId5" imgW="393480" imgH="203040" progId="Equation.3">
              <p:embed/>
            </p:oleObj>
          </a:graphicData>
        </a:graphic>
      </p:graphicFrame>
      <p:graphicFrame>
        <p:nvGraphicFramePr>
          <p:cNvPr id="83984" name="Object 16"/>
          <p:cNvGraphicFramePr>
            <a:graphicFrameLocks noChangeAspect="1"/>
          </p:cNvGraphicFramePr>
          <p:nvPr/>
        </p:nvGraphicFramePr>
        <p:xfrm>
          <a:off x="762000" y="5943600"/>
          <a:ext cx="1743075" cy="381000"/>
        </p:xfrm>
        <a:graphic>
          <a:graphicData uri="http://schemas.openxmlformats.org/presentationml/2006/ole">
            <p:oleObj spid="_x0000_s86022" name="Equation" r:id="rId6" imgW="888840" imgH="241200" progId="Equation.3">
              <p:embed/>
            </p:oleObj>
          </a:graphicData>
        </a:graphic>
      </p:graphicFrame>
      <p:graphicFrame>
        <p:nvGraphicFramePr>
          <p:cNvPr id="83985" name="Object 17"/>
          <p:cNvGraphicFramePr>
            <a:graphicFrameLocks noChangeAspect="1"/>
          </p:cNvGraphicFramePr>
          <p:nvPr/>
        </p:nvGraphicFramePr>
        <p:xfrm>
          <a:off x="2392363" y="4914900"/>
          <a:ext cx="3937000" cy="723900"/>
        </p:xfrm>
        <a:graphic>
          <a:graphicData uri="http://schemas.openxmlformats.org/presentationml/2006/ole">
            <p:oleObj spid="_x0000_s86023" name="Equation" r:id="rId7" imgW="2006280" imgH="457200" progId="Equation.3">
              <p:embed/>
            </p:oleObj>
          </a:graphicData>
        </a:graphic>
      </p:graphicFrame>
      <p:pic>
        <p:nvPicPr>
          <p:cNvPr id="86025" name="Picture 9"/>
          <p:cNvPicPr>
            <a:picLocks noChangeAspect="1" noChangeArrowheads="1"/>
          </p:cNvPicPr>
          <p:nvPr/>
        </p:nvPicPr>
        <p:blipFill>
          <a:blip r:embed="rId8" cstate="print"/>
          <a:srcRect/>
          <a:stretch>
            <a:fillRect/>
          </a:stretch>
        </p:blipFill>
        <p:spPr bwMode="auto">
          <a:xfrm>
            <a:off x="2911475" y="1146175"/>
            <a:ext cx="5546725" cy="2054225"/>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b="1" dirty="0" smtClean="0">
                <a:latin typeface="Times New Roman" pitchFamily="18" charset="0"/>
                <a:cs typeface="Times New Roman" pitchFamily="18" charset="0"/>
              </a:rPr>
              <a:t>    1.7.3. Định nghĩa tổng quát của mật độ trạng thái</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Xét các trạng thái của một hệ có các năng lượng        Khi đó, mật độ trạng thái theo năng lượng có thể viết thành</a:t>
            </a:r>
          </a:p>
          <a:p>
            <a:pPr algn="just">
              <a:buNone/>
            </a:pPr>
            <a:r>
              <a:rPr lang="en-US" sz="2200" dirty="0" smtClean="0">
                <a:latin typeface="Times New Roman" pitchFamily="18" charset="0"/>
                <a:cs typeface="Times New Roman" pitchFamily="18" charset="0"/>
              </a:rPr>
              <a:t>    trong đó            là hàm delta Dirac. Nó là mật độ trạng thái  tổng cộng chứ không phải là mật độ trạng thái ứng với một đơn vị thể tích. (1.95) chỉ có nghĩa nếu ta lấy tích phân theo E do sự có mặt của các hàm delta. Xét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được minh hoạ trên h.1.10.  Tích của </a:t>
            </a:r>
            <a:endParaRPr lang="en-US" sz="22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bằng 1 đối với </a:t>
            </a:r>
            <a:r>
              <a:rPr lang="en-US" sz="2200" dirty="0" err="1" smtClean="0">
                <a:latin typeface="Times New Roman" pitchFamily="18" charset="0"/>
                <a:cs typeface="Times New Roman" pitchFamily="18" charset="0"/>
              </a:rPr>
              <a:t>mọi</a:t>
            </a:r>
            <a:r>
              <a:rPr lang="en-US" sz="2200" dirty="0" smtClean="0">
                <a:latin typeface="Times New Roman" pitchFamily="18" charset="0"/>
                <a:cs typeface="Times New Roman" pitchFamily="18" charset="0"/>
              </a:rPr>
              <a:t> trạng thái </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trong khoảng </a:t>
            </a: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và bằng 0 đối</a:t>
            </a:r>
          </a:p>
          <a:p>
            <a:pPr algn="just">
              <a:buNone/>
            </a:pPr>
            <a:r>
              <a:rPr lang="en-US" sz="2200" dirty="0" smtClean="0">
                <a:latin typeface="Times New Roman" pitchFamily="18" charset="0"/>
                <a:cs typeface="Times New Roman" pitchFamily="18" charset="0"/>
              </a:rPr>
              <a:t>    với </a:t>
            </a:r>
            <a:r>
              <a:rPr lang="en-US" sz="2200" dirty="0" err="1" smtClean="0">
                <a:latin typeface="Times New Roman" pitchFamily="18" charset="0"/>
                <a:cs typeface="Times New Roman" pitchFamily="18" charset="0"/>
              </a:rPr>
              <a:t>mọi</a:t>
            </a:r>
            <a:r>
              <a:rPr lang="en-US" sz="2200" dirty="0" smtClean="0">
                <a:latin typeface="Times New Roman" pitchFamily="18" charset="0"/>
                <a:cs typeface="Times New Roman" pitchFamily="18" charset="0"/>
              </a:rPr>
              <a:t> trạng thái nằm ngoài khoảng đó. </a:t>
            </a:r>
          </a:p>
          <a:p>
            <a:pPr algn="just">
              <a:buNone/>
            </a:pPr>
            <a:r>
              <a:rPr lang="en-US" sz="2200" dirty="0" smtClean="0">
                <a:latin typeface="Times New Roman" pitchFamily="18" charset="0"/>
                <a:cs typeface="Times New Roman" pitchFamily="18" charset="0"/>
              </a:rPr>
              <a:t>    Khi lấy tổng tiếp theo, nó cộng thêm vào   </a:t>
            </a:r>
            <a:r>
              <a:rPr lang="en-US" sz="1800" b="1" dirty="0" smtClean="0">
                <a:latin typeface="Times New Roman" pitchFamily="18" charset="0"/>
                <a:cs typeface="Times New Roman" pitchFamily="18" charset="0"/>
              </a:rPr>
              <a:t>Hình 1.10. </a:t>
            </a:r>
            <a:r>
              <a:rPr lang="en-US" sz="1800" dirty="0" smtClean="0">
                <a:latin typeface="Times New Roman" pitchFamily="18" charset="0"/>
                <a:cs typeface="Times New Roman" pitchFamily="18" charset="0"/>
              </a:rPr>
              <a:t>Định nghĩa hàm delta của  mật</a:t>
            </a:r>
            <a:endParaRPr lang="en-US" sz="2200" b="1"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cho tới tổng số các trạng thái giữa     và                       </a:t>
            </a:r>
            <a:r>
              <a:rPr lang="en-US" sz="1800" dirty="0" smtClean="0">
                <a:latin typeface="Times New Roman" pitchFamily="18" charset="0"/>
                <a:cs typeface="Times New Roman" pitchFamily="18" charset="0"/>
              </a:rPr>
              <a:t>độ trạng thái</a:t>
            </a: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Nó chính là điều ta mong muốn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một tích phân của            và (1.95) là một  </a:t>
            </a:r>
          </a:p>
        </p:txBody>
      </p:sp>
      <p:graphicFrame>
        <p:nvGraphicFramePr>
          <p:cNvPr id="10" name="Object 11"/>
          <p:cNvGraphicFramePr>
            <a:graphicFrameLocks noChangeAspect="1"/>
          </p:cNvGraphicFramePr>
          <p:nvPr/>
        </p:nvGraphicFramePr>
        <p:xfrm>
          <a:off x="6078538" y="1066800"/>
          <a:ext cx="398462" cy="361950"/>
        </p:xfrm>
        <a:graphic>
          <a:graphicData uri="http://schemas.openxmlformats.org/presentationml/2006/ole">
            <p:oleObj spid="_x0000_s87042" name="Equation" r:id="rId3" imgW="203040" imgH="228600" progId="Equation.3">
              <p:embed/>
            </p:oleObj>
          </a:graphicData>
        </a:graphic>
      </p:graphicFrame>
      <p:graphicFrame>
        <p:nvGraphicFramePr>
          <p:cNvPr id="81936" name="Object 16"/>
          <p:cNvGraphicFramePr>
            <a:graphicFrameLocks noChangeAspect="1"/>
          </p:cNvGraphicFramePr>
          <p:nvPr/>
        </p:nvGraphicFramePr>
        <p:xfrm>
          <a:off x="4845050" y="1435100"/>
          <a:ext cx="3308350" cy="546100"/>
        </p:xfrm>
        <a:graphic>
          <a:graphicData uri="http://schemas.openxmlformats.org/presentationml/2006/ole">
            <p:oleObj spid="_x0000_s87043" name="Equation" r:id="rId4" imgW="1688760" imgH="342720" progId="Equation.3">
              <p:embed/>
            </p:oleObj>
          </a:graphicData>
        </a:graphic>
      </p:graphicFrame>
      <p:graphicFrame>
        <p:nvGraphicFramePr>
          <p:cNvPr id="83980" name="Object 12"/>
          <p:cNvGraphicFramePr>
            <a:graphicFrameLocks noChangeAspect="1"/>
          </p:cNvGraphicFramePr>
          <p:nvPr/>
        </p:nvGraphicFramePr>
        <p:xfrm>
          <a:off x="1371600" y="1905000"/>
          <a:ext cx="698500" cy="322262"/>
        </p:xfrm>
        <a:graphic>
          <a:graphicData uri="http://schemas.openxmlformats.org/presentationml/2006/ole">
            <p:oleObj spid="_x0000_s87044" name="Equation" r:id="rId5" imgW="355320" imgH="203040" progId="Equation.3">
              <p:embed/>
            </p:oleObj>
          </a:graphicData>
        </a:graphic>
      </p:graphicFrame>
      <p:graphicFrame>
        <p:nvGraphicFramePr>
          <p:cNvPr id="83985" name="Object 17"/>
          <p:cNvGraphicFramePr>
            <a:graphicFrameLocks noChangeAspect="1"/>
          </p:cNvGraphicFramePr>
          <p:nvPr/>
        </p:nvGraphicFramePr>
        <p:xfrm>
          <a:off x="1120775" y="2819400"/>
          <a:ext cx="6727825" cy="784225"/>
        </p:xfrm>
        <a:graphic>
          <a:graphicData uri="http://schemas.openxmlformats.org/presentationml/2006/ole">
            <p:oleObj spid="_x0000_s87046" name="Equation" r:id="rId6" imgW="3429000" imgH="495000" progId="Equation.3">
              <p:embed/>
            </p:oleObj>
          </a:graphicData>
        </a:graphic>
      </p:graphicFrame>
      <p:pic>
        <p:nvPicPr>
          <p:cNvPr id="11" name="Picture 7"/>
          <p:cNvPicPr>
            <a:picLocks noChangeAspect="1" noChangeArrowheads="1"/>
          </p:cNvPicPr>
          <p:nvPr/>
        </p:nvPicPr>
        <p:blipFill>
          <a:blip r:embed="rId7" cstate="print"/>
          <a:srcRect/>
          <a:stretch>
            <a:fillRect/>
          </a:stretch>
        </p:blipFill>
        <p:spPr bwMode="auto">
          <a:xfrm>
            <a:off x="5398001" y="3505200"/>
            <a:ext cx="3288799" cy="1877572"/>
          </a:xfrm>
          <a:prstGeom prst="rect">
            <a:avLst/>
          </a:prstGeom>
          <a:noFill/>
          <a:ln w="9525">
            <a:noFill/>
            <a:miter lim="800000"/>
            <a:headEnd/>
            <a:tailEnd/>
          </a:ln>
          <a:effectLst/>
        </p:spPr>
      </p:pic>
      <p:graphicFrame>
        <p:nvGraphicFramePr>
          <p:cNvPr id="12" name="Object 11"/>
          <p:cNvGraphicFramePr>
            <a:graphicFrameLocks noChangeAspect="1"/>
          </p:cNvGraphicFramePr>
          <p:nvPr/>
        </p:nvGraphicFramePr>
        <p:xfrm>
          <a:off x="4070350" y="5791200"/>
          <a:ext cx="349250" cy="342900"/>
        </p:xfrm>
        <a:graphic>
          <a:graphicData uri="http://schemas.openxmlformats.org/presentationml/2006/ole">
            <p:oleObj spid="_x0000_s87047" name="Equation" r:id="rId8" imgW="177480" imgH="215640" progId="Equation.3">
              <p:embed/>
            </p:oleObj>
          </a:graphicData>
        </a:graphic>
      </p:graphicFrame>
      <p:graphicFrame>
        <p:nvGraphicFramePr>
          <p:cNvPr id="13" name="Object 12"/>
          <p:cNvGraphicFramePr>
            <a:graphicFrameLocks noChangeAspect="1"/>
          </p:cNvGraphicFramePr>
          <p:nvPr/>
        </p:nvGraphicFramePr>
        <p:xfrm>
          <a:off x="4687888" y="5791200"/>
          <a:ext cx="447675" cy="341313"/>
        </p:xfrm>
        <a:graphic>
          <a:graphicData uri="http://schemas.openxmlformats.org/presentationml/2006/ole">
            <p:oleObj spid="_x0000_s87048" name="Equation" r:id="rId9" imgW="228600" imgH="215640" progId="Equation.3">
              <p:embed/>
            </p:oleObj>
          </a:graphicData>
        </a:graphic>
      </p:graphicFrame>
      <p:graphicFrame>
        <p:nvGraphicFramePr>
          <p:cNvPr id="87049" name="Object 2"/>
          <p:cNvGraphicFramePr>
            <a:graphicFrameLocks noChangeAspect="1"/>
          </p:cNvGraphicFramePr>
          <p:nvPr/>
        </p:nvGraphicFramePr>
        <p:xfrm>
          <a:off x="328612" y="4114800"/>
          <a:ext cx="1195388" cy="361950"/>
        </p:xfrm>
        <a:graphic>
          <a:graphicData uri="http://schemas.openxmlformats.org/presentationml/2006/ole">
            <p:oleObj spid="_x0000_s87049" name="Equation" r:id="rId10" imgW="609480" imgH="228600" progId="Equation.3">
              <p:embed/>
            </p:oleObj>
          </a:graphicData>
        </a:graphic>
      </p:graphicFrame>
      <p:graphicFrame>
        <p:nvGraphicFramePr>
          <p:cNvPr id="87050" name="Object 2"/>
          <p:cNvGraphicFramePr>
            <a:graphicFrameLocks noChangeAspect="1"/>
          </p:cNvGraphicFramePr>
          <p:nvPr/>
        </p:nvGraphicFramePr>
        <p:xfrm>
          <a:off x="1901825" y="4572000"/>
          <a:ext cx="1527175" cy="361950"/>
        </p:xfrm>
        <a:graphic>
          <a:graphicData uri="http://schemas.openxmlformats.org/presentationml/2006/ole">
            <p:oleObj spid="_x0000_s87050" name="Equation" r:id="rId11" imgW="774360" imgH="228600" progId="Equation.3">
              <p:embed/>
            </p:oleObj>
          </a:graphicData>
        </a:graphic>
      </p:graphicFrame>
      <p:graphicFrame>
        <p:nvGraphicFramePr>
          <p:cNvPr id="87051" name="Object 2"/>
          <p:cNvGraphicFramePr>
            <a:graphicFrameLocks noChangeAspect="1"/>
          </p:cNvGraphicFramePr>
          <p:nvPr/>
        </p:nvGraphicFramePr>
        <p:xfrm>
          <a:off x="6248400" y="6230937"/>
          <a:ext cx="773112" cy="322263"/>
        </p:xfrm>
        <a:graphic>
          <a:graphicData uri="http://schemas.openxmlformats.org/presentationml/2006/ole">
            <p:oleObj spid="_x0000_s87051" name="Equation" r:id="rId12" imgW="393480" imgH="203040" progId="Equation.3">
              <p:embed/>
            </p:oleObj>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định nghĩa có giá trị của mật độ trạng thái. Để xác nhận điều đó,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các điện tử tự do trong trường hợp 1 chiều. Khi đó, có thể kí hiệu các trạng thái theo số sóng k của chúng và (1.95) trở thành</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2 tint đến spin. Biến tổng thành tích phân khi giả thiết một hệ lớn. Mật độ trạng thái trong không gian k là             Do đó, tổng trở thành</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Đổi biến tích phân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k sang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2 tính đến 2 dấu của k dối với mỗi giá trị của z. Tích phân là tầm thường vì chỉ có đóng góp tại z = E khi E &gt; 0 và ta có kết quả giống như trước     </a:t>
            </a:r>
          </a:p>
          <a:p>
            <a:pPr algn="just">
              <a:buNone/>
            </a:pPr>
            <a:r>
              <a:rPr lang="en-US" sz="2200" dirty="0" smtClean="0">
                <a:latin typeface="Times New Roman" pitchFamily="18" charset="0"/>
                <a:cs typeface="Times New Roman" pitchFamily="18" charset="0"/>
              </a:rPr>
              <a:t>     </a:t>
            </a:r>
          </a:p>
        </p:txBody>
      </p:sp>
      <p:graphicFrame>
        <p:nvGraphicFramePr>
          <p:cNvPr id="81936" name="Object 16"/>
          <p:cNvGraphicFramePr>
            <a:graphicFrameLocks noChangeAspect="1"/>
          </p:cNvGraphicFramePr>
          <p:nvPr/>
        </p:nvGraphicFramePr>
        <p:xfrm>
          <a:off x="2044700" y="2909888"/>
          <a:ext cx="4529138" cy="747712"/>
        </p:xfrm>
        <a:graphic>
          <a:graphicData uri="http://schemas.openxmlformats.org/presentationml/2006/ole">
            <p:oleObj spid="_x0000_s94211" name="Equation" r:id="rId3" imgW="2311200" imgH="469800" progId="Equation.3">
              <p:embed/>
            </p:oleObj>
          </a:graphicData>
        </a:graphic>
      </p:graphicFrame>
      <p:graphicFrame>
        <p:nvGraphicFramePr>
          <p:cNvPr id="83980" name="Object 12"/>
          <p:cNvGraphicFramePr>
            <a:graphicFrameLocks noChangeAspect="1"/>
          </p:cNvGraphicFramePr>
          <p:nvPr/>
        </p:nvGraphicFramePr>
        <p:xfrm>
          <a:off x="3952875" y="2590800"/>
          <a:ext cx="847725" cy="282575"/>
        </p:xfrm>
        <a:graphic>
          <a:graphicData uri="http://schemas.openxmlformats.org/presentationml/2006/ole">
            <p:oleObj spid="_x0000_s94212" name="Equation" r:id="rId4" imgW="431640" imgH="177480" progId="Equation.3">
              <p:embed/>
            </p:oleObj>
          </a:graphicData>
        </a:graphic>
      </p:graphicFrame>
      <p:graphicFrame>
        <p:nvGraphicFramePr>
          <p:cNvPr id="87049" name="Object 2"/>
          <p:cNvGraphicFramePr>
            <a:graphicFrameLocks noChangeAspect="1"/>
          </p:cNvGraphicFramePr>
          <p:nvPr/>
        </p:nvGraphicFramePr>
        <p:xfrm>
          <a:off x="5030787" y="1449388"/>
          <a:ext cx="3884613" cy="684212"/>
        </p:xfrm>
        <a:graphic>
          <a:graphicData uri="http://schemas.openxmlformats.org/presentationml/2006/ole">
            <p:oleObj spid="_x0000_s94216" name="Equation" r:id="rId5" imgW="1981080" imgH="431640" progId="Equation.3">
              <p:embed/>
            </p:oleObj>
          </a:graphicData>
        </a:graphic>
      </p:graphicFrame>
      <p:graphicFrame>
        <p:nvGraphicFramePr>
          <p:cNvPr id="87050" name="Object 2"/>
          <p:cNvGraphicFramePr>
            <a:graphicFrameLocks noChangeAspect="1"/>
          </p:cNvGraphicFramePr>
          <p:nvPr/>
        </p:nvGraphicFramePr>
        <p:xfrm>
          <a:off x="920749" y="4114800"/>
          <a:ext cx="7385051" cy="1166812"/>
        </p:xfrm>
        <a:graphic>
          <a:graphicData uri="http://schemas.openxmlformats.org/presentationml/2006/ole">
            <p:oleObj spid="_x0000_s94217" name="Equation" r:id="rId6" imgW="3746160" imgH="736560" progId="Equation.3">
              <p:embed/>
            </p:oleObj>
          </a:graphicData>
        </a:graphic>
      </p:graphicFrame>
      <p:graphicFrame>
        <p:nvGraphicFramePr>
          <p:cNvPr id="87051" name="Object 2"/>
          <p:cNvGraphicFramePr>
            <a:graphicFrameLocks noChangeAspect="1"/>
          </p:cNvGraphicFramePr>
          <p:nvPr/>
        </p:nvGraphicFramePr>
        <p:xfrm>
          <a:off x="2209800" y="6040438"/>
          <a:ext cx="4365625" cy="704850"/>
        </p:xfrm>
        <a:graphic>
          <a:graphicData uri="http://schemas.openxmlformats.org/presentationml/2006/ole">
            <p:oleObj spid="_x0000_s94218" name="Equation" r:id="rId7" imgW="2222280" imgH="444240" progId="Equation.3">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b="1" dirty="0" smtClean="0">
                <a:latin typeface="Times New Roman" pitchFamily="18" charset="0"/>
                <a:cs typeface="Times New Roman" pitchFamily="18" charset="0"/>
              </a:rPr>
              <a:t>    1.7.4. Mật độ trạng thái định xứ</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Một đặc tính quan trọng trong định nghĩa hàm delta của mật độ trạng thái là ở chỗ nó có thể được mở rộng cho bất kì hệ nào. Các </a:t>
            </a:r>
            <a:r>
              <a:rPr lang="en-US" sz="2200" dirty="0" err="1" smtClean="0">
                <a:latin typeface="Times New Roman" pitchFamily="18" charset="0"/>
                <a:cs typeface="Times New Roman" pitchFamily="18" charset="0"/>
              </a:rPr>
              <a:t>ví</a:t>
            </a:r>
            <a:r>
              <a:rPr lang="en-US" sz="2200" dirty="0" smtClean="0">
                <a:latin typeface="Times New Roman" pitchFamily="18" charset="0"/>
                <a:cs typeface="Times New Roman" pitchFamily="18" charset="0"/>
              </a:rPr>
              <a:t> dụ đã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là bất biến tịnh tiến với ngụ ý là mật độ trạng thái là như nhau tại mỗi điểm. Đó là một trường hợp đặc biệt. Để nghiên cứu hệ không có đối xứng tịnh tiến,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các điện tử tự do bị giới hạn trong vùng x &gt; 0 bởi một thành không thể xuyên qua tại x = 0. Các hàm sóng là sinx và do đó, chúng bằng 0 tại x = 0. Nếu các hàm sóng triệt tiêu thì điều hợp lí là mật độ trạng thái cũng như vậy.</a:t>
            </a:r>
          </a:p>
          <a:p>
            <a:pPr algn="just">
              <a:buNone/>
            </a:pPr>
            <a:r>
              <a:rPr lang="en-US" sz="2200" dirty="0" smtClean="0">
                <a:latin typeface="Times New Roman" pitchFamily="18" charset="0"/>
                <a:cs typeface="Times New Roman" pitchFamily="18" charset="0"/>
              </a:rPr>
              <a:t>    Có thể định nghĩa mật độ trạng thái định xứ để nghiên cứu trường hợp khi đóng góp của mỗi một trạng thái được xác định bởi mật độ hàm sóng của nó tại điểm khảo sát. Như vậy, (1.95) trở thành</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Từ (1.102) suy ra (1.95) khi lấy tích phân theo toàn bộ hệ</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Thừa số              có nghĩa là mỗi một trạng thái đóng góp vào mật độ trạng  </a:t>
            </a:r>
          </a:p>
        </p:txBody>
      </p:sp>
      <p:graphicFrame>
        <p:nvGraphicFramePr>
          <p:cNvPr id="81936" name="Object 16"/>
          <p:cNvGraphicFramePr>
            <a:graphicFrameLocks noChangeAspect="1"/>
          </p:cNvGraphicFramePr>
          <p:nvPr/>
        </p:nvGraphicFramePr>
        <p:xfrm>
          <a:off x="2093913" y="4495800"/>
          <a:ext cx="4429125" cy="585788"/>
        </p:xfrm>
        <a:graphic>
          <a:graphicData uri="http://schemas.openxmlformats.org/presentationml/2006/ole">
            <p:oleObj spid="_x0000_s95234" name="Equation" r:id="rId4" imgW="2260440" imgH="368280" progId="Equation.3">
              <p:embed/>
            </p:oleObj>
          </a:graphicData>
        </a:graphic>
      </p:graphicFrame>
      <p:graphicFrame>
        <p:nvGraphicFramePr>
          <p:cNvPr id="83980" name="Object 12"/>
          <p:cNvGraphicFramePr>
            <a:graphicFrameLocks noChangeAspect="1"/>
          </p:cNvGraphicFramePr>
          <p:nvPr/>
        </p:nvGraphicFramePr>
        <p:xfrm>
          <a:off x="1295400" y="6172200"/>
          <a:ext cx="896937" cy="442913"/>
        </p:xfrm>
        <a:graphic>
          <a:graphicData uri="http://schemas.openxmlformats.org/presentationml/2006/ole">
            <p:oleObj spid="_x0000_s95235" name="Equation" r:id="rId5" imgW="457200" imgH="279360" progId="Equation.3">
              <p:embed/>
            </p:oleObj>
          </a:graphicData>
        </a:graphic>
      </p:graphicFrame>
      <p:graphicFrame>
        <p:nvGraphicFramePr>
          <p:cNvPr id="87051" name="Object 2"/>
          <p:cNvGraphicFramePr>
            <a:graphicFrameLocks noChangeAspect="1"/>
          </p:cNvGraphicFramePr>
          <p:nvPr/>
        </p:nvGraphicFramePr>
        <p:xfrm>
          <a:off x="427037" y="5435600"/>
          <a:ext cx="8107363" cy="584200"/>
        </p:xfrm>
        <a:graphic>
          <a:graphicData uri="http://schemas.openxmlformats.org/presentationml/2006/ole">
            <p:oleObj spid="_x0000_s95238" name="Equation" r:id="rId6" imgW="4127400" imgH="368280" progId="Equation.3">
              <p:embed/>
            </p:oleObj>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thái định xứ chỉ trong các vùng có mật độ cao. Điều này là có ích trong các hệ không đồng nhất và               chứa nhiều thông tin hơn so với</a:t>
            </a:r>
          </a:p>
          <a:p>
            <a:pPr algn="just">
              <a:buNone/>
            </a:pPr>
            <a:r>
              <a:rPr lang="en-US" sz="2200" dirty="0" smtClean="0">
                <a:latin typeface="Times New Roman" pitchFamily="18" charset="0"/>
                <a:cs typeface="Times New Roman" pitchFamily="18" charset="0"/>
              </a:rPr>
              <a:t>    Đối với hệ 1 chiều với một thành, các hàm sin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Một phép lấy turn bình theo x dẫn tới biểu thức của              ở (1.89) nhưng các dao động tồn tại </a:t>
            </a:r>
            <a:r>
              <a:rPr lang="en-US" sz="2200" dirty="0" err="1" smtClean="0">
                <a:latin typeface="Times New Roman" pitchFamily="18" charset="0"/>
                <a:cs typeface="Times New Roman" pitchFamily="18" charset="0"/>
              </a:rPr>
              <a:t>tại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mọi</a:t>
            </a:r>
            <a:r>
              <a:rPr lang="en-US" sz="2200" dirty="0" smtClean="0">
                <a:latin typeface="Times New Roman" pitchFamily="18" charset="0"/>
                <a:cs typeface="Times New Roman" pitchFamily="18" charset="0"/>
              </a:rPr>
              <a:t> khoảng cách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thành. Kết quả tương ứng đối với một hệ 3 chiều bị giới hạn tới x &gt; 0 là                                                       trong đó                               Nó được vẽ trên hình 1.11 đối với các điện tử trong GaAs. Tại x = 20 nm, mật độ trạng thái định xứ gần với căn bậc 2 mà nó duy trì trong một hệ vô hạn nhưng nó chỉ ra các dao động mạnh đối với x nhỏ và triệt tiêu đối với </a:t>
            </a:r>
            <a:r>
              <a:rPr lang="en-US" sz="2200" dirty="0" err="1" smtClean="0">
                <a:latin typeface="Times New Roman" pitchFamily="18" charset="0"/>
                <a:cs typeface="Times New Roman" pitchFamily="18" charset="0"/>
              </a:rPr>
              <a:t>mọi</a:t>
            </a:r>
            <a:r>
              <a:rPr lang="en-US" sz="2200" dirty="0" smtClean="0">
                <a:latin typeface="Times New Roman" pitchFamily="18" charset="0"/>
                <a:cs typeface="Times New Roman" pitchFamily="18" charset="0"/>
              </a:rPr>
              <a:t> năng lượng tại x = 0.</a:t>
            </a:r>
          </a:p>
          <a:p>
            <a:pPr algn="just">
              <a:buNone/>
            </a:pPr>
            <a:r>
              <a:rPr lang="en-US" sz="2200" dirty="0" smtClean="0">
                <a:latin typeface="Times New Roman" pitchFamily="18" charset="0"/>
                <a:cs typeface="Times New Roman" pitchFamily="18" charset="0"/>
              </a:rPr>
              <a:t>    Có thể tổng </a:t>
            </a:r>
            <a:r>
              <a:rPr lang="en-US" sz="2200" dirty="0" err="1" smtClean="0">
                <a:latin typeface="Times New Roman" pitchFamily="18" charset="0"/>
                <a:cs typeface="Times New Roman" pitchFamily="18" charset="0"/>
              </a:rPr>
              <a:t>quát</a:t>
            </a:r>
            <a:r>
              <a:rPr lang="en-US" sz="2200" dirty="0" smtClean="0">
                <a:latin typeface="Times New Roman" pitchFamily="18" charset="0"/>
                <a:cs typeface="Times New Roman" pitchFamily="18" charset="0"/>
              </a:rPr>
              <a:t> hơn </a:t>
            </a:r>
            <a:r>
              <a:rPr lang="en-US" sz="2200" dirty="0" err="1" smtClean="0">
                <a:latin typeface="Times New Roman" pitchFamily="18" charset="0"/>
                <a:cs typeface="Times New Roman" pitchFamily="18" charset="0"/>
              </a:rPr>
              <a:t>nữa</a:t>
            </a:r>
            <a:r>
              <a:rPr lang="en-US" sz="2200" dirty="0" smtClean="0">
                <a:latin typeface="Times New Roman" pitchFamily="18" charset="0"/>
                <a:cs typeface="Times New Roman" pitchFamily="18" charset="0"/>
              </a:rPr>
              <a:t> mật độ trạng thái định xứ tới</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là một hàm của biến số theo từng hàm sóng tách rời và được gọi là </a:t>
            </a:r>
            <a:r>
              <a:rPr lang="en-US" sz="2200" i="1" dirty="0" smtClean="0">
                <a:latin typeface="Times New Roman" pitchFamily="18" charset="0"/>
                <a:cs typeface="Times New Roman" pitchFamily="18" charset="0"/>
              </a:rPr>
              <a:t>hàm phổ</a:t>
            </a:r>
            <a:r>
              <a:rPr lang="en-US" sz="2200" dirty="0" smtClean="0">
                <a:latin typeface="Times New Roman" pitchFamily="18" charset="0"/>
                <a:cs typeface="Times New Roman" pitchFamily="18" charset="0"/>
              </a:rPr>
              <a:t>.  Nó là một điểm tiếp xúc tự nhiên với các hàm Green trong lí thuyết hiện đại hơn.Hàm phổ cung cấp biểu diễn gọn </a:t>
            </a:r>
            <a:r>
              <a:rPr lang="en-US" sz="2200" dirty="0" err="1" smtClean="0">
                <a:latin typeface="Times New Roman" pitchFamily="18" charset="0"/>
                <a:cs typeface="Times New Roman" pitchFamily="18" charset="0"/>
              </a:rPr>
              <a:t>ví</a:t>
            </a:r>
            <a:r>
              <a:rPr lang="en-US" sz="2200" dirty="0" smtClean="0">
                <a:latin typeface="Times New Roman" pitchFamily="18" charset="0"/>
                <a:cs typeface="Times New Roman" pitchFamily="18" charset="0"/>
              </a:rPr>
              <a:t> dụ của sự hấp thụ quang.                   </a:t>
            </a:r>
          </a:p>
        </p:txBody>
      </p:sp>
      <p:graphicFrame>
        <p:nvGraphicFramePr>
          <p:cNvPr id="81936" name="Object 16"/>
          <p:cNvGraphicFramePr>
            <a:graphicFrameLocks noChangeAspect="1"/>
          </p:cNvGraphicFramePr>
          <p:nvPr/>
        </p:nvGraphicFramePr>
        <p:xfrm>
          <a:off x="1358900" y="1752600"/>
          <a:ext cx="6718300" cy="384175"/>
        </p:xfrm>
        <a:graphic>
          <a:graphicData uri="http://schemas.openxmlformats.org/presentationml/2006/ole">
            <p:oleObj spid="_x0000_s96258" name="Equation" r:id="rId4" imgW="3429000" imgH="241200" progId="Equation.3">
              <p:embed/>
            </p:oleObj>
          </a:graphicData>
        </a:graphic>
      </p:graphicFrame>
      <p:graphicFrame>
        <p:nvGraphicFramePr>
          <p:cNvPr id="83980" name="Object 12"/>
          <p:cNvGraphicFramePr>
            <a:graphicFrameLocks noChangeAspect="1"/>
          </p:cNvGraphicFramePr>
          <p:nvPr/>
        </p:nvGraphicFramePr>
        <p:xfrm>
          <a:off x="2971800" y="1125537"/>
          <a:ext cx="920750" cy="322263"/>
        </p:xfrm>
        <a:graphic>
          <a:graphicData uri="http://schemas.openxmlformats.org/presentationml/2006/ole">
            <p:oleObj spid="_x0000_s96259" name="Equation" r:id="rId5" imgW="469800" imgH="203040" progId="Equation.3">
              <p:embed/>
            </p:oleObj>
          </a:graphicData>
        </a:graphic>
      </p:graphicFrame>
      <p:graphicFrame>
        <p:nvGraphicFramePr>
          <p:cNvPr id="87051" name="Object 2"/>
          <p:cNvGraphicFramePr>
            <a:graphicFrameLocks noChangeAspect="1"/>
          </p:cNvGraphicFramePr>
          <p:nvPr/>
        </p:nvGraphicFramePr>
        <p:xfrm>
          <a:off x="1849438" y="4953000"/>
          <a:ext cx="5262562" cy="542925"/>
        </p:xfrm>
        <a:graphic>
          <a:graphicData uri="http://schemas.openxmlformats.org/presentationml/2006/ole">
            <p:oleObj spid="_x0000_s96260" name="Equation" r:id="rId6" imgW="2679480" imgH="342720" progId="Equation.3">
              <p:embed/>
            </p:oleObj>
          </a:graphicData>
        </a:graphic>
      </p:graphicFrame>
      <p:graphicFrame>
        <p:nvGraphicFramePr>
          <p:cNvPr id="7" name="Object 12"/>
          <p:cNvGraphicFramePr>
            <a:graphicFrameLocks noChangeAspect="1"/>
          </p:cNvGraphicFramePr>
          <p:nvPr/>
        </p:nvGraphicFramePr>
        <p:xfrm>
          <a:off x="7543800" y="1125537"/>
          <a:ext cx="720725" cy="322263"/>
        </p:xfrm>
        <a:graphic>
          <a:graphicData uri="http://schemas.openxmlformats.org/presentationml/2006/ole">
            <p:oleObj spid="_x0000_s96261" name="Equation" r:id="rId7" imgW="368280" imgH="203040" progId="Equation.3">
              <p:embed/>
            </p:oleObj>
          </a:graphicData>
        </a:graphic>
      </p:graphicFrame>
      <p:graphicFrame>
        <p:nvGraphicFramePr>
          <p:cNvPr id="96262" name="Object 6"/>
          <p:cNvGraphicFramePr>
            <a:graphicFrameLocks noChangeAspect="1"/>
          </p:cNvGraphicFramePr>
          <p:nvPr/>
        </p:nvGraphicFramePr>
        <p:xfrm>
          <a:off x="6329363" y="2276475"/>
          <a:ext cx="896937" cy="342900"/>
        </p:xfrm>
        <a:graphic>
          <a:graphicData uri="http://schemas.openxmlformats.org/presentationml/2006/ole">
            <p:oleObj spid="_x0000_s96262" name="Equation" r:id="rId8" imgW="457200" imgH="215640" progId="Equation.3">
              <p:embed/>
            </p:oleObj>
          </a:graphicData>
        </a:graphic>
      </p:graphicFrame>
      <p:graphicFrame>
        <p:nvGraphicFramePr>
          <p:cNvPr id="96263" name="Object 7"/>
          <p:cNvGraphicFramePr>
            <a:graphicFrameLocks noChangeAspect="1"/>
          </p:cNvGraphicFramePr>
          <p:nvPr/>
        </p:nvGraphicFramePr>
        <p:xfrm>
          <a:off x="4697412" y="2895600"/>
          <a:ext cx="3760788" cy="384175"/>
        </p:xfrm>
        <a:graphic>
          <a:graphicData uri="http://schemas.openxmlformats.org/presentationml/2006/ole">
            <p:oleObj spid="_x0000_s96263" name="Equation" r:id="rId9" imgW="1917360" imgH="241200" progId="Equation.3">
              <p:embed/>
            </p:oleObj>
          </a:graphicData>
        </a:graphic>
      </p:graphicFrame>
      <p:graphicFrame>
        <p:nvGraphicFramePr>
          <p:cNvPr id="10" name="Object 6"/>
          <p:cNvGraphicFramePr>
            <a:graphicFrameLocks noChangeAspect="1"/>
          </p:cNvGraphicFramePr>
          <p:nvPr/>
        </p:nvGraphicFramePr>
        <p:xfrm>
          <a:off x="685800" y="3300413"/>
          <a:ext cx="2068512" cy="280987"/>
        </p:xfrm>
        <a:graphic>
          <a:graphicData uri="http://schemas.openxmlformats.org/presentationml/2006/ole">
            <p:oleObj spid="_x0000_s96264" name="Equation" r:id="rId10" imgW="1054080" imgH="177480" progId="Equation.3">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1.7.  Trạng thái đếm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ctr">
              <a:buNone/>
            </a:pPr>
            <a:r>
              <a:rPr lang="en-US" sz="2200" b="1" dirty="0" smtClean="0">
                <a:latin typeface="Times New Roman" pitchFamily="18" charset="0"/>
                <a:cs typeface="Times New Roman" pitchFamily="18" charset="0"/>
              </a:rPr>
              <a:t>Hình 1.11. </a:t>
            </a:r>
            <a:r>
              <a:rPr lang="en-US" sz="2200" dirty="0" smtClean="0">
                <a:latin typeface="Times New Roman" pitchFamily="18" charset="0"/>
                <a:cs typeface="Times New Roman" pitchFamily="18" charset="0"/>
              </a:rPr>
              <a:t>Mật độ trạng thái định xứ như một hàm của năng lượng và khoảng </a:t>
            </a:r>
          </a:p>
          <a:p>
            <a:pPr algn="ctr">
              <a:buNone/>
            </a:pPr>
            <a:r>
              <a:rPr lang="en-US" sz="2200" dirty="0" smtClean="0">
                <a:latin typeface="Times New Roman" pitchFamily="18" charset="0"/>
                <a:cs typeface="Times New Roman" pitchFamily="18" charset="0"/>
              </a:rPr>
              <a:t>cách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một thành không thể xuyên qua tại x = 0 trong GaAs.</a:t>
            </a:r>
          </a:p>
        </p:txBody>
      </p:sp>
      <p:pic>
        <p:nvPicPr>
          <p:cNvPr id="97289" name="Picture 9"/>
          <p:cNvPicPr>
            <a:picLocks noChangeAspect="1" noChangeArrowheads="1"/>
          </p:cNvPicPr>
          <p:nvPr/>
        </p:nvPicPr>
        <p:blipFill>
          <a:blip r:embed="rId3" cstate="print"/>
          <a:srcRect/>
          <a:stretch>
            <a:fillRect/>
          </a:stretch>
        </p:blipFill>
        <p:spPr bwMode="auto">
          <a:xfrm>
            <a:off x="2909888" y="1219200"/>
            <a:ext cx="3795712" cy="3492854"/>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Mật độ trạng thái cho ta biết các mức năng lượng của một hệ và bây giờ ta cần lấp đầy các mức này bằng các điện tử hoặc các hạt khác.</a:t>
            </a:r>
          </a:p>
          <a:p>
            <a:pPr algn="just">
              <a:buNone/>
            </a:pPr>
            <a:r>
              <a:rPr lang="en-US" sz="2200" dirty="0" smtClean="0">
                <a:latin typeface="Times New Roman" pitchFamily="18" charset="0"/>
                <a:cs typeface="Times New Roman" pitchFamily="18" charset="0"/>
              </a:rPr>
              <a:t>    Ở cân bằng, số hạt trung bình lấp đầy một trạng thái chỉ phụ thuộc vào năng lượng của chúng và được cho bởi một hàm lấp đầy phụ thuộc vào bản chất của các hạt có liên quan. Các điện tử, proton và các hạt khác mang spin bán nguyên và được gọi là các </a:t>
            </a:r>
            <a:r>
              <a:rPr lang="en-US" sz="2200" i="1" dirty="0" smtClean="0">
                <a:latin typeface="Times New Roman" pitchFamily="18" charset="0"/>
                <a:cs typeface="Times New Roman" pitchFamily="18" charset="0"/>
              </a:rPr>
              <a:t>fecmion</a:t>
            </a:r>
            <a:r>
              <a:rPr lang="en-US" sz="2200" dirty="0" smtClean="0">
                <a:latin typeface="Times New Roman" pitchFamily="18" charset="0"/>
                <a:cs typeface="Times New Roman" pitchFamily="18" charset="0"/>
              </a:rPr>
              <a:t>. Chúng tuân theo nguyên lí loại trừ Pauli mà theo đó, không thể có hơn 1 fecmion chiếm giữ một trạng thái đã cho. Trước hết ta xem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hàm lấp đầy đối với các fecmion do nó là quan trọng nhất trong các bán dẫn và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đó xem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các chất khác.</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1.8.1. Hàm lấp đầy Fermi-Dirac</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Nguyên lí Pauli đối với các fecmion giới hạn số lấp đầy của một trạng thái là 0 hoặc 1. Sự lấp đầy trung bình bị chi phối  bởi   hàm   phân  bố  Fermi-Dirac</a:t>
            </a:r>
          </a:p>
          <a:p>
            <a:pPr algn="just">
              <a:buNone/>
            </a:pPr>
            <a:r>
              <a:rPr lang="en-US" sz="2200" dirty="0" smtClean="0">
                <a:latin typeface="Times New Roman" pitchFamily="18" charset="0"/>
                <a:cs typeface="Times New Roman" pitchFamily="18" charset="0"/>
              </a:rPr>
              <a:t>                          (hay ngắn gọn là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Ở đó,        là hằng số Boltzmann,                      và                       là mức Fermi  </a:t>
            </a:r>
          </a:p>
        </p:txBody>
      </p:sp>
      <p:graphicFrame>
        <p:nvGraphicFramePr>
          <p:cNvPr id="7" name="Object 12"/>
          <p:cNvGraphicFramePr>
            <a:graphicFrameLocks noChangeAspect="1"/>
          </p:cNvGraphicFramePr>
          <p:nvPr/>
        </p:nvGraphicFramePr>
        <p:xfrm>
          <a:off x="3827463" y="5029200"/>
          <a:ext cx="820737" cy="322262"/>
        </p:xfrm>
        <a:graphic>
          <a:graphicData uri="http://schemas.openxmlformats.org/presentationml/2006/ole">
            <p:oleObj spid="_x0000_s98309" name="Equation" r:id="rId4" imgW="419040" imgH="203040" progId="Equation.3">
              <p:embed/>
            </p:oleObj>
          </a:graphicData>
        </a:graphic>
      </p:graphicFrame>
      <p:graphicFrame>
        <p:nvGraphicFramePr>
          <p:cNvPr id="96263" name="Object 7"/>
          <p:cNvGraphicFramePr>
            <a:graphicFrameLocks noChangeAspect="1"/>
          </p:cNvGraphicFramePr>
          <p:nvPr/>
        </p:nvGraphicFramePr>
        <p:xfrm>
          <a:off x="1589088" y="5334000"/>
          <a:ext cx="5527675" cy="849313"/>
        </p:xfrm>
        <a:graphic>
          <a:graphicData uri="http://schemas.openxmlformats.org/presentationml/2006/ole">
            <p:oleObj spid="_x0000_s98311" name="Equation" r:id="rId5" imgW="2819160" imgH="533160" progId="Equation.3">
              <p:embed/>
            </p:oleObj>
          </a:graphicData>
        </a:graphic>
      </p:graphicFrame>
      <p:graphicFrame>
        <p:nvGraphicFramePr>
          <p:cNvPr id="10" name="Object 6"/>
          <p:cNvGraphicFramePr>
            <a:graphicFrameLocks noChangeAspect="1"/>
          </p:cNvGraphicFramePr>
          <p:nvPr/>
        </p:nvGraphicFramePr>
        <p:xfrm>
          <a:off x="304800" y="5029200"/>
          <a:ext cx="1495425" cy="341313"/>
        </p:xfrm>
        <a:graphic>
          <a:graphicData uri="http://schemas.openxmlformats.org/presentationml/2006/ole">
            <p:oleObj spid="_x0000_s98312" name="Equation" r:id="rId6" imgW="761760" imgH="215640" progId="Equation.3">
              <p:embed/>
            </p:oleObj>
          </a:graphicData>
        </a:graphic>
      </p:graphicFrame>
      <p:graphicFrame>
        <p:nvGraphicFramePr>
          <p:cNvPr id="8" name="Object 12"/>
          <p:cNvGraphicFramePr>
            <a:graphicFrameLocks noChangeAspect="1"/>
          </p:cNvGraphicFramePr>
          <p:nvPr/>
        </p:nvGraphicFramePr>
        <p:xfrm>
          <a:off x="1143000" y="6248400"/>
          <a:ext cx="349250" cy="342900"/>
        </p:xfrm>
        <a:graphic>
          <a:graphicData uri="http://schemas.openxmlformats.org/presentationml/2006/ole">
            <p:oleObj spid="_x0000_s98313" name="Equation" r:id="rId7" imgW="177480" imgH="215640" progId="Equation.3">
              <p:embed/>
            </p:oleObj>
          </a:graphicData>
        </a:graphic>
      </p:graphicFrame>
      <p:graphicFrame>
        <p:nvGraphicFramePr>
          <p:cNvPr id="9" name="Object 12"/>
          <p:cNvGraphicFramePr>
            <a:graphicFrameLocks noChangeAspect="1"/>
          </p:cNvGraphicFramePr>
          <p:nvPr/>
        </p:nvGraphicFramePr>
        <p:xfrm>
          <a:off x="4114800" y="6238875"/>
          <a:ext cx="1466850" cy="342900"/>
        </p:xfrm>
        <a:graphic>
          <a:graphicData uri="http://schemas.openxmlformats.org/presentationml/2006/ole">
            <p:oleObj spid="_x0000_s98315" name="Equation" r:id="rId8" imgW="749160" imgH="215640" progId="Equation.3">
              <p:embed/>
            </p:oleObj>
          </a:graphicData>
        </a:graphic>
      </p:graphicFrame>
      <p:graphicFrame>
        <p:nvGraphicFramePr>
          <p:cNvPr id="11" name="Object 12"/>
          <p:cNvGraphicFramePr>
            <a:graphicFrameLocks noChangeAspect="1"/>
          </p:cNvGraphicFramePr>
          <p:nvPr/>
        </p:nvGraphicFramePr>
        <p:xfrm>
          <a:off x="6019800" y="6238875"/>
          <a:ext cx="1517650" cy="342900"/>
        </p:xfrm>
        <a:graphic>
          <a:graphicData uri="http://schemas.openxmlformats.org/presentationml/2006/ole">
            <p:oleObj spid="_x0000_s98316" name="Equation" r:id="rId9" imgW="774360" imgH="215640" progId="Equation.3">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trong các bán dẫn và thay đổi theo nhiệt độ. Hàm Fermi-Dirac được vẽ đồ thị đối với một số nhiệt độ khác nhau trong đó giữ        không đổi trên hình 1.12. </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Hình 1.12. </a:t>
            </a:r>
            <a:r>
              <a:rPr lang="en-US" sz="1800" dirty="0" smtClean="0">
                <a:latin typeface="Times New Roman" pitchFamily="18" charset="0"/>
                <a:cs typeface="Times New Roman" pitchFamily="18" charset="0"/>
              </a:rPr>
              <a:t>Hàm phân bố Fermi-Dirac</a:t>
            </a:r>
          </a:p>
          <a:p>
            <a:pPr algn="just">
              <a:buNone/>
            </a:pPr>
            <a:r>
              <a:rPr lang="en-US" sz="1800" dirty="0" smtClean="0">
                <a:latin typeface="Times New Roman" pitchFamily="18" charset="0"/>
                <a:cs typeface="Times New Roman" pitchFamily="18" charset="0"/>
              </a:rPr>
              <a:t>      tại 5 nhiệt độ khác nhau với mức </a:t>
            </a:r>
          </a:p>
          <a:p>
            <a:pPr algn="just">
              <a:buNone/>
            </a:pPr>
            <a:r>
              <a:rPr lang="en-US" sz="1800" dirty="0" smtClean="0">
                <a:latin typeface="Times New Roman" pitchFamily="18" charset="0"/>
                <a:cs typeface="Times New Roman" pitchFamily="18" charset="0"/>
              </a:rPr>
              <a:t>      Fermi không đổi là                  meV.</a:t>
            </a: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Đặc tính quern trọng đầu tiên </a:t>
            </a:r>
          </a:p>
          <a:p>
            <a:pPr algn="just">
              <a:buNone/>
            </a:pPr>
            <a:r>
              <a:rPr lang="en-US" sz="2200" dirty="0" smtClean="0">
                <a:latin typeface="Times New Roman" pitchFamily="18" charset="0"/>
                <a:cs typeface="Times New Roman" pitchFamily="18" charset="0"/>
              </a:rPr>
              <a:t>    của phân bố Fermi-Dirac là ở</a:t>
            </a:r>
          </a:p>
          <a:p>
            <a:pPr algn="just">
              <a:buNone/>
            </a:pPr>
            <a:r>
              <a:rPr lang="en-US" sz="2200" dirty="0" smtClean="0">
                <a:latin typeface="Times New Roman" pitchFamily="18" charset="0"/>
                <a:cs typeface="Times New Roman" pitchFamily="18" charset="0"/>
              </a:rPr>
              <a:t>    chỗ nó lấy các giá trị giữa 0 và</a:t>
            </a:r>
          </a:p>
          <a:p>
            <a:pPr algn="just">
              <a:buNone/>
            </a:pPr>
            <a:r>
              <a:rPr lang="en-US" sz="2200" dirty="0" smtClean="0">
                <a:latin typeface="Times New Roman" pitchFamily="18" charset="0"/>
                <a:cs typeface="Times New Roman" pitchFamily="18" charset="0"/>
              </a:rPr>
              <a:t>   1 như mong muốn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nguyên lí Pauli.                     khi               Do số lấp đầy của một trạng thái có thể là 0 hoặc 1 nên            cũng có thể coi như xác suất của trạng thái bị lấp đầy (hoặc chiếm giữ). Nó là một hàm giảm của năng lượng. Nó cũng có nghĩa là một trạng thái dễ bị lấp đầy hơn nếu năng lượng của nó thấp hơn. Sự chuyển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1 về 0 trở nên </a:t>
            </a:r>
            <a:r>
              <a:rPr lang="en-US" sz="2200" dirty="0" err="1" smtClean="0">
                <a:latin typeface="Times New Roman" pitchFamily="18" charset="0"/>
                <a:cs typeface="Times New Roman" pitchFamily="18" charset="0"/>
              </a:rPr>
              <a:t>rõ</a:t>
            </a:r>
            <a:r>
              <a:rPr lang="en-US" sz="2200" dirty="0" smtClean="0">
                <a:latin typeface="Times New Roman" pitchFamily="18" charset="0"/>
                <a:cs typeface="Times New Roman" pitchFamily="18" charset="0"/>
              </a:rPr>
              <a:t> rệt hơn khi nhiệt độ  giảm và        </a:t>
            </a:r>
          </a:p>
          <a:p>
            <a:pPr algn="just">
              <a:buNone/>
            </a:pPr>
            <a:r>
              <a:rPr lang="en-US" sz="2200" dirty="0" smtClean="0">
                <a:latin typeface="Times New Roman" pitchFamily="18" charset="0"/>
                <a:cs typeface="Times New Roman" pitchFamily="18" charset="0"/>
              </a:rPr>
              <a:t>    nó trở thành hàm bậc Heaviside trong  giới hạn nhiệt độ không      </a:t>
            </a:r>
          </a:p>
        </p:txBody>
      </p:sp>
      <p:graphicFrame>
        <p:nvGraphicFramePr>
          <p:cNvPr id="7" name="Object 12"/>
          <p:cNvGraphicFramePr>
            <a:graphicFrameLocks noChangeAspect="1"/>
          </p:cNvGraphicFramePr>
          <p:nvPr/>
        </p:nvGraphicFramePr>
        <p:xfrm>
          <a:off x="4648200" y="4495800"/>
          <a:ext cx="1368425" cy="322263"/>
        </p:xfrm>
        <a:graphic>
          <a:graphicData uri="http://schemas.openxmlformats.org/presentationml/2006/ole">
            <p:oleObj spid="_x0000_s103426" name="Equation" r:id="rId4" imgW="698400" imgH="203040" progId="Equation.3">
              <p:embed/>
            </p:oleObj>
          </a:graphicData>
        </a:graphic>
      </p:graphicFrame>
      <p:graphicFrame>
        <p:nvGraphicFramePr>
          <p:cNvPr id="8" name="Object 12"/>
          <p:cNvGraphicFramePr>
            <a:graphicFrameLocks noChangeAspect="1"/>
          </p:cNvGraphicFramePr>
          <p:nvPr/>
        </p:nvGraphicFramePr>
        <p:xfrm>
          <a:off x="5672138" y="1066800"/>
          <a:ext cx="423862" cy="342900"/>
        </p:xfrm>
        <a:graphic>
          <a:graphicData uri="http://schemas.openxmlformats.org/presentationml/2006/ole">
            <p:oleObj spid="_x0000_s103429" name="Equation" r:id="rId5" imgW="215640" imgH="215640" progId="Equation.3">
              <p:embed/>
            </p:oleObj>
          </a:graphicData>
        </a:graphic>
      </p:graphicFrame>
      <p:graphicFrame>
        <p:nvGraphicFramePr>
          <p:cNvPr id="9" name="Object 12"/>
          <p:cNvGraphicFramePr>
            <a:graphicFrameLocks noChangeAspect="1"/>
          </p:cNvGraphicFramePr>
          <p:nvPr/>
        </p:nvGraphicFramePr>
        <p:xfrm>
          <a:off x="6472237" y="4495800"/>
          <a:ext cx="995363" cy="342900"/>
        </p:xfrm>
        <a:graphic>
          <a:graphicData uri="http://schemas.openxmlformats.org/presentationml/2006/ole">
            <p:oleObj spid="_x0000_s103430" name="Equation" r:id="rId6" imgW="507960" imgH="215640" progId="Equation.3">
              <p:embed/>
            </p:oleObj>
          </a:graphicData>
        </a:graphic>
      </p:graphicFrame>
      <p:graphicFrame>
        <p:nvGraphicFramePr>
          <p:cNvPr id="11" name="Object 12"/>
          <p:cNvGraphicFramePr>
            <a:graphicFrameLocks noChangeAspect="1"/>
          </p:cNvGraphicFramePr>
          <p:nvPr/>
        </p:nvGraphicFramePr>
        <p:xfrm>
          <a:off x="2209800" y="2590800"/>
          <a:ext cx="1019175" cy="342900"/>
        </p:xfrm>
        <a:graphic>
          <a:graphicData uri="http://schemas.openxmlformats.org/presentationml/2006/ole">
            <p:oleObj spid="_x0000_s103431" name="Equation" r:id="rId7" imgW="520560" imgH="215640" progId="Equation.3">
              <p:embed/>
            </p:oleObj>
          </a:graphicData>
        </a:graphic>
      </p:graphicFrame>
      <p:pic>
        <p:nvPicPr>
          <p:cNvPr id="12" name="Picture 8"/>
          <p:cNvPicPr>
            <a:picLocks noChangeAspect="1" noChangeArrowheads="1"/>
          </p:cNvPicPr>
          <p:nvPr/>
        </p:nvPicPr>
        <p:blipFill>
          <a:blip r:embed="rId8" cstate="print"/>
          <a:srcRect/>
          <a:stretch>
            <a:fillRect/>
          </a:stretch>
        </p:blipFill>
        <p:spPr bwMode="auto">
          <a:xfrm>
            <a:off x="3886200" y="1524000"/>
            <a:ext cx="5044450" cy="2959614"/>
          </a:xfrm>
          <a:prstGeom prst="rect">
            <a:avLst/>
          </a:prstGeom>
          <a:noFill/>
          <a:ln w="9525">
            <a:noFill/>
            <a:miter lim="800000"/>
            <a:headEnd/>
            <a:tailEnd/>
          </a:ln>
          <a:effectLst/>
        </p:spPr>
      </p:pic>
      <p:graphicFrame>
        <p:nvGraphicFramePr>
          <p:cNvPr id="13" name="Object 6"/>
          <p:cNvGraphicFramePr>
            <a:graphicFrameLocks noChangeAspect="1"/>
          </p:cNvGraphicFramePr>
          <p:nvPr/>
        </p:nvGraphicFramePr>
        <p:xfrm>
          <a:off x="4992688" y="4859337"/>
          <a:ext cx="722312" cy="322263"/>
        </p:xfrm>
        <a:graphic>
          <a:graphicData uri="http://schemas.openxmlformats.org/presentationml/2006/ole">
            <p:oleObj spid="_x0000_s103432" name="Equation" r:id="rId9" imgW="368280" imgH="203040" progId="Equation.3">
              <p:embed/>
            </p:oleObj>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Tất cả các trạng thái ở dưới         bị lấp đầy hoàn toàn và các trạng thái ở trên</a:t>
            </a:r>
          </a:p>
          <a:p>
            <a:pPr algn="just">
              <a:buNone/>
            </a:pPr>
            <a:r>
              <a:rPr lang="en-US" sz="2200" dirty="0" smtClean="0">
                <a:latin typeface="Times New Roman" pitchFamily="18" charset="0"/>
                <a:cs typeface="Times New Roman" pitchFamily="18" charset="0"/>
              </a:rPr>
              <a:t>           đều bỏ trống.        là kí hiệu giá trị của mức Fermi ở nhiệt độ không. Nhiệt độ Fermi</a:t>
            </a:r>
          </a:p>
          <a:p>
            <a:pPr algn="just">
              <a:buNone/>
            </a:pPr>
            <a:r>
              <a:rPr lang="en-US" sz="2200" dirty="0" smtClean="0">
                <a:latin typeface="Times New Roman" pitchFamily="18" charset="0"/>
                <a:cs typeface="Times New Roman" pitchFamily="18" charset="0"/>
              </a:rPr>
              <a:t>    Thực tế là giới hạn        của             tại nhiệt độ không là định nghĩa chặt chẽ của mức Fermi. Đại lượng mà ta gọi là               thực ra là thế hoá học. Trong vật lí bán dẫn, cả        và             đều gọi là mức Fermi. </a:t>
            </a:r>
          </a:p>
          <a:p>
            <a:pPr algn="just">
              <a:buNone/>
            </a:pPr>
            <a:r>
              <a:rPr lang="en-US" sz="2200" dirty="0" smtClean="0">
                <a:latin typeface="Times New Roman" pitchFamily="18" charset="0"/>
                <a:cs typeface="Times New Roman" pitchFamily="18" charset="0"/>
              </a:rPr>
              <a:t>    Sự chuyển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f = 1 tới 0 mở rộng khi nhiệt độ tăng với bề rộng khoảng</a:t>
            </a:r>
          </a:p>
          <a:p>
            <a:pPr algn="just">
              <a:buNone/>
            </a:pPr>
            <a:r>
              <a:rPr lang="en-US" sz="2200" dirty="0" smtClean="0">
                <a:latin typeface="Times New Roman" pitchFamily="18" charset="0"/>
                <a:cs typeface="Times New Roman" pitchFamily="18" charset="0"/>
              </a:rPr>
              <a:t>    Để so sánh,                   meV ở nhiệt độ phòng (300 K). Mặc dù năng lượng nhiệt         thiết lập thang đo (hay độ lớn) của vùng chuyển tiếp, bề rộng vùng này lớn hơn          một vài lần. </a:t>
            </a:r>
          </a:p>
          <a:p>
            <a:pPr algn="just">
              <a:buNone/>
            </a:pPr>
            <a:r>
              <a:rPr lang="en-US" sz="2200" dirty="0" smtClean="0">
                <a:latin typeface="Times New Roman" pitchFamily="18" charset="0"/>
                <a:cs typeface="Times New Roman" pitchFamily="18" charset="0"/>
              </a:rPr>
              <a:t>    Đối với các năng lượng ở trên        nhiều </a:t>
            </a:r>
            <a:r>
              <a:rPr lang="en-US" sz="2200" dirty="0" err="1" smtClean="0">
                <a:latin typeface="Times New Roman" pitchFamily="18" charset="0"/>
                <a:cs typeface="Times New Roman" pitchFamily="18" charset="0"/>
              </a:rPr>
              <a:t>sao</a:t>
            </a:r>
            <a:r>
              <a:rPr lang="en-US" sz="2200" dirty="0" smtClean="0">
                <a:latin typeface="Times New Roman" pitchFamily="18" charset="0"/>
                <a:cs typeface="Times New Roman" pitchFamily="18" charset="0"/>
              </a:rPr>
              <a:t> cho                            thì</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Đó là </a:t>
            </a:r>
            <a:r>
              <a:rPr lang="en-US" sz="2200" i="1" dirty="0" smtClean="0">
                <a:latin typeface="Times New Roman" pitchFamily="18" charset="0"/>
                <a:cs typeface="Times New Roman" pitchFamily="18" charset="0"/>
              </a:rPr>
              <a:t>phân bố Bolzmann </a:t>
            </a:r>
            <a:r>
              <a:rPr lang="en-US" sz="2200" dirty="0" smtClean="0">
                <a:latin typeface="Times New Roman" pitchFamily="18" charset="0"/>
                <a:cs typeface="Times New Roman" pitchFamily="18" charset="0"/>
              </a:rPr>
              <a:t>cổ điển và nó giữ ở xa sự bão hoà  của f  tại  1.  Các   </a:t>
            </a:r>
          </a:p>
        </p:txBody>
      </p:sp>
      <p:graphicFrame>
        <p:nvGraphicFramePr>
          <p:cNvPr id="7" name="Object 12"/>
          <p:cNvGraphicFramePr>
            <a:graphicFrameLocks noChangeAspect="1"/>
          </p:cNvGraphicFramePr>
          <p:nvPr/>
        </p:nvGraphicFramePr>
        <p:xfrm>
          <a:off x="1254125" y="762000"/>
          <a:ext cx="6442075" cy="727075"/>
        </p:xfrm>
        <a:graphic>
          <a:graphicData uri="http://schemas.openxmlformats.org/presentationml/2006/ole">
            <p:oleObj spid="_x0000_s104450" name="Equation" r:id="rId4" imgW="3288960" imgH="457200" progId="Equation.3">
              <p:embed/>
            </p:oleObj>
          </a:graphicData>
        </a:graphic>
      </p:graphicFrame>
      <p:graphicFrame>
        <p:nvGraphicFramePr>
          <p:cNvPr id="8" name="Object 12"/>
          <p:cNvGraphicFramePr>
            <a:graphicFrameLocks noChangeAspect="1"/>
          </p:cNvGraphicFramePr>
          <p:nvPr/>
        </p:nvGraphicFramePr>
        <p:xfrm>
          <a:off x="2133600" y="2286000"/>
          <a:ext cx="1571625" cy="361950"/>
        </p:xfrm>
        <a:graphic>
          <a:graphicData uri="http://schemas.openxmlformats.org/presentationml/2006/ole">
            <p:oleObj spid="_x0000_s104451" name="Equation" r:id="rId5" imgW="799920" imgH="228600" progId="Equation.3">
              <p:embed/>
            </p:oleObj>
          </a:graphicData>
        </a:graphic>
      </p:graphicFrame>
      <p:graphicFrame>
        <p:nvGraphicFramePr>
          <p:cNvPr id="9" name="Object 12"/>
          <p:cNvGraphicFramePr>
            <a:graphicFrameLocks noChangeAspect="1"/>
          </p:cNvGraphicFramePr>
          <p:nvPr/>
        </p:nvGraphicFramePr>
        <p:xfrm>
          <a:off x="8321675" y="3733800"/>
          <a:ext cx="746125" cy="342900"/>
        </p:xfrm>
        <a:graphic>
          <a:graphicData uri="http://schemas.openxmlformats.org/presentationml/2006/ole">
            <p:oleObj spid="_x0000_s104452" name="Equation" r:id="rId6" imgW="380880" imgH="215640" progId="Equation.3">
              <p:embed/>
            </p:oleObj>
          </a:graphicData>
        </a:graphic>
      </p:graphicFrame>
      <p:graphicFrame>
        <p:nvGraphicFramePr>
          <p:cNvPr id="11" name="Object 12"/>
          <p:cNvGraphicFramePr>
            <a:graphicFrameLocks noChangeAspect="1"/>
          </p:cNvGraphicFramePr>
          <p:nvPr/>
        </p:nvGraphicFramePr>
        <p:xfrm>
          <a:off x="3581400" y="1524000"/>
          <a:ext cx="422275" cy="363538"/>
        </p:xfrm>
        <a:graphic>
          <a:graphicData uri="http://schemas.openxmlformats.org/presentationml/2006/ole">
            <p:oleObj spid="_x0000_s104453" name="Equation" r:id="rId7" imgW="215640" imgH="228600" progId="Equation.3">
              <p:embed/>
            </p:oleObj>
          </a:graphicData>
        </a:graphic>
      </p:graphicFrame>
      <p:graphicFrame>
        <p:nvGraphicFramePr>
          <p:cNvPr id="13" name="Object 6"/>
          <p:cNvGraphicFramePr>
            <a:graphicFrameLocks noChangeAspect="1"/>
          </p:cNvGraphicFramePr>
          <p:nvPr/>
        </p:nvGraphicFramePr>
        <p:xfrm>
          <a:off x="3495675" y="2705100"/>
          <a:ext cx="847725" cy="342900"/>
        </p:xfrm>
        <a:graphic>
          <a:graphicData uri="http://schemas.openxmlformats.org/presentationml/2006/ole">
            <p:oleObj spid="_x0000_s104454" name="Equation" r:id="rId8" imgW="431640" imgH="215640" progId="Equation.3">
              <p:embed/>
            </p:oleObj>
          </a:graphicData>
        </a:graphic>
      </p:graphicFrame>
      <p:graphicFrame>
        <p:nvGraphicFramePr>
          <p:cNvPr id="104455" name="Object 7"/>
          <p:cNvGraphicFramePr>
            <a:graphicFrameLocks noChangeAspect="1"/>
          </p:cNvGraphicFramePr>
          <p:nvPr/>
        </p:nvGraphicFramePr>
        <p:xfrm>
          <a:off x="304800" y="1922462"/>
          <a:ext cx="422275" cy="363538"/>
        </p:xfrm>
        <a:graphic>
          <a:graphicData uri="http://schemas.openxmlformats.org/presentationml/2006/ole">
            <p:oleObj spid="_x0000_s104455" name="Equation" r:id="rId9" imgW="215640" imgH="228600" progId="Equation.3">
              <p:embed/>
            </p:oleObj>
          </a:graphicData>
        </a:graphic>
      </p:graphicFrame>
      <p:graphicFrame>
        <p:nvGraphicFramePr>
          <p:cNvPr id="104456" name="Object 8"/>
          <p:cNvGraphicFramePr>
            <a:graphicFrameLocks noChangeAspect="1"/>
          </p:cNvGraphicFramePr>
          <p:nvPr/>
        </p:nvGraphicFramePr>
        <p:xfrm>
          <a:off x="2625725" y="1922463"/>
          <a:ext cx="422275" cy="363537"/>
        </p:xfrm>
        <a:graphic>
          <a:graphicData uri="http://schemas.openxmlformats.org/presentationml/2006/ole">
            <p:oleObj spid="_x0000_s104456" name="Equation" r:id="rId10" imgW="215640" imgH="228600" progId="Equation.3">
              <p:embed/>
            </p:oleObj>
          </a:graphicData>
        </a:graphic>
      </p:graphicFrame>
      <p:graphicFrame>
        <p:nvGraphicFramePr>
          <p:cNvPr id="104457" name="Object 9"/>
          <p:cNvGraphicFramePr>
            <a:graphicFrameLocks noChangeAspect="1"/>
          </p:cNvGraphicFramePr>
          <p:nvPr/>
        </p:nvGraphicFramePr>
        <p:xfrm>
          <a:off x="2514600" y="2684463"/>
          <a:ext cx="422275" cy="363537"/>
        </p:xfrm>
        <a:graphic>
          <a:graphicData uri="http://schemas.openxmlformats.org/presentationml/2006/ole">
            <p:oleObj spid="_x0000_s104457" name="Equation" r:id="rId11" imgW="215640" imgH="228600" progId="Equation.3">
              <p:embed/>
            </p:oleObj>
          </a:graphicData>
        </a:graphic>
      </p:graphicFrame>
      <p:graphicFrame>
        <p:nvGraphicFramePr>
          <p:cNvPr id="104458" name="Object 10"/>
          <p:cNvGraphicFramePr>
            <a:graphicFrameLocks noChangeAspect="1"/>
          </p:cNvGraphicFramePr>
          <p:nvPr/>
        </p:nvGraphicFramePr>
        <p:xfrm>
          <a:off x="4791075" y="3009900"/>
          <a:ext cx="847725" cy="342900"/>
        </p:xfrm>
        <a:graphic>
          <a:graphicData uri="http://schemas.openxmlformats.org/presentationml/2006/ole">
            <p:oleObj spid="_x0000_s104458" name="Equation" r:id="rId12" imgW="431640" imgH="215640" progId="Equation.3">
              <p:embed/>
            </p:oleObj>
          </a:graphicData>
        </a:graphic>
      </p:graphicFrame>
      <p:graphicFrame>
        <p:nvGraphicFramePr>
          <p:cNvPr id="104459" name="Object 11"/>
          <p:cNvGraphicFramePr>
            <a:graphicFrameLocks noChangeAspect="1"/>
          </p:cNvGraphicFramePr>
          <p:nvPr/>
        </p:nvGraphicFramePr>
        <p:xfrm>
          <a:off x="2362200" y="3352800"/>
          <a:ext cx="422275" cy="363537"/>
        </p:xfrm>
        <a:graphic>
          <a:graphicData uri="http://schemas.openxmlformats.org/presentationml/2006/ole">
            <p:oleObj spid="_x0000_s104459" name="Equation" r:id="rId13" imgW="215640" imgH="228600" progId="Equation.3">
              <p:embed/>
            </p:oleObj>
          </a:graphicData>
        </a:graphic>
      </p:graphicFrame>
      <p:graphicFrame>
        <p:nvGraphicFramePr>
          <p:cNvPr id="104460" name="Object 12"/>
          <p:cNvGraphicFramePr>
            <a:graphicFrameLocks noChangeAspect="1"/>
          </p:cNvGraphicFramePr>
          <p:nvPr/>
        </p:nvGraphicFramePr>
        <p:xfrm>
          <a:off x="3124200" y="3352800"/>
          <a:ext cx="847725" cy="342900"/>
        </p:xfrm>
        <a:graphic>
          <a:graphicData uri="http://schemas.openxmlformats.org/presentationml/2006/ole">
            <p:oleObj spid="_x0000_s104460" name="Equation" r:id="rId14" imgW="431640" imgH="215640" progId="Equation.3">
              <p:embed/>
            </p:oleObj>
          </a:graphicData>
        </a:graphic>
      </p:graphicFrame>
      <p:graphicFrame>
        <p:nvGraphicFramePr>
          <p:cNvPr id="104461" name="Object 13"/>
          <p:cNvGraphicFramePr>
            <a:graphicFrameLocks noChangeAspect="1"/>
          </p:cNvGraphicFramePr>
          <p:nvPr/>
        </p:nvGraphicFramePr>
        <p:xfrm>
          <a:off x="1752600" y="4151313"/>
          <a:ext cx="1143000" cy="344487"/>
        </p:xfrm>
        <a:graphic>
          <a:graphicData uri="http://schemas.openxmlformats.org/presentationml/2006/ole">
            <p:oleObj spid="_x0000_s104461" name="Equation" r:id="rId15" imgW="583920" imgH="215640" progId="Equation.3">
              <p:embed/>
            </p:oleObj>
          </a:graphicData>
        </a:graphic>
      </p:graphicFrame>
      <p:graphicFrame>
        <p:nvGraphicFramePr>
          <p:cNvPr id="104462" name="Object 14"/>
          <p:cNvGraphicFramePr>
            <a:graphicFrameLocks noChangeAspect="1"/>
          </p:cNvGraphicFramePr>
          <p:nvPr/>
        </p:nvGraphicFramePr>
        <p:xfrm>
          <a:off x="5867400" y="5257800"/>
          <a:ext cx="1836737" cy="342900"/>
        </p:xfrm>
        <a:graphic>
          <a:graphicData uri="http://schemas.openxmlformats.org/presentationml/2006/ole">
            <p:oleObj spid="_x0000_s104462" name="Equation" r:id="rId16" imgW="939600" imgH="215640" progId="Equation.3">
              <p:embed/>
            </p:oleObj>
          </a:graphicData>
        </a:graphic>
      </p:graphicFrame>
      <p:graphicFrame>
        <p:nvGraphicFramePr>
          <p:cNvPr id="104463" name="Object 15"/>
          <p:cNvGraphicFramePr>
            <a:graphicFrameLocks noChangeAspect="1"/>
          </p:cNvGraphicFramePr>
          <p:nvPr/>
        </p:nvGraphicFramePr>
        <p:xfrm>
          <a:off x="3768725" y="5257800"/>
          <a:ext cx="422275" cy="344487"/>
        </p:xfrm>
        <a:graphic>
          <a:graphicData uri="http://schemas.openxmlformats.org/presentationml/2006/ole">
            <p:oleObj spid="_x0000_s104463" name="Equation" r:id="rId17" imgW="215640" imgH="215640" progId="Equation.3">
              <p:embed/>
            </p:oleObj>
          </a:graphicData>
        </a:graphic>
      </p:graphicFrame>
      <p:graphicFrame>
        <p:nvGraphicFramePr>
          <p:cNvPr id="104464" name="Object 16"/>
          <p:cNvGraphicFramePr>
            <a:graphicFrameLocks noChangeAspect="1"/>
          </p:cNvGraphicFramePr>
          <p:nvPr/>
        </p:nvGraphicFramePr>
        <p:xfrm>
          <a:off x="990600" y="4495800"/>
          <a:ext cx="547687" cy="344487"/>
        </p:xfrm>
        <a:graphic>
          <a:graphicData uri="http://schemas.openxmlformats.org/presentationml/2006/ole">
            <p:oleObj spid="_x0000_s104464" name="Equation" r:id="rId18" imgW="279360" imgH="215640" progId="Equation.3">
              <p:embed/>
            </p:oleObj>
          </a:graphicData>
        </a:graphic>
      </p:graphicFrame>
      <p:graphicFrame>
        <p:nvGraphicFramePr>
          <p:cNvPr id="104465" name="Object 17"/>
          <p:cNvGraphicFramePr>
            <a:graphicFrameLocks noChangeAspect="1"/>
          </p:cNvGraphicFramePr>
          <p:nvPr/>
        </p:nvGraphicFramePr>
        <p:xfrm>
          <a:off x="1814512" y="4837112"/>
          <a:ext cx="547688" cy="344488"/>
        </p:xfrm>
        <a:graphic>
          <a:graphicData uri="http://schemas.openxmlformats.org/presentationml/2006/ole">
            <p:oleObj spid="_x0000_s104465" name="Equation" r:id="rId19" imgW="279360" imgH="215640" progId="Equation.3">
              <p:embed/>
            </p:oleObj>
          </a:graphicData>
        </a:graphic>
      </p:graphicFrame>
      <p:graphicFrame>
        <p:nvGraphicFramePr>
          <p:cNvPr id="104466" name="Object 18"/>
          <p:cNvGraphicFramePr>
            <a:graphicFrameLocks noChangeAspect="1"/>
          </p:cNvGraphicFramePr>
          <p:nvPr/>
        </p:nvGraphicFramePr>
        <p:xfrm>
          <a:off x="2098675" y="5486400"/>
          <a:ext cx="4506913" cy="768350"/>
        </p:xfrm>
        <a:graphic>
          <a:graphicData uri="http://schemas.openxmlformats.org/presentationml/2006/ole">
            <p:oleObj spid="_x0000_s104466" name="Equation" r:id="rId20" imgW="2298600" imgH="48240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4000" b="1" dirty="0" smtClean="0">
                <a:latin typeface="Times New Roman" pitchFamily="18" charset="0"/>
                <a:cs typeface="Times New Roman" pitchFamily="18" charset="0"/>
              </a:rPr>
              <a:t>MỤC LỤC</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a:bodyPr>
          <a:lstStyle/>
          <a:p>
            <a:pPr algn="just">
              <a:buNone/>
            </a:pPr>
            <a:r>
              <a:rPr lang="en-US" sz="2400" dirty="0" smtClean="0">
                <a:latin typeface="Times New Roman" pitchFamily="18" charset="0"/>
                <a:cs typeface="Times New Roman" pitchFamily="18" charset="0"/>
              </a:rPr>
              <a:t>          6.3. Tenxơ độ dẫn và điện trở suất</a:t>
            </a:r>
          </a:p>
          <a:p>
            <a:pPr algn="just">
              <a:buNone/>
            </a:pPr>
            <a:r>
              <a:rPr lang="en-US" sz="2400" dirty="0" smtClean="0">
                <a:latin typeface="Times New Roman" pitchFamily="18" charset="0"/>
                <a:cs typeface="Times New Roman" pitchFamily="18" charset="0"/>
              </a:rPr>
              <a:t>          6.4. Từ trường đều</a:t>
            </a:r>
          </a:p>
          <a:p>
            <a:pPr algn="just">
              <a:buNone/>
            </a:pPr>
            <a:r>
              <a:rPr lang="en-US" sz="2400" dirty="0" smtClean="0">
                <a:latin typeface="Times New Roman" pitchFamily="18" charset="0"/>
                <a:cs typeface="Times New Roman" pitchFamily="18" charset="0"/>
              </a:rPr>
              <a:t>          6.5. Từ trường trong kênh hẹp</a:t>
            </a:r>
          </a:p>
          <a:p>
            <a:pPr algn="just">
              <a:buNone/>
            </a:pPr>
            <a:r>
              <a:rPr lang="en-US" sz="2400" dirty="0" smtClean="0">
                <a:latin typeface="Times New Roman" pitchFamily="18" charset="0"/>
                <a:cs typeface="Times New Roman" pitchFamily="18" charset="0"/>
              </a:rPr>
              <a:t>          6.6. Hiệu ứng Hall lượng tử</a:t>
            </a:r>
          </a:p>
          <a:p>
            <a:pPr algn="just">
              <a:buNone/>
            </a:pPr>
            <a:r>
              <a:rPr lang="en-US" sz="2400" dirty="0" smtClean="0">
                <a:latin typeface="Times New Roman" pitchFamily="18" charset="0"/>
                <a:cs typeface="Times New Roman" pitchFamily="18" charset="0"/>
              </a:rPr>
              <a:t>          Bài tập</a:t>
            </a:r>
          </a:p>
          <a:p>
            <a:pPr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Chương 7: Các phương pháp gần đúng</a:t>
            </a: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7.1. Hình thức luận ma trận của cơ học lượng tử</a:t>
            </a:r>
          </a:p>
          <a:p>
            <a:pPr algn="just">
              <a:buNone/>
            </a:pPr>
            <a:r>
              <a:rPr lang="en-US" sz="2400" dirty="0" smtClean="0">
                <a:latin typeface="Times New Roman" pitchFamily="18" charset="0"/>
                <a:cs typeface="Times New Roman" pitchFamily="18" charset="0"/>
              </a:rPr>
              <a:t>          7.2. Lý thuyết nhiễu loạn không phụ thuộc vào thời gian</a:t>
            </a:r>
          </a:p>
          <a:p>
            <a:pPr algn="just">
              <a:buNone/>
            </a:pPr>
            <a:r>
              <a:rPr lang="en-US" sz="2400" dirty="0" smtClean="0">
                <a:latin typeface="Times New Roman" pitchFamily="18" charset="0"/>
                <a:cs typeface="Times New Roman" pitchFamily="18" charset="0"/>
              </a:rPr>
              <a:t>          7.3. Lý thuyết </a:t>
            </a:r>
            <a:r>
              <a:rPr lang="en-US" sz="2400" b="1" dirty="0" smtClean="0">
                <a:latin typeface="Times New Roman" pitchFamily="18" charset="0"/>
                <a:cs typeface="Times New Roman" pitchFamily="18" charset="0"/>
              </a:rPr>
              <a:t>k.p</a:t>
            </a:r>
            <a:r>
              <a:rPr lang="en-US" sz="2400" dirty="0" smtClean="0">
                <a:latin typeface="Times New Roman" pitchFamily="18" charset="0"/>
                <a:cs typeface="Times New Roman" pitchFamily="18" charset="0"/>
              </a:rPr>
              <a:t> </a:t>
            </a:r>
          </a:p>
          <a:p>
            <a:pPr algn="just">
              <a:buNone/>
            </a:pPr>
            <a:r>
              <a:rPr lang="en-US" sz="2400" dirty="0" smtClean="0">
                <a:latin typeface="Times New Roman" pitchFamily="18" charset="0"/>
                <a:cs typeface="Times New Roman" pitchFamily="18" charset="0"/>
              </a:rPr>
              <a:t>          7.4. Lý thuyết WKB</a:t>
            </a:r>
          </a:p>
          <a:p>
            <a:pPr algn="just">
              <a:buNone/>
            </a:pPr>
            <a:r>
              <a:rPr lang="en-US" sz="2400" dirty="0" smtClean="0">
                <a:latin typeface="Times New Roman" pitchFamily="18" charset="0"/>
                <a:cs typeface="Times New Roman" pitchFamily="18" charset="0"/>
              </a:rPr>
              <a:t>          7.5. Phương pháp biến phân</a:t>
            </a:r>
          </a:p>
          <a:p>
            <a:pPr algn="just">
              <a:buNone/>
            </a:pPr>
            <a:r>
              <a:rPr lang="en-US" sz="2400" dirty="0" smtClean="0">
                <a:latin typeface="Times New Roman" pitchFamily="18" charset="0"/>
                <a:cs typeface="Times New Roman" pitchFamily="18" charset="0"/>
              </a:rPr>
              <a:t>          7.6. Lý thuyết nhiễu loạn suy biến    </a:t>
            </a:r>
          </a:p>
          <a:p>
            <a:pPr algn="just">
              <a:buNone/>
            </a:pPr>
            <a:r>
              <a:rPr lang="en-US" sz="2400" dirty="0" smtClean="0">
                <a:latin typeface="Times New Roman" pitchFamily="18" charset="0"/>
                <a:cs typeface="Times New Roman" pitchFamily="18" charset="0"/>
              </a:rPr>
              <a:t>          7.7. Lý thuyết liên kết chặt</a:t>
            </a:r>
          </a:p>
          <a:p>
            <a:pPr algn="just">
              <a:buNone/>
            </a:pPr>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14850" y="3321050"/>
          <a:ext cx="114300" cy="215900"/>
        </p:xfrm>
        <a:graphic>
          <a:graphicData uri="http://schemas.openxmlformats.org/presentationml/2006/ole">
            <p:oleObj spid="_x0000_s1026" name="Equation" r:id="rId3" imgW="114120" imgH="215640" progId="Equation.3">
              <p:embed/>
            </p:oleObj>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bán dẫn cổ điển ở trong giới hạn này.</a:t>
            </a:r>
          </a:p>
          <a:p>
            <a:pPr algn="just">
              <a:buNone/>
            </a:pPr>
            <a:r>
              <a:rPr lang="en-US" sz="2200" dirty="0" smtClean="0">
                <a:latin typeface="Times New Roman" pitchFamily="18" charset="0"/>
                <a:cs typeface="Times New Roman" pitchFamily="18" charset="0"/>
              </a:rPr>
              <a:t>    Trong trường hợp của các fecmion, số lấp đầy trạng thái  chỉ có thể là 0 hoặc 1 và ta có thể mô tả hệ theo các </a:t>
            </a:r>
            <a:r>
              <a:rPr lang="en-US" sz="2200" i="1" dirty="0" smtClean="0">
                <a:latin typeface="Times New Roman" pitchFamily="18" charset="0"/>
                <a:cs typeface="Times New Roman" pitchFamily="18" charset="0"/>
              </a:rPr>
              <a:t>lỗ trống </a:t>
            </a:r>
            <a:r>
              <a:rPr lang="en-US" sz="2200" dirty="0" smtClean="0">
                <a:latin typeface="Times New Roman" pitchFamily="18" charset="0"/>
                <a:cs typeface="Times New Roman" pitchFamily="18" charset="0"/>
              </a:rPr>
              <a:t>chứ không theo các điện tử. Ở đây, một lỗ trống được định nghĩa đơn giản như sự không có mặt của một điện tử. Phân bố của các lỗ trống được cho bởi</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Lưu ý sự đảo ngược của các năng lượng. Trong trường hợp này, hàm mũ trở nên lớn đối với các năng lượng âm                                 và do đó,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Bây giờ các lỗ trống tuân theo phân bố Boltzmann giống như trong VB của một bán dẫn cổ điển. </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1.8.2. Sự lấp đầy của các trạng thái</a:t>
            </a: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Bây giờ ta có biểu thức của mật độ trạng thái             và số fecmion trung bình lấp đầy mỗi trạng thái                       Tích của  chúng cho mật độ của các                           </a:t>
            </a:r>
          </a:p>
        </p:txBody>
      </p:sp>
      <p:graphicFrame>
        <p:nvGraphicFramePr>
          <p:cNvPr id="104461" name="Object 13"/>
          <p:cNvGraphicFramePr>
            <a:graphicFrameLocks noChangeAspect="1"/>
          </p:cNvGraphicFramePr>
          <p:nvPr/>
        </p:nvGraphicFramePr>
        <p:xfrm>
          <a:off x="3429000" y="6361113"/>
          <a:ext cx="1490662" cy="344487"/>
        </p:xfrm>
        <a:graphic>
          <a:graphicData uri="http://schemas.openxmlformats.org/presentationml/2006/ole">
            <p:oleObj spid="_x0000_s105485" name="Equation" r:id="rId4" imgW="761760" imgH="215640" progId="Equation.3">
              <p:embed/>
            </p:oleObj>
          </a:graphicData>
        </a:graphic>
      </p:graphicFrame>
      <p:graphicFrame>
        <p:nvGraphicFramePr>
          <p:cNvPr id="104462" name="Object 14"/>
          <p:cNvGraphicFramePr>
            <a:graphicFrameLocks noChangeAspect="1"/>
          </p:cNvGraphicFramePr>
          <p:nvPr/>
        </p:nvGraphicFramePr>
        <p:xfrm>
          <a:off x="4267200" y="3733800"/>
          <a:ext cx="2184400" cy="342900"/>
        </p:xfrm>
        <a:graphic>
          <a:graphicData uri="http://schemas.openxmlformats.org/presentationml/2006/ole">
            <p:oleObj spid="_x0000_s105486" name="Equation" r:id="rId5" imgW="1117440" imgH="215640" progId="Equation.3">
              <p:embed/>
            </p:oleObj>
          </a:graphicData>
        </a:graphic>
      </p:graphicFrame>
      <p:graphicFrame>
        <p:nvGraphicFramePr>
          <p:cNvPr id="104463" name="Object 15"/>
          <p:cNvGraphicFramePr>
            <a:graphicFrameLocks noChangeAspect="1"/>
          </p:cNvGraphicFramePr>
          <p:nvPr/>
        </p:nvGraphicFramePr>
        <p:xfrm>
          <a:off x="5859463" y="6096000"/>
          <a:ext cx="769937" cy="325437"/>
        </p:xfrm>
        <a:graphic>
          <a:graphicData uri="http://schemas.openxmlformats.org/presentationml/2006/ole">
            <p:oleObj spid="_x0000_s105487" name="Equation" r:id="rId6" imgW="393480" imgH="203040" progId="Equation.3">
              <p:embed/>
            </p:oleObj>
          </a:graphicData>
        </a:graphic>
      </p:graphicFrame>
      <p:graphicFrame>
        <p:nvGraphicFramePr>
          <p:cNvPr id="104466" name="Object 18"/>
          <p:cNvGraphicFramePr>
            <a:graphicFrameLocks noChangeAspect="1"/>
          </p:cNvGraphicFramePr>
          <p:nvPr/>
        </p:nvGraphicFramePr>
        <p:xfrm>
          <a:off x="2098675" y="4032250"/>
          <a:ext cx="4506913" cy="768350"/>
        </p:xfrm>
        <a:graphic>
          <a:graphicData uri="http://schemas.openxmlformats.org/presentationml/2006/ole">
            <p:oleObj spid="_x0000_s105490" name="Equation" r:id="rId7" imgW="2298600" imgH="482400" progId="Equation.3">
              <p:embed/>
            </p:oleObj>
          </a:graphicData>
        </a:graphic>
      </p:graphicFrame>
      <p:graphicFrame>
        <p:nvGraphicFramePr>
          <p:cNvPr id="105491" name="Object 19"/>
          <p:cNvGraphicFramePr>
            <a:graphicFrameLocks noChangeAspect="1"/>
          </p:cNvGraphicFramePr>
          <p:nvPr/>
        </p:nvGraphicFramePr>
        <p:xfrm>
          <a:off x="566738" y="2438400"/>
          <a:ext cx="7570787" cy="849313"/>
        </p:xfrm>
        <a:graphic>
          <a:graphicData uri="http://schemas.openxmlformats.org/presentationml/2006/ole">
            <p:oleObj spid="_x0000_s105491" name="Equation" r:id="rId8" imgW="3860640" imgH="533160" progId="Equation.3">
              <p:embed/>
            </p:oleObj>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trạng thái </a:t>
            </a:r>
            <a:r>
              <a:rPr lang="en-US" sz="2200" i="1" dirty="0" smtClean="0">
                <a:latin typeface="Times New Roman" pitchFamily="18" charset="0"/>
                <a:cs typeface="Times New Roman" pitchFamily="18" charset="0"/>
              </a:rPr>
              <a:t>lấp đầy </a:t>
            </a:r>
            <a:r>
              <a:rPr lang="en-US" sz="2200" dirty="0" smtClean="0">
                <a:latin typeface="Times New Roman" pitchFamily="18" charset="0"/>
                <a:cs typeface="Times New Roman" pitchFamily="18" charset="0"/>
              </a:rPr>
              <a:t>ở trong hệ. Số điện tử tổng cộng được xác định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tích này</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Ở T = 0, hàm Fermi trở thành hàm bậc và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Ở các nhiệt độ cao, cần phải thực hiện tích phân đầy đủ (1.111) và trong đa số trường hợp, điều này không thể thực hiện được về mặt giải tích.</a:t>
            </a:r>
          </a:p>
          <a:p>
            <a:pPr algn="just">
              <a:buNone/>
            </a:pPr>
            <a:r>
              <a:rPr lang="en-US" sz="2200" dirty="0" smtClean="0">
                <a:latin typeface="Times New Roman" pitchFamily="18" charset="0"/>
                <a:cs typeface="Times New Roman" pitchFamily="18" charset="0"/>
              </a:rPr>
              <a:t>     Đối với khí điện tử 2 chiều (h.1.9(b)), mật độ trạng thái của nó là không đổi tại                  đối với             Mật độ điện tử ứng với một đơn vị diện tích được cho bởi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Giả thiết        không đổi. Hàm bị lấy tích phân tỉ lệ với hàm Fermi trên h.1.12   </a:t>
            </a:r>
          </a:p>
          <a:p>
            <a:pPr algn="just">
              <a:buNone/>
            </a:pPr>
            <a:r>
              <a:rPr lang="en-US" sz="2200" dirty="0" smtClean="0">
                <a:latin typeface="Times New Roman" pitchFamily="18" charset="0"/>
                <a:cs typeface="Times New Roman" pitchFamily="18" charset="0"/>
              </a:rPr>
              <a:t>    mà ở đó        không đổi. Mật độ </a:t>
            </a:r>
            <a:r>
              <a:rPr lang="en-US" sz="2200" dirty="0" err="1" smtClean="0">
                <a:latin typeface="Times New Roman" pitchFamily="18" charset="0"/>
                <a:cs typeface="Times New Roman" pitchFamily="18" charset="0"/>
              </a:rPr>
              <a:t>rút</a:t>
            </a:r>
            <a:r>
              <a:rPr lang="en-US" sz="2200" dirty="0" smtClean="0">
                <a:latin typeface="Times New Roman" pitchFamily="18" charset="0"/>
                <a:cs typeface="Times New Roman" pitchFamily="18" charset="0"/>
              </a:rPr>
              <a:t> gọn thành (1.112) trong giới hạn </a:t>
            </a:r>
          </a:p>
        </p:txBody>
      </p:sp>
      <p:graphicFrame>
        <p:nvGraphicFramePr>
          <p:cNvPr id="104461" name="Object 13"/>
          <p:cNvGraphicFramePr>
            <a:graphicFrameLocks noChangeAspect="1"/>
          </p:cNvGraphicFramePr>
          <p:nvPr/>
        </p:nvGraphicFramePr>
        <p:xfrm>
          <a:off x="3090863" y="4287837"/>
          <a:ext cx="795337" cy="284163"/>
        </p:xfrm>
        <a:graphic>
          <a:graphicData uri="http://schemas.openxmlformats.org/presentationml/2006/ole">
            <p:oleObj spid="_x0000_s106498" name="Equation" r:id="rId4" imgW="406080" imgH="177480" progId="Equation.3">
              <p:embed/>
            </p:oleObj>
          </a:graphicData>
        </a:graphic>
      </p:graphicFrame>
      <p:graphicFrame>
        <p:nvGraphicFramePr>
          <p:cNvPr id="104462" name="Object 14"/>
          <p:cNvGraphicFramePr>
            <a:graphicFrameLocks noChangeAspect="1"/>
          </p:cNvGraphicFramePr>
          <p:nvPr/>
        </p:nvGraphicFramePr>
        <p:xfrm>
          <a:off x="1676400" y="2286000"/>
          <a:ext cx="6354762" cy="785812"/>
        </p:xfrm>
        <a:graphic>
          <a:graphicData uri="http://schemas.openxmlformats.org/presentationml/2006/ole">
            <p:oleObj spid="_x0000_s106499" name="Equation" r:id="rId5" imgW="3251160" imgH="495000" progId="Equation.3">
              <p:embed/>
            </p:oleObj>
          </a:graphicData>
        </a:graphic>
      </p:graphicFrame>
      <p:graphicFrame>
        <p:nvGraphicFramePr>
          <p:cNvPr id="104463" name="Object 15"/>
          <p:cNvGraphicFramePr>
            <a:graphicFrameLocks noChangeAspect="1"/>
          </p:cNvGraphicFramePr>
          <p:nvPr/>
        </p:nvGraphicFramePr>
        <p:xfrm>
          <a:off x="709613" y="4191000"/>
          <a:ext cx="1042987" cy="366712"/>
        </p:xfrm>
        <a:graphic>
          <a:graphicData uri="http://schemas.openxmlformats.org/presentationml/2006/ole">
            <p:oleObj spid="_x0000_s106500" name="Equation" r:id="rId6" imgW="533160" imgH="228600" progId="Equation.3">
              <p:embed/>
            </p:oleObj>
          </a:graphicData>
        </a:graphic>
      </p:graphicFrame>
      <p:graphicFrame>
        <p:nvGraphicFramePr>
          <p:cNvPr id="104466" name="Object 18"/>
          <p:cNvGraphicFramePr>
            <a:graphicFrameLocks noChangeAspect="1"/>
          </p:cNvGraphicFramePr>
          <p:nvPr/>
        </p:nvGraphicFramePr>
        <p:xfrm>
          <a:off x="2273300" y="1066800"/>
          <a:ext cx="4157663" cy="747713"/>
        </p:xfrm>
        <a:graphic>
          <a:graphicData uri="http://schemas.openxmlformats.org/presentationml/2006/ole">
            <p:oleObj spid="_x0000_s106501" name="Equation" r:id="rId7" imgW="2120760" imgH="469800" progId="Equation.3">
              <p:embed/>
            </p:oleObj>
          </a:graphicData>
        </a:graphic>
      </p:graphicFrame>
      <p:graphicFrame>
        <p:nvGraphicFramePr>
          <p:cNvPr id="105491" name="Object 19"/>
          <p:cNvGraphicFramePr>
            <a:graphicFrameLocks noChangeAspect="1"/>
          </p:cNvGraphicFramePr>
          <p:nvPr/>
        </p:nvGraphicFramePr>
        <p:xfrm>
          <a:off x="492125" y="4865688"/>
          <a:ext cx="8118475" cy="849312"/>
        </p:xfrm>
        <a:graphic>
          <a:graphicData uri="http://schemas.openxmlformats.org/presentationml/2006/ole">
            <p:oleObj spid="_x0000_s106502" name="Equation" r:id="rId8" imgW="4140000" imgH="533160" progId="Equation.3">
              <p:embed/>
            </p:oleObj>
          </a:graphicData>
        </a:graphic>
      </p:graphicFrame>
      <p:graphicFrame>
        <p:nvGraphicFramePr>
          <p:cNvPr id="106503" name="Object 7"/>
          <p:cNvGraphicFramePr>
            <a:graphicFrameLocks noChangeAspect="1"/>
          </p:cNvGraphicFramePr>
          <p:nvPr/>
        </p:nvGraphicFramePr>
        <p:xfrm>
          <a:off x="1371600" y="5751512"/>
          <a:ext cx="422275" cy="344488"/>
        </p:xfrm>
        <a:graphic>
          <a:graphicData uri="http://schemas.openxmlformats.org/presentationml/2006/ole">
            <p:oleObj spid="_x0000_s106503" name="Equation" r:id="rId9" imgW="215640" imgH="215640" progId="Equation.3">
              <p:embed/>
            </p:oleObj>
          </a:graphicData>
        </a:graphic>
      </p:graphicFrame>
      <p:graphicFrame>
        <p:nvGraphicFramePr>
          <p:cNvPr id="106504" name="Object 8"/>
          <p:cNvGraphicFramePr>
            <a:graphicFrameLocks noChangeAspect="1"/>
          </p:cNvGraphicFramePr>
          <p:nvPr/>
        </p:nvGraphicFramePr>
        <p:xfrm>
          <a:off x="1371600" y="6172200"/>
          <a:ext cx="422275" cy="344487"/>
        </p:xfrm>
        <a:graphic>
          <a:graphicData uri="http://schemas.openxmlformats.org/presentationml/2006/ole">
            <p:oleObj spid="_x0000_s106504" name="Equation" r:id="rId10" imgW="215640" imgH="215640" progId="Equation.3">
              <p:embed/>
            </p:oleObj>
          </a:graphicData>
        </a:graphic>
      </p:graphicFrame>
      <p:graphicFrame>
        <p:nvGraphicFramePr>
          <p:cNvPr id="106505" name="Object 9"/>
          <p:cNvGraphicFramePr>
            <a:graphicFrameLocks noChangeAspect="1"/>
          </p:cNvGraphicFramePr>
          <p:nvPr/>
        </p:nvGraphicFramePr>
        <p:xfrm>
          <a:off x="8070850" y="6172200"/>
          <a:ext cx="844550" cy="284162"/>
        </p:xfrm>
        <a:graphic>
          <a:graphicData uri="http://schemas.openxmlformats.org/presentationml/2006/ole">
            <p:oleObj spid="_x0000_s106505" name="Equation" r:id="rId11" imgW="431640" imgH="177480" progId="Equation.3">
              <p:embed/>
            </p:oleObj>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để cho                                            Đối với các nhiệt độ T &gt; 0, có thể đơn giản tích phân bằng cách đổi biến                                              và khi đó,</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Mật độ tăng như một hàm của nhiệt độ nếu         giữ không đổi. Điều này là do đuôi của hàm Fermi (h.1.12) ngày càng mở rộng hơn tới những năng lượng cao hơn và bắt giữ nhiều điện tử hơn. Điều này không cân bằng với sự giảm của hàm Fermi ở các năng lượng thấp vì tích phân bị cắt tại đáy vùng E = 0.</a:t>
            </a:r>
          </a:p>
          <a:p>
            <a:pPr algn="just">
              <a:buNone/>
            </a:pPr>
            <a:r>
              <a:rPr lang="en-US" sz="2200" dirty="0" smtClean="0">
                <a:latin typeface="Times New Roman" pitchFamily="18" charset="0"/>
                <a:cs typeface="Times New Roman" pitchFamily="18" charset="0"/>
              </a:rPr>
              <a:t>    Thường ta không hi vọng mật độ điện tử thay đổi theo   nhiệt   độ.  Như  vậy, </a:t>
            </a:r>
          </a:p>
          <a:p>
            <a:pPr algn="just">
              <a:buNone/>
            </a:pPr>
            <a:r>
              <a:rPr lang="en-US" sz="2200" dirty="0" smtClean="0">
                <a:latin typeface="Times New Roman" pitchFamily="18" charset="0"/>
                <a:cs typeface="Times New Roman" pitchFamily="18" charset="0"/>
              </a:rPr>
              <a:t>                 cần phải giảm thay vì giữ        không đổi. Xét mức Fermi như một  đại lượng có thể điều chỉnh để giữ số điện tử mong muốn ở trong hệ. Dùng hệ thức                                    để viết lại (1.114) theo         chứ không theo</a:t>
            </a:r>
          </a:p>
          <a:p>
            <a:pPr algn="just">
              <a:buNone/>
            </a:pPr>
            <a:r>
              <a:rPr lang="en-US" sz="2200" dirty="0" smtClean="0">
                <a:latin typeface="Times New Roman" pitchFamily="18" charset="0"/>
                <a:cs typeface="Times New Roman" pitchFamily="18" charset="0"/>
              </a:rPr>
              <a:t>    và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đó,         </a:t>
            </a:r>
          </a:p>
        </p:txBody>
      </p:sp>
      <p:graphicFrame>
        <p:nvGraphicFramePr>
          <p:cNvPr id="104461" name="Object 13"/>
          <p:cNvGraphicFramePr>
            <a:graphicFrameLocks noChangeAspect="1"/>
          </p:cNvGraphicFramePr>
          <p:nvPr/>
        </p:nvGraphicFramePr>
        <p:xfrm>
          <a:off x="3670300" y="1066800"/>
          <a:ext cx="2959100" cy="344488"/>
        </p:xfrm>
        <a:graphic>
          <a:graphicData uri="http://schemas.openxmlformats.org/presentationml/2006/ole">
            <p:oleObj spid="_x0000_s107522" name="Equation" r:id="rId4" imgW="1511280" imgH="215640" progId="Equation.3">
              <p:embed/>
            </p:oleObj>
          </a:graphicData>
        </a:graphic>
      </p:graphicFrame>
      <p:graphicFrame>
        <p:nvGraphicFramePr>
          <p:cNvPr id="104462" name="Object 14"/>
          <p:cNvGraphicFramePr>
            <a:graphicFrameLocks noChangeAspect="1"/>
          </p:cNvGraphicFramePr>
          <p:nvPr/>
        </p:nvGraphicFramePr>
        <p:xfrm>
          <a:off x="1266825" y="1403350"/>
          <a:ext cx="7173913" cy="806450"/>
        </p:xfrm>
        <a:graphic>
          <a:graphicData uri="http://schemas.openxmlformats.org/presentationml/2006/ole">
            <p:oleObj spid="_x0000_s107523" name="Equation" r:id="rId5" imgW="3670200" imgH="507960" progId="Equation.3">
              <p:embed/>
            </p:oleObj>
          </a:graphicData>
        </a:graphic>
      </p:graphicFrame>
      <p:graphicFrame>
        <p:nvGraphicFramePr>
          <p:cNvPr id="104463" name="Object 15"/>
          <p:cNvGraphicFramePr>
            <a:graphicFrameLocks noChangeAspect="1"/>
          </p:cNvGraphicFramePr>
          <p:nvPr/>
        </p:nvGraphicFramePr>
        <p:xfrm>
          <a:off x="1185862" y="685800"/>
          <a:ext cx="3005138" cy="366713"/>
        </p:xfrm>
        <a:graphic>
          <a:graphicData uri="http://schemas.openxmlformats.org/presentationml/2006/ole">
            <p:oleObj spid="_x0000_s107524" name="Equation" r:id="rId6" imgW="1536480" imgH="228600" progId="Equation.3">
              <p:embed/>
            </p:oleObj>
          </a:graphicData>
        </a:graphic>
      </p:graphicFrame>
      <p:graphicFrame>
        <p:nvGraphicFramePr>
          <p:cNvPr id="106503" name="Object 7"/>
          <p:cNvGraphicFramePr>
            <a:graphicFrameLocks noChangeAspect="1"/>
          </p:cNvGraphicFramePr>
          <p:nvPr/>
        </p:nvGraphicFramePr>
        <p:xfrm>
          <a:off x="5521325" y="2286000"/>
          <a:ext cx="422275" cy="344488"/>
        </p:xfrm>
        <a:graphic>
          <a:graphicData uri="http://schemas.openxmlformats.org/presentationml/2006/ole">
            <p:oleObj spid="_x0000_s107527" name="Equation" r:id="rId7" imgW="215640" imgH="215640" progId="Equation.3">
              <p:embed/>
            </p:oleObj>
          </a:graphicData>
        </a:graphic>
      </p:graphicFrame>
      <p:graphicFrame>
        <p:nvGraphicFramePr>
          <p:cNvPr id="106504" name="Object 8"/>
          <p:cNvGraphicFramePr>
            <a:graphicFrameLocks noChangeAspect="1"/>
          </p:cNvGraphicFramePr>
          <p:nvPr/>
        </p:nvGraphicFramePr>
        <p:xfrm>
          <a:off x="381000" y="4419600"/>
          <a:ext cx="844550" cy="344488"/>
        </p:xfrm>
        <a:graphic>
          <a:graphicData uri="http://schemas.openxmlformats.org/presentationml/2006/ole">
            <p:oleObj spid="_x0000_s107528" name="Equation" r:id="rId8" imgW="431640" imgH="215640" progId="Equation.3">
              <p:embed/>
            </p:oleObj>
          </a:graphicData>
        </a:graphic>
      </p:graphicFrame>
      <p:graphicFrame>
        <p:nvGraphicFramePr>
          <p:cNvPr id="106505" name="Object 9"/>
          <p:cNvGraphicFramePr>
            <a:graphicFrameLocks noChangeAspect="1"/>
          </p:cNvGraphicFramePr>
          <p:nvPr/>
        </p:nvGraphicFramePr>
        <p:xfrm>
          <a:off x="4329113" y="4419600"/>
          <a:ext cx="471487" cy="346075"/>
        </p:xfrm>
        <a:graphic>
          <a:graphicData uri="http://schemas.openxmlformats.org/presentationml/2006/ole">
            <p:oleObj spid="_x0000_s107529" name="Equation" r:id="rId9" imgW="241200" imgH="215640" progId="Equation.3">
              <p:embed/>
            </p:oleObj>
          </a:graphicData>
        </a:graphic>
      </p:graphicFrame>
      <p:graphicFrame>
        <p:nvGraphicFramePr>
          <p:cNvPr id="107530" name="Object 10"/>
          <p:cNvGraphicFramePr>
            <a:graphicFrameLocks noChangeAspect="1"/>
          </p:cNvGraphicFramePr>
          <p:nvPr/>
        </p:nvGraphicFramePr>
        <p:xfrm>
          <a:off x="1295400" y="5105400"/>
          <a:ext cx="2282825" cy="366713"/>
        </p:xfrm>
        <a:graphic>
          <a:graphicData uri="http://schemas.openxmlformats.org/presentationml/2006/ole">
            <p:oleObj spid="_x0000_s107530" name="Equation" r:id="rId10" imgW="1168200" imgH="228600" progId="Equation.3">
              <p:embed/>
            </p:oleObj>
          </a:graphicData>
        </a:graphic>
      </p:graphicFrame>
      <p:graphicFrame>
        <p:nvGraphicFramePr>
          <p:cNvPr id="107531" name="Object 11"/>
          <p:cNvGraphicFramePr>
            <a:graphicFrameLocks noChangeAspect="1"/>
          </p:cNvGraphicFramePr>
          <p:nvPr/>
        </p:nvGraphicFramePr>
        <p:xfrm>
          <a:off x="6324600" y="5105400"/>
          <a:ext cx="422275" cy="363537"/>
        </p:xfrm>
        <a:graphic>
          <a:graphicData uri="http://schemas.openxmlformats.org/presentationml/2006/ole">
            <p:oleObj spid="_x0000_s107531" name="Equation" r:id="rId11" imgW="215640" imgH="228600" progId="Equation.3">
              <p:embed/>
            </p:oleObj>
          </a:graphicData>
        </a:graphic>
      </p:graphicFrame>
      <p:graphicFrame>
        <p:nvGraphicFramePr>
          <p:cNvPr id="14" name="Object 11"/>
          <p:cNvGraphicFramePr>
            <a:graphicFrameLocks noChangeAspect="1"/>
          </p:cNvGraphicFramePr>
          <p:nvPr/>
        </p:nvGraphicFramePr>
        <p:xfrm>
          <a:off x="8610600" y="5105400"/>
          <a:ext cx="471487" cy="342900"/>
        </p:xfrm>
        <a:graphic>
          <a:graphicData uri="http://schemas.openxmlformats.org/presentationml/2006/ole">
            <p:oleObj spid="_x0000_s107532" name="Equation" r:id="rId12" imgW="241200" imgH="215640" progId="Equation.3">
              <p:embed/>
            </p:oleObj>
          </a:graphicData>
        </a:graphic>
      </p:graphicFrame>
      <p:graphicFrame>
        <p:nvGraphicFramePr>
          <p:cNvPr id="107533" name="Object 13"/>
          <p:cNvGraphicFramePr>
            <a:graphicFrameLocks noChangeAspect="1"/>
          </p:cNvGraphicFramePr>
          <p:nvPr/>
        </p:nvGraphicFramePr>
        <p:xfrm>
          <a:off x="2406650" y="5821363"/>
          <a:ext cx="4222750" cy="808037"/>
        </p:xfrm>
        <a:graphic>
          <a:graphicData uri="http://schemas.openxmlformats.org/presentationml/2006/ole">
            <p:oleObj spid="_x0000_s107533" name="Equation" r:id="rId13" imgW="2158920" imgH="507960" progId="Equation.3">
              <p:embed/>
            </p:oleObj>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Từ đó,</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Rõ ràng,        giảm khi T tăng  và               khi                        Các hàm lấp đầy tương ứng được vẽ đồ thị trên h.1.13.</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H.1.13. </a:t>
            </a:r>
            <a:r>
              <a:rPr lang="en-US" sz="1800" dirty="0" smtClean="0">
                <a:latin typeface="Times New Roman" pitchFamily="18" charset="0"/>
                <a:cs typeface="Times New Roman" pitchFamily="18" charset="0"/>
              </a:rPr>
              <a:t>Hàm phân bố Fermi đối với khí</a:t>
            </a:r>
          </a:p>
          <a:p>
            <a:pPr algn="just">
              <a:buNone/>
            </a:pPr>
            <a:r>
              <a:rPr lang="en-US" sz="1800" dirty="0" smtClean="0">
                <a:latin typeface="Times New Roman" pitchFamily="18" charset="0"/>
                <a:cs typeface="Times New Roman" pitchFamily="18" charset="0"/>
              </a:rPr>
              <a:t>      điện tử 2 chiều trong GaAs tại mật độ </a:t>
            </a:r>
          </a:p>
          <a:p>
            <a:pPr algn="just">
              <a:buNone/>
            </a:pPr>
            <a:r>
              <a:rPr lang="en-US" sz="1800" dirty="0" smtClean="0">
                <a:latin typeface="Times New Roman" pitchFamily="18" charset="0"/>
                <a:cs typeface="Times New Roman" pitchFamily="18" charset="0"/>
              </a:rPr>
              <a:t>      không đổi là                                    Mức</a:t>
            </a:r>
          </a:p>
          <a:p>
            <a:pPr algn="just">
              <a:buNone/>
            </a:pPr>
            <a:r>
              <a:rPr lang="en-US" sz="1800" dirty="0" smtClean="0">
                <a:latin typeface="Times New Roman" pitchFamily="18" charset="0"/>
                <a:cs typeface="Times New Roman" pitchFamily="18" charset="0"/>
              </a:rPr>
              <a:t>      Fermi          di chuyển xuống dưới </a:t>
            </a:r>
            <a:r>
              <a:rPr lang="en-US" sz="1800" dirty="0" err="1" smtClean="0">
                <a:latin typeface="Times New Roman" pitchFamily="18" charset="0"/>
                <a:cs typeface="Times New Roman" pitchFamily="18" charset="0"/>
              </a:rPr>
              <a:t>từ</a:t>
            </a: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meV khi nhiệt độ tăng.</a:t>
            </a: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Đối với nhiệt độ thấp</a:t>
            </a:r>
          </a:p>
          <a:p>
            <a:pPr algn="just">
              <a:buNone/>
            </a:pPr>
            <a:r>
              <a:rPr lang="en-US" sz="2200" dirty="0" smtClean="0">
                <a:latin typeface="Times New Roman" pitchFamily="18" charset="0"/>
                <a:cs typeface="Times New Roman" pitchFamily="18" charset="0"/>
              </a:rPr>
              <a:t>    phân bố gần với hàm bậc mà nó duy trì  khi T = 0 và       gần với giới hạn</a:t>
            </a:r>
          </a:p>
          <a:p>
            <a:pPr algn="just">
              <a:buNone/>
            </a:pPr>
            <a:r>
              <a:rPr lang="en-US" sz="2200" dirty="0" smtClean="0">
                <a:latin typeface="Times New Roman" pitchFamily="18" charset="0"/>
                <a:cs typeface="Times New Roman" pitchFamily="18" charset="0"/>
              </a:rPr>
              <a:t>    của nó. Đa số các trạng thái lấp đầy hoàn toàn hoặc trống ngoại trừ các trạng         </a:t>
            </a:r>
            <a:endParaRPr lang="en-US" sz="18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thái trong một vùng xung quanh        có bề dày cỡ một vài lần          Phân bố     </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này được gọi là </a:t>
            </a:r>
            <a:r>
              <a:rPr lang="en-US" sz="2200" i="1" dirty="0" smtClean="0">
                <a:latin typeface="Times New Roman" pitchFamily="18" charset="0"/>
                <a:cs typeface="Times New Roman" pitchFamily="18" charset="0"/>
              </a:rPr>
              <a:t>phân bố suy biến</a:t>
            </a:r>
            <a:r>
              <a:rPr lang="en-US" sz="2200" dirty="0" smtClean="0">
                <a:latin typeface="Times New Roman" pitchFamily="18" charset="0"/>
                <a:cs typeface="Times New Roman" pitchFamily="18" charset="0"/>
              </a:rPr>
              <a:t>.  Nó là một tính chất đặc trưng của một kim</a:t>
            </a:r>
          </a:p>
        </p:txBody>
      </p:sp>
      <p:graphicFrame>
        <p:nvGraphicFramePr>
          <p:cNvPr id="104461" name="Object 13"/>
          <p:cNvGraphicFramePr>
            <a:graphicFrameLocks noChangeAspect="1"/>
          </p:cNvGraphicFramePr>
          <p:nvPr/>
        </p:nvGraphicFramePr>
        <p:xfrm>
          <a:off x="1447800" y="685800"/>
          <a:ext cx="7335838" cy="811213"/>
        </p:xfrm>
        <a:graphic>
          <a:graphicData uri="http://schemas.openxmlformats.org/presentationml/2006/ole">
            <p:oleObj spid="_x0000_s113666" name="Equation" r:id="rId4" imgW="3746160" imgH="507960" progId="Equation.3">
              <p:embed/>
            </p:oleObj>
          </a:graphicData>
        </a:graphic>
      </p:graphicFrame>
      <p:graphicFrame>
        <p:nvGraphicFramePr>
          <p:cNvPr id="104463" name="Object 15"/>
          <p:cNvGraphicFramePr>
            <a:graphicFrameLocks noChangeAspect="1"/>
          </p:cNvGraphicFramePr>
          <p:nvPr/>
        </p:nvGraphicFramePr>
        <p:xfrm>
          <a:off x="381000" y="4038600"/>
          <a:ext cx="1017587" cy="366713"/>
        </p:xfrm>
        <a:graphic>
          <a:graphicData uri="http://schemas.openxmlformats.org/presentationml/2006/ole">
            <p:oleObj spid="_x0000_s113668" name="Equation" r:id="rId5" imgW="520560" imgH="228600" progId="Equation.3">
              <p:embed/>
            </p:oleObj>
          </a:graphicData>
        </a:graphic>
      </p:graphicFrame>
      <p:pic>
        <p:nvPicPr>
          <p:cNvPr id="113676" name="Picture 12"/>
          <p:cNvPicPr>
            <a:picLocks noChangeAspect="1" noChangeArrowheads="1"/>
          </p:cNvPicPr>
          <p:nvPr/>
        </p:nvPicPr>
        <p:blipFill>
          <a:blip r:embed="rId6" cstate="print"/>
          <a:srcRect/>
          <a:stretch>
            <a:fillRect/>
          </a:stretch>
        </p:blipFill>
        <p:spPr bwMode="auto">
          <a:xfrm>
            <a:off x="4032250" y="2209800"/>
            <a:ext cx="5111750" cy="2865437"/>
          </a:xfrm>
          <a:prstGeom prst="rect">
            <a:avLst/>
          </a:prstGeom>
          <a:noFill/>
          <a:ln w="9525">
            <a:noFill/>
            <a:miter lim="800000"/>
            <a:headEnd/>
            <a:tailEnd/>
          </a:ln>
          <a:effectLst/>
        </p:spPr>
      </p:pic>
      <p:graphicFrame>
        <p:nvGraphicFramePr>
          <p:cNvPr id="113677" name="Object 13"/>
          <p:cNvGraphicFramePr>
            <a:graphicFrameLocks noChangeAspect="1"/>
          </p:cNvGraphicFramePr>
          <p:nvPr/>
        </p:nvGraphicFramePr>
        <p:xfrm>
          <a:off x="1600200" y="3352800"/>
          <a:ext cx="2012950" cy="366713"/>
        </p:xfrm>
        <a:graphic>
          <a:graphicData uri="http://schemas.openxmlformats.org/presentationml/2006/ole">
            <p:oleObj spid="_x0000_s113677" name="Equation" r:id="rId7" imgW="1028520" imgH="228600" progId="Equation.3">
              <p:embed/>
            </p:oleObj>
          </a:graphicData>
        </a:graphic>
      </p:graphicFrame>
      <p:graphicFrame>
        <p:nvGraphicFramePr>
          <p:cNvPr id="113678" name="Object 14"/>
          <p:cNvGraphicFramePr>
            <a:graphicFrameLocks noChangeAspect="1"/>
          </p:cNvGraphicFramePr>
          <p:nvPr/>
        </p:nvGraphicFramePr>
        <p:xfrm>
          <a:off x="5546725" y="1558925"/>
          <a:ext cx="1539875" cy="346075"/>
        </p:xfrm>
        <a:graphic>
          <a:graphicData uri="http://schemas.openxmlformats.org/presentationml/2006/ole">
            <p:oleObj spid="_x0000_s113678" name="Equation" r:id="rId8" imgW="787320" imgH="215640" progId="Equation.3">
              <p:embed/>
            </p:oleObj>
          </a:graphicData>
        </a:graphic>
      </p:graphicFrame>
      <p:graphicFrame>
        <p:nvGraphicFramePr>
          <p:cNvPr id="113679" name="Object 15"/>
          <p:cNvGraphicFramePr>
            <a:graphicFrameLocks noChangeAspect="1"/>
          </p:cNvGraphicFramePr>
          <p:nvPr/>
        </p:nvGraphicFramePr>
        <p:xfrm>
          <a:off x="1371600" y="1524000"/>
          <a:ext cx="422275" cy="346075"/>
        </p:xfrm>
        <a:graphic>
          <a:graphicData uri="http://schemas.openxmlformats.org/presentationml/2006/ole">
            <p:oleObj spid="_x0000_s113679" name="Equation" r:id="rId9" imgW="215640" imgH="215640" progId="Equation.3">
              <p:embed/>
            </p:oleObj>
          </a:graphicData>
        </a:graphic>
      </p:graphicFrame>
      <p:graphicFrame>
        <p:nvGraphicFramePr>
          <p:cNvPr id="113680" name="Object 16"/>
          <p:cNvGraphicFramePr>
            <a:graphicFrameLocks noChangeAspect="1"/>
          </p:cNvGraphicFramePr>
          <p:nvPr/>
        </p:nvGraphicFramePr>
        <p:xfrm>
          <a:off x="4191000" y="1558925"/>
          <a:ext cx="893763" cy="346075"/>
        </p:xfrm>
        <a:graphic>
          <a:graphicData uri="http://schemas.openxmlformats.org/presentationml/2006/ole">
            <p:oleObj spid="_x0000_s113680" name="Equation" r:id="rId10" imgW="457200" imgH="215640" progId="Equation.3">
              <p:embed/>
            </p:oleObj>
          </a:graphicData>
        </a:graphic>
      </p:graphicFrame>
      <p:graphicFrame>
        <p:nvGraphicFramePr>
          <p:cNvPr id="113681" name="Object 17"/>
          <p:cNvGraphicFramePr>
            <a:graphicFrameLocks noChangeAspect="1"/>
          </p:cNvGraphicFramePr>
          <p:nvPr/>
        </p:nvGraphicFramePr>
        <p:xfrm>
          <a:off x="1066800" y="3692525"/>
          <a:ext cx="422275" cy="346075"/>
        </p:xfrm>
        <a:graphic>
          <a:graphicData uri="http://schemas.openxmlformats.org/presentationml/2006/ole">
            <p:oleObj spid="_x0000_s113681" name="Equation" r:id="rId11" imgW="215640" imgH="215640" progId="Equation.3">
              <p:embed/>
            </p:oleObj>
          </a:graphicData>
        </a:graphic>
      </p:graphicFrame>
      <p:graphicFrame>
        <p:nvGraphicFramePr>
          <p:cNvPr id="113682" name="Object 18"/>
          <p:cNvGraphicFramePr>
            <a:graphicFrameLocks noChangeAspect="1"/>
          </p:cNvGraphicFramePr>
          <p:nvPr/>
        </p:nvGraphicFramePr>
        <p:xfrm>
          <a:off x="2847975" y="4759325"/>
          <a:ext cx="1266825" cy="346075"/>
        </p:xfrm>
        <a:graphic>
          <a:graphicData uri="http://schemas.openxmlformats.org/presentationml/2006/ole">
            <p:oleObj spid="_x0000_s113682" name="Equation" r:id="rId12" imgW="647640" imgH="215640" progId="Equation.3">
              <p:embed/>
            </p:oleObj>
          </a:graphicData>
        </a:graphic>
      </p:graphicFrame>
      <p:graphicFrame>
        <p:nvGraphicFramePr>
          <p:cNvPr id="113683" name="Object 19"/>
          <p:cNvGraphicFramePr>
            <a:graphicFrameLocks noChangeAspect="1"/>
          </p:cNvGraphicFramePr>
          <p:nvPr/>
        </p:nvGraphicFramePr>
        <p:xfrm>
          <a:off x="6248400" y="5105400"/>
          <a:ext cx="422275" cy="346075"/>
        </p:xfrm>
        <a:graphic>
          <a:graphicData uri="http://schemas.openxmlformats.org/presentationml/2006/ole">
            <p:oleObj spid="_x0000_s113683" name="Equation" r:id="rId13" imgW="215640" imgH="215640" progId="Equation.3">
              <p:embed/>
            </p:oleObj>
          </a:graphicData>
        </a:graphic>
      </p:graphicFrame>
      <p:graphicFrame>
        <p:nvGraphicFramePr>
          <p:cNvPr id="22" name="Object 15"/>
          <p:cNvGraphicFramePr>
            <a:graphicFrameLocks noChangeAspect="1"/>
          </p:cNvGraphicFramePr>
          <p:nvPr/>
        </p:nvGraphicFramePr>
        <p:xfrm>
          <a:off x="8645525" y="5105400"/>
          <a:ext cx="422275" cy="366712"/>
        </p:xfrm>
        <a:graphic>
          <a:graphicData uri="http://schemas.openxmlformats.org/presentationml/2006/ole">
            <p:oleObj spid="_x0000_s113684" name="Equation" r:id="rId14" imgW="215640" imgH="228600" progId="Equation.3">
              <p:embed/>
            </p:oleObj>
          </a:graphicData>
        </a:graphic>
      </p:graphicFrame>
      <p:graphicFrame>
        <p:nvGraphicFramePr>
          <p:cNvPr id="113685" name="Object 21"/>
          <p:cNvGraphicFramePr>
            <a:graphicFrameLocks noChangeAspect="1"/>
          </p:cNvGraphicFramePr>
          <p:nvPr/>
        </p:nvGraphicFramePr>
        <p:xfrm>
          <a:off x="4038600" y="5943600"/>
          <a:ext cx="422275" cy="346075"/>
        </p:xfrm>
        <a:graphic>
          <a:graphicData uri="http://schemas.openxmlformats.org/presentationml/2006/ole">
            <p:oleObj spid="_x0000_s113685" name="Equation" r:id="rId15" imgW="215640" imgH="215640" progId="Equation.3">
              <p:embed/>
            </p:oleObj>
          </a:graphicData>
        </a:graphic>
      </p:graphicFrame>
      <p:graphicFrame>
        <p:nvGraphicFramePr>
          <p:cNvPr id="113686" name="Object 22"/>
          <p:cNvGraphicFramePr>
            <a:graphicFrameLocks noChangeAspect="1"/>
          </p:cNvGraphicFramePr>
          <p:nvPr/>
        </p:nvGraphicFramePr>
        <p:xfrm>
          <a:off x="7291388" y="5943600"/>
          <a:ext cx="595312" cy="346075"/>
        </p:xfrm>
        <a:graphic>
          <a:graphicData uri="http://schemas.openxmlformats.org/presentationml/2006/ole">
            <p:oleObj spid="_x0000_s113686" name="Equation" r:id="rId16" imgW="304560" imgH="215640" progId="Equation.3">
              <p:embed/>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loại thực như Al hoặc Cu ở nhiệt độ phòng (thực ra là nhiệt độ mà tại đó nó duy trì là chất rắn). Cho đến các hiện tượng năng lượng thấp như vận chuyển thuần trở, chỉ các trạng thái lấp đầy một phần  gần        mới đóng vai trò quan trọng. Các trạng thái lấp đầy hoàn toàn ở dưới      nhiều không thể tham gia do bất cứ phản ứng nào đòi hỏi làm thay đổi trạng thái của chúng chúng tất cả các trạng thái gần về năng lượng cũng đã được làm đầy. Nhiều đại lượng như độ dẫn do đó chứa hệ số                 mà nó tạo ra đỉnh nhọn ở gần mức Fermi.  Ta có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giới hạn nhiệt độ thấp,            trở thành hàm bậc, </a:t>
            </a:r>
          </a:p>
          <a:p>
            <a:pPr algn="just">
              <a:buNone/>
            </a:pPr>
            <a:r>
              <a:rPr lang="en-US" sz="2200" dirty="0" smtClean="0">
                <a:latin typeface="Times New Roman" pitchFamily="18" charset="0"/>
                <a:cs typeface="Times New Roman" pitchFamily="18" charset="0"/>
              </a:rPr>
              <a:t>    Mọi điều xảy ra ở mức Fermi. Đó là tính chất điển hình</a:t>
            </a:r>
          </a:p>
          <a:p>
            <a:pPr algn="just">
              <a:buNone/>
            </a:pPr>
            <a:r>
              <a:rPr lang="en-US" sz="2200" dirty="0" smtClean="0">
                <a:latin typeface="Times New Roman" pitchFamily="18" charset="0"/>
                <a:cs typeface="Times New Roman" pitchFamily="18" charset="0"/>
              </a:rPr>
              <a:t>    của kim loại nhưng không phải đối với bán dẫn cổ điển.</a:t>
            </a:r>
          </a:p>
          <a:p>
            <a:pPr algn="just">
              <a:buNone/>
            </a:pPr>
            <a:r>
              <a:rPr lang="en-US" sz="2200" dirty="0" smtClean="0">
                <a:latin typeface="Times New Roman" pitchFamily="18" charset="0"/>
                <a:cs typeface="Times New Roman" pitchFamily="18" charset="0"/>
              </a:rPr>
              <a:t>    Khi tăng nhiệt độ quá                      Khi đó, hàm mũ ở </a:t>
            </a:r>
            <a:r>
              <a:rPr lang="en-US" sz="2200" dirty="0" err="1" smtClean="0">
                <a:latin typeface="Times New Roman" pitchFamily="18" charset="0"/>
                <a:cs typeface="Times New Roman" pitchFamily="18" charset="0"/>
              </a:rPr>
              <a:t>mẫu</a:t>
            </a:r>
            <a:r>
              <a:rPr lang="en-US" sz="2200" dirty="0" smtClean="0">
                <a:latin typeface="Times New Roman" pitchFamily="18" charset="0"/>
                <a:cs typeface="Times New Roman" pitchFamily="18" charset="0"/>
              </a:rPr>
              <a:t> số của phân bố Fermi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lớn thậm chí tại cực tiểu của nó xảy ra tại đáy vùng ở E = 0. Ta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ở xa hướng về đuôi phân bố và có thể bỏ + 1 để có (1.108). Nó là giới hạn không suy biến trong đó phân  bố  Boltzmann   được  duy  trì  trên          </a:t>
            </a:r>
          </a:p>
        </p:txBody>
      </p:sp>
      <p:graphicFrame>
        <p:nvGraphicFramePr>
          <p:cNvPr id="104463" name="Object 15"/>
          <p:cNvGraphicFramePr>
            <a:graphicFrameLocks noChangeAspect="1"/>
          </p:cNvGraphicFramePr>
          <p:nvPr/>
        </p:nvGraphicFramePr>
        <p:xfrm>
          <a:off x="3759200" y="2797175"/>
          <a:ext cx="1117600" cy="327025"/>
        </p:xfrm>
        <a:graphic>
          <a:graphicData uri="http://schemas.openxmlformats.org/presentationml/2006/ole">
            <p:oleObj spid="_x0000_s114691" name="Equation" r:id="rId4" imgW="571320" imgH="203040" progId="Equation.3">
              <p:embed/>
            </p:oleObj>
          </a:graphicData>
        </a:graphic>
      </p:graphicFrame>
      <p:graphicFrame>
        <p:nvGraphicFramePr>
          <p:cNvPr id="113681" name="Object 17"/>
          <p:cNvGraphicFramePr>
            <a:graphicFrameLocks noChangeAspect="1"/>
          </p:cNvGraphicFramePr>
          <p:nvPr/>
        </p:nvGraphicFramePr>
        <p:xfrm>
          <a:off x="6054725" y="1406525"/>
          <a:ext cx="422275" cy="346075"/>
        </p:xfrm>
        <a:graphic>
          <a:graphicData uri="http://schemas.openxmlformats.org/presentationml/2006/ole">
            <p:oleObj spid="_x0000_s114696" name="Equation" r:id="rId5" imgW="215640" imgH="215640" progId="Equation.3">
              <p:embed/>
            </p:oleObj>
          </a:graphicData>
        </a:graphic>
      </p:graphicFrame>
      <p:graphicFrame>
        <p:nvGraphicFramePr>
          <p:cNvPr id="113682" name="Object 18"/>
          <p:cNvGraphicFramePr>
            <a:graphicFrameLocks noChangeAspect="1"/>
          </p:cNvGraphicFramePr>
          <p:nvPr/>
        </p:nvGraphicFramePr>
        <p:xfrm>
          <a:off x="2155825" y="3048000"/>
          <a:ext cx="4321175" cy="774700"/>
        </p:xfrm>
        <a:graphic>
          <a:graphicData uri="http://schemas.openxmlformats.org/presentationml/2006/ole">
            <p:oleObj spid="_x0000_s114697" name="Equation" r:id="rId6" imgW="2209680" imgH="482400" progId="Equation.3">
              <p:embed/>
            </p:oleObj>
          </a:graphicData>
        </a:graphic>
      </p:graphicFrame>
      <p:graphicFrame>
        <p:nvGraphicFramePr>
          <p:cNvPr id="113683" name="Object 19"/>
          <p:cNvGraphicFramePr>
            <a:graphicFrameLocks noChangeAspect="1"/>
          </p:cNvGraphicFramePr>
          <p:nvPr/>
        </p:nvGraphicFramePr>
        <p:xfrm>
          <a:off x="5673725" y="1752600"/>
          <a:ext cx="422275" cy="346075"/>
        </p:xfrm>
        <a:graphic>
          <a:graphicData uri="http://schemas.openxmlformats.org/presentationml/2006/ole">
            <p:oleObj spid="_x0000_s114698" name="Equation" r:id="rId7" imgW="215640" imgH="215640" progId="Equation.3">
              <p:embed/>
            </p:oleObj>
          </a:graphicData>
        </a:graphic>
      </p:graphicFrame>
      <p:graphicFrame>
        <p:nvGraphicFramePr>
          <p:cNvPr id="113685" name="Object 21"/>
          <p:cNvGraphicFramePr>
            <a:graphicFrameLocks noChangeAspect="1"/>
          </p:cNvGraphicFramePr>
          <p:nvPr/>
        </p:nvGraphicFramePr>
        <p:xfrm>
          <a:off x="3657600" y="3941762"/>
          <a:ext cx="720725" cy="325438"/>
        </p:xfrm>
        <a:graphic>
          <a:graphicData uri="http://schemas.openxmlformats.org/presentationml/2006/ole">
            <p:oleObj spid="_x0000_s114700" name="Equation" r:id="rId8" imgW="368280" imgH="203040" progId="Equation.3">
              <p:embed/>
            </p:oleObj>
          </a:graphicData>
        </a:graphic>
      </p:graphicFrame>
      <p:graphicFrame>
        <p:nvGraphicFramePr>
          <p:cNvPr id="113686" name="Object 22"/>
          <p:cNvGraphicFramePr>
            <a:graphicFrameLocks noChangeAspect="1"/>
          </p:cNvGraphicFramePr>
          <p:nvPr/>
        </p:nvGraphicFramePr>
        <p:xfrm>
          <a:off x="2895600" y="5105400"/>
          <a:ext cx="1363662" cy="346075"/>
        </p:xfrm>
        <a:graphic>
          <a:graphicData uri="http://schemas.openxmlformats.org/presentationml/2006/ole">
            <p:oleObj spid="_x0000_s114701" name="Equation" r:id="rId9" imgW="698400" imgH="215640" progId="Equation.3">
              <p:embed/>
            </p:oleObj>
          </a:graphicData>
        </a:graphic>
      </p:graphicFrame>
      <p:graphicFrame>
        <p:nvGraphicFramePr>
          <p:cNvPr id="17" name="Object 15"/>
          <p:cNvGraphicFramePr>
            <a:graphicFrameLocks noChangeAspect="1"/>
          </p:cNvGraphicFramePr>
          <p:nvPr/>
        </p:nvGraphicFramePr>
        <p:xfrm>
          <a:off x="6629400" y="3810000"/>
          <a:ext cx="2335213" cy="635000"/>
        </p:xfrm>
        <a:graphic>
          <a:graphicData uri="http://schemas.openxmlformats.org/presentationml/2006/ole">
            <p:oleObj spid="_x0000_s114702" name="Equation" r:id="rId10" imgW="1193760" imgH="393480" progId="Equation.3">
              <p:embed/>
            </p:oleObj>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toàn vùng và                 Các bán dẫn pha tạp nhẹ cổ điển thường ở trong giới hạn này và tất cả các điện tử đều có thể đóng góp vào các quá trình </a:t>
            </a:r>
            <a:r>
              <a:rPr lang="en-US" sz="2200" dirty="0" err="1" smtClean="0">
                <a:latin typeface="Times New Roman" pitchFamily="18" charset="0"/>
                <a:cs typeface="Times New Roman" pitchFamily="18" charset="0"/>
              </a:rPr>
              <a:t>ví</a:t>
            </a:r>
            <a:r>
              <a:rPr lang="en-US" sz="2200" dirty="0" smtClean="0">
                <a:latin typeface="Times New Roman" pitchFamily="18" charset="0"/>
                <a:cs typeface="Times New Roman" pitchFamily="18" charset="0"/>
              </a:rPr>
              <a:t> dụ như sự dẫn. Mật độ khí điện tử trong khí 2 chiều có dạng</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và             gọi là </a:t>
            </a:r>
            <a:r>
              <a:rPr lang="en-US" sz="2200" i="1" dirty="0" smtClean="0">
                <a:latin typeface="Times New Roman" pitchFamily="18" charset="0"/>
                <a:cs typeface="Times New Roman" pitchFamily="18" charset="0"/>
              </a:rPr>
              <a:t>mật độ trạng thái hiệu dụng trong vùng dẫn</a:t>
            </a: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Nhiều hệ điện tử thấp chiều không ở trong giới hạn suy biến và cũng không ở trong giới hạn không suy biến. Hai giới hạn này bị tách ra thô bởi nhiệt độ Fermi       Điển hình là               K đối với một khí điện tử 2 chiều. Do đó, nó  suy biến trong hêli lỏng nhưng không suy biến tại nhiệt độ phòng.</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1.8.3. Bán dẫn pha tạp nhẹ cổ điển</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Công thức của mật độ điện tử gần với công thức </a:t>
            </a:r>
            <a:r>
              <a:rPr lang="en-US" sz="2200" dirty="0" err="1" smtClean="0">
                <a:latin typeface="Times New Roman" pitchFamily="18" charset="0"/>
                <a:cs typeface="Times New Roman" pitchFamily="18" charset="0"/>
              </a:rPr>
              <a:t>dùng</a:t>
            </a:r>
            <a:r>
              <a:rPr lang="en-US" sz="2200" dirty="0" smtClean="0">
                <a:latin typeface="Times New Roman" pitchFamily="18" charset="0"/>
                <a:cs typeface="Times New Roman" pitchFamily="18" charset="0"/>
              </a:rPr>
              <a:t> trong vật lí bán dẫn cổ điển. Ta sẽ đưa một sai lệch nhỏ vào trong thống kê bán dẫn cổ điển một phần để nhấn mạnh rằng nhiều kết quả cổ điển không áp dụng được  cho  các             </a:t>
            </a:r>
          </a:p>
          <a:p>
            <a:pPr algn="just">
              <a:buNone/>
            </a:pPr>
            <a:r>
              <a:rPr lang="en-US" sz="2200" dirty="0" smtClean="0">
                <a:latin typeface="Times New Roman" pitchFamily="18" charset="0"/>
                <a:cs typeface="Times New Roman" pitchFamily="18" charset="0"/>
              </a:rPr>
              <a:t>    hệ thấp chiều. Ở đây chỉ giới hạn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các hệ 3 chiều đồng nhất.  Mật  độ  điện</a:t>
            </a:r>
          </a:p>
        </p:txBody>
      </p:sp>
      <p:graphicFrame>
        <p:nvGraphicFramePr>
          <p:cNvPr id="104463" name="Object 15"/>
          <p:cNvGraphicFramePr>
            <a:graphicFrameLocks noChangeAspect="1"/>
          </p:cNvGraphicFramePr>
          <p:nvPr/>
        </p:nvGraphicFramePr>
        <p:xfrm>
          <a:off x="30162" y="1676400"/>
          <a:ext cx="9113838" cy="776287"/>
        </p:xfrm>
        <a:graphic>
          <a:graphicData uri="http://schemas.openxmlformats.org/presentationml/2006/ole">
            <p:oleObj spid="_x0000_s115714" name="Equation" r:id="rId4" imgW="4660560" imgH="482400" progId="Equation.3">
              <p:embed/>
            </p:oleObj>
          </a:graphicData>
        </a:graphic>
      </p:graphicFrame>
      <p:graphicFrame>
        <p:nvGraphicFramePr>
          <p:cNvPr id="113681" name="Object 17"/>
          <p:cNvGraphicFramePr>
            <a:graphicFrameLocks noChangeAspect="1"/>
          </p:cNvGraphicFramePr>
          <p:nvPr/>
        </p:nvGraphicFramePr>
        <p:xfrm>
          <a:off x="1828800" y="762000"/>
          <a:ext cx="1117600" cy="346075"/>
        </p:xfrm>
        <a:graphic>
          <a:graphicData uri="http://schemas.openxmlformats.org/presentationml/2006/ole">
            <p:oleObj spid="_x0000_s115715" name="Equation" r:id="rId5" imgW="571320" imgH="215640" progId="Equation.3">
              <p:embed/>
            </p:oleObj>
          </a:graphicData>
        </a:graphic>
      </p:graphicFrame>
      <p:graphicFrame>
        <p:nvGraphicFramePr>
          <p:cNvPr id="113683" name="Object 19"/>
          <p:cNvGraphicFramePr>
            <a:graphicFrameLocks noChangeAspect="1"/>
          </p:cNvGraphicFramePr>
          <p:nvPr/>
        </p:nvGraphicFramePr>
        <p:xfrm>
          <a:off x="3089275" y="2590800"/>
          <a:ext cx="720725" cy="387350"/>
        </p:xfrm>
        <a:graphic>
          <a:graphicData uri="http://schemas.openxmlformats.org/presentationml/2006/ole">
            <p:oleObj spid="_x0000_s115717" name="Equation" r:id="rId6" imgW="368280" imgH="241200" progId="Equation.3">
              <p:embed/>
            </p:oleObj>
          </a:graphicData>
        </a:graphic>
      </p:graphicFrame>
      <p:graphicFrame>
        <p:nvGraphicFramePr>
          <p:cNvPr id="113686" name="Object 22"/>
          <p:cNvGraphicFramePr>
            <a:graphicFrameLocks noChangeAspect="1"/>
          </p:cNvGraphicFramePr>
          <p:nvPr/>
        </p:nvGraphicFramePr>
        <p:xfrm>
          <a:off x="1066800" y="4038600"/>
          <a:ext cx="446087" cy="346075"/>
        </p:xfrm>
        <a:graphic>
          <a:graphicData uri="http://schemas.openxmlformats.org/presentationml/2006/ole">
            <p:oleObj spid="_x0000_s115719" name="Equation" r:id="rId7" imgW="228600" imgH="215640" progId="Equation.3">
              <p:embed/>
            </p:oleObj>
          </a:graphicData>
        </a:graphic>
      </p:graphicFrame>
      <p:graphicFrame>
        <p:nvGraphicFramePr>
          <p:cNvPr id="115721" name="Object 9"/>
          <p:cNvGraphicFramePr>
            <a:graphicFrameLocks noChangeAspect="1"/>
          </p:cNvGraphicFramePr>
          <p:nvPr/>
        </p:nvGraphicFramePr>
        <p:xfrm>
          <a:off x="1357313" y="2625725"/>
          <a:ext cx="1042987" cy="346075"/>
        </p:xfrm>
        <a:graphic>
          <a:graphicData uri="http://schemas.openxmlformats.org/presentationml/2006/ole">
            <p:oleObj spid="_x0000_s115721" name="Equation" r:id="rId8" imgW="533160" imgH="215640" progId="Equation.3">
              <p:embed/>
            </p:oleObj>
          </a:graphicData>
        </a:graphic>
      </p:graphicFrame>
      <p:graphicFrame>
        <p:nvGraphicFramePr>
          <p:cNvPr id="115722" name="Object 10"/>
          <p:cNvGraphicFramePr>
            <a:graphicFrameLocks noChangeAspect="1"/>
          </p:cNvGraphicFramePr>
          <p:nvPr/>
        </p:nvGraphicFramePr>
        <p:xfrm>
          <a:off x="2971800" y="4038600"/>
          <a:ext cx="990600" cy="346075"/>
        </p:xfrm>
        <a:graphic>
          <a:graphicData uri="http://schemas.openxmlformats.org/presentationml/2006/ole">
            <p:oleObj spid="_x0000_s115722" name="Equation" r:id="rId9" imgW="507960" imgH="215640" progId="Equation.3">
              <p:embed/>
            </p:oleObj>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tử n được cho bởi một biểu thức giống như (1.118)  nhưng với mật độ trạng thái hiệu dụng được cho bởi</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các bán dẫn cổ điển, ta cần bao hàm cả CB và VB với mật độ trạng thái           như trên h.1.14. Đáy CB ở tại       chứ không phải tại E = 0 và nó làm thay đổi biểu thức của mật độ điện tử thành</a:t>
            </a:r>
          </a:p>
          <a:p>
            <a:pPr algn="just">
              <a:buNone/>
            </a:pPr>
            <a:r>
              <a:rPr lang="en-US" sz="22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Hình 1.14. </a:t>
            </a:r>
            <a:r>
              <a:rPr lang="en-US" sz="1800" dirty="0" smtClean="0">
                <a:latin typeface="Times New Roman" pitchFamily="18" charset="0"/>
                <a:cs typeface="Times New Roman" pitchFamily="18" charset="0"/>
              </a:rPr>
              <a:t>CB và VB trong một </a:t>
            </a:r>
          </a:p>
          <a:p>
            <a:pPr algn="just">
              <a:buNone/>
            </a:pPr>
            <a:r>
              <a:rPr lang="en-US" sz="1800" dirty="0" smtClean="0">
                <a:latin typeface="Times New Roman" pitchFamily="18" charset="0"/>
                <a:cs typeface="Times New Roman" pitchFamily="18" charset="0"/>
              </a:rPr>
              <a:t>    bán dẫn pha tạp nhẹ, Nó chỉ ra </a:t>
            </a:r>
          </a:p>
          <a:p>
            <a:pPr algn="just">
              <a:buNone/>
            </a:pPr>
            <a:r>
              <a:rPr lang="en-US" sz="1800" dirty="0" smtClean="0">
                <a:latin typeface="Times New Roman" pitchFamily="18" charset="0"/>
                <a:cs typeface="Times New Roman" pitchFamily="18" charset="0"/>
              </a:rPr>
              <a:t>    mức Fermi trong khe vùng và các</a:t>
            </a:r>
          </a:p>
          <a:p>
            <a:pPr algn="just">
              <a:buNone/>
            </a:pPr>
            <a:r>
              <a:rPr lang="en-US" sz="1800" dirty="0" smtClean="0">
                <a:latin typeface="Times New Roman" pitchFamily="18" charset="0"/>
                <a:cs typeface="Times New Roman" pitchFamily="18" charset="0"/>
              </a:rPr>
              <a:t>    hạt tải trong cả 2 vùng.</a:t>
            </a:r>
          </a:p>
          <a:p>
            <a:pPr algn="just">
              <a:buNone/>
            </a:pPr>
            <a:endParaRPr lang="en-US" sz="18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Đỉnh VB là tại       được tách ra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CB bởi khe vùng (vùng cấm)</a:t>
            </a:r>
          </a:p>
          <a:p>
            <a:pPr algn="just">
              <a:buNone/>
            </a:pPr>
            <a:r>
              <a:rPr lang="en-US" sz="2200" dirty="0" smtClean="0">
                <a:latin typeface="Times New Roman" pitchFamily="18" charset="0"/>
                <a:cs typeface="Times New Roman" pitchFamily="18" charset="0"/>
              </a:rPr>
              <a:t>    Trong bán dẫn không pha tạp, VB hoàn toàn đầy điện tử. Do đó, thích hợp hơn ta </a:t>
            </a:r>
            <a:r>
              <a:rPr lang="en-US" sz="2200" dirty="0" err="1" smtClean="0">
                <a:latin typeface="Times New Roman" pitchFamily="18" charset="0"/>
                <a:cs typeface="Times New Roman" pitchFamily="18" charset="0"/>
              </a:rPr>
              <a:t>dùng</a:t>
            </a:r>
            <a:r>
              <a:rPr lang="en-US" sz="2200" dirty="0" smtClean="0">
                <a:latin typeface="Times New Roman" pitchFamily="18" charset="0"/>
                <a:cs typeface="Times New Roman" pitchFamily="18" charset="0"/>
              </a:rPr>
              <a:t> mật độ lỗ trống p thay cho mật độ  điện  tử  n  và  </a:t>
            </a:r>
            <a:r>
              <a:rPr lang="en-US" sz="2200" dirty="0" err="1" smtClean="0">
                <a:latin typeface="Times New Roman" pitchFamily="18" charset="0"/>
                <a:cs typeface="Times New Roman" pitchFamily="18" charset="0"/>
              </a:rPr>
              <a:t>dùng</a:t>
            </a:r>
            <a:r>
              <a:rPr lang="en-US" sz="2200" dirty="0" smtClean="0">
                <a:latin typeface="Times New Roman" pitchFamily="18" charset="0"/>
                <a:cs typeface="Times New Roman" pitchFamily="18" charset="0"/>
              </a:rPr>
              <a:t>  phân  bố       </a:t>
            </a: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tương ứng (1.110). Tương tự,       </a:t>
            </a:r>
          </a:p>
        </p:txBody>
      </p:sp>
      <p:graphicFrame>
        <p:nvGraphicFramePr>
          <p:cNvPr id="113681" name="Object 17"/>
          <p:cNvGraphicFramePr>
            <a:graphicFrameLocks noChangeAspect="1"/>
          </p:cNvGraphicFramePr>
          <p:nvPr/>
        </p:nvGraphicFramePr>
        <p:xfrm>
          <a:off x="1981200" y="5043487"/>
          <a:ext cx="422275" cy="366713"/>
        </p:xfrm>
        <a:graphic>
          <a:graphicData uri="http://schemas.openxmlformats.org/presentationml/2006/ole">
            <p:oleObj spid="_x0000_s116739" name="Equation" r:id="rId4" imgW="215640" imgH="228600" progId="Equation.3">
              <p:embed/>
            </p:oleObj>
          </a:graphicData>
        </a:graphic>
      </p:graphicFrame>
      <p:graphicFrame>
        <p:nvGraphicFramePr>
          <p:cNvPr id="113686" name="Object 22"/>
          <p:cNvGraphicFramePr>
            <a:graphicFrameLocks noChangeAspect="1"/>
          </p:cNvGraphicFramePr>
          <p:nvPr/>
        </p:nvGraphicFramePr>
        <p:xfrm>
          <a:off x="854075" y="2265362"/>
          <a:ext cx="669925" cy="325438"/>
        </p:xfrm>
        <a:graphic>
          <a:graphicData uri="http://schemas.openxmlformats.org/presentationml/2006/ole">
            <p:oleObj spid="_x0000_s116741" name="Equation" r:id="rId5" imgW="342720" imgH="203040" progId="Equation.3">
              <p:embed/>
            </p:oleObj>
          </a:graphicData>
        </a:graphic>
      </p:graphicFrame>
      <p:graphicFrame>
        <p:nvGraphicFramePr>
          <p:cNvPr id="115722" name="Object 10"/>
          <p:cNvGraphicFramePr>
            <a:graphicFrameLocks noChangeAspect="1"/>
          </p:cNvGraphicFramePr>
          <p:nvPr/>
        </p:nvGraphicFramePr>
        <p:xfrm>
          <a:off x="3957638" y="1076325"/>
          <a:ext cx="3814762" cy="752475"/>
        </p:xfrm>
        <a:graphic>
          <a:graphicData uri="http://schemas.openxmlformats.org/presentationml/2006/ole">
            <p:oleObj spid="_x0000_s116743" name="Equation" r:id="rId6" imgW="1955520" imgH="469800" progId="Equation.3">
              <p:embed/>
            </p:oleObj>
          </a:graphicData>
        </a:graphic>
      </p:graphicFrame>
      <p:pic>
        <p:nvPicPr>
          <p:cNvPr id="116744" name="Picture 8"/>
          <p:cNvPicPr>
            <a:picLocks noChangeAspect="1" noChangeArrowheads="1"/>
          </p:cNvPicPr>
          <p:nvPr/>
        </p:nvPicPr>
        <p:blipFill>
          <a:blip r:embed="rId7" cstate="print"/>
          <a:srcRect/>
          <a:stretch>
            <a:fillRect/>
          </a:stretch>
        </p:blipFill>
        <p:spPr bwMode="auto">
          <a:xfrm>
            <a:off x="3429000" y="2892425"/>
            <a:ext cx="5611813" cy="1527175"/>
          </a:xfrm>
          <a:prstGeom prst="rect">
            <a:avLst/>
          </a:prstGeom>
          <a:noFill/>
          <a:ln w="9525">
            <a:noFill/>
            <a:miter lim="800000"/>
            <a:headEnd/>
            <a:tailEnd/>
          </a:ln>
          <a:effectLst/>
        </p:spPr>
      </p:pic>
      <p:graphicFrame>
        <p:nvGraphicFramePr>
          <p:cNvPr id="116745" name="Object 9"/>
          <p:cNvGraphicFramePr>
            <a:graphicFrameLocks noChangeAspect="1"/>
          </p:cNvGraphicFramePr>
          <p:nvPr/>
        </p:nvGraphicFramePr>
        <p:xfrm>
          <a:off x="7481888" y="5029200"/>
          <a:ext cx="1738312" cy="385763"/>
        </p:xfrm>
        <a:graphic>
          <a:graphicData uri="http://schemas.openxmlformats.org/presentationml/2006/ole">
            <p:oleObj spid="_x0000_s116745" name="Equation" r:id="rId8" imgW="888840" imgH="241200" progId="Equation.3">
              <p:embed/>
            </p:oleObj>
          </a:graphicData>
        </a:graphic>
      </p:graphicFrame>
      <p:graphicFrame>
        <p:nvGraphicFramePr>
          <p:cNvPr id="116746" name="Object 10"/>
          <p:cNvGraphicFramePr>
            <a:graphicFrameLocks noChangeAspect="1"/>
          </p:cNvGraphicFramePr>
          <p:nvPr/>
        </p:nvGraphicFramePr>
        <p:xfrm>
          <a:off x="457200" y="4254500"/>
          <a:ext cx="4097338" cy="774700"/>
        </p:xfrm>
        <a:graphic>
          <a:graphicData uri="http://schemas.openxmlformats.org/presentationml/2006/ole">
            <p:oleObj spid="_x0000_s116746" name="Equation" r:id="rId9" imgW="2095200" imgH="482400" progId="Equation.3">
              <p:embed/>
            </p:oleObj>
          </a:graphicData>
        </a:graphic>
      </p:graphicFrame>
      <p:graphicFrame>
        <p:nvGraphicFramePr>
          <p:cNvPr id="116747" name="Object 11"/>
          <p:cNvGraphicFramePr>
            <a:graphicFrameLocks noChangeAspect="1"/>
          </p:cNvGraphicFramePr>
          <p:nvPr/>
        </p:nvGraphicFramePr>
        <p:xfrm>
          <a:off x="5064125" y="2209800"/>
          <a:ext cx="422275" cy="366713"/>
        </p:xfrm>
        <a:graphic>
          <a:graphicData uri="http://schemas.openxmlformats.org/presentationml/2006/ole">
            <p:oleObj spid="_x0000_s116747" name="Equation" r:id="rId10" imgW="215640" imgH="228600" progId="Equation.3">
              <p:embed/>
            </p:oleObj>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là mật độ trạng thái hiệu dụng trong VB.</a:t>
            </a:r>
          </a:p>
          <a:p>
            <a:pPr algn="just">
              <a:buNone/>
            </a:pPr>
            <a:r>
              <a:rPr lang="en-US" sz="2200" dirty="0" smtClean="0">
                <a:latin typeface="Times New Roman" pitchFamily="18" charset="0"/>
                <a:cs typeface="Times New Roman" pitchFamily="18" charset="0"/>
              </a:rPr>
              <a:t>    Các giá trị của n và p thường được điều khiển bằng cách thêm một nồng độ nhỏ  của các tạp chất vào trong bán dẫn. Các chất cho (donor) giải phóng các điện tử vào trong CB trong khi các chất nhận (acceptor) sinh ra các lỗ trống trong VB. Nguồn khác của các hạt tải là kích thích nhiệt của các điện tử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VB tới CB mà nó bị ảnh hưởng mạnh bởi nhiệt độ. Thông thường các hạt tải bị chi phối bởi sự pha tạp. Nó cho vật liệu </a:t>
            </a:r>
            <a:r>
              <a:rPr lang="en-US" sz="2200" i="1" dirty="0" smtClean="0">
                <a:latin typeface="Times New Roman" pitchFamily="18" charset="0"/>
                <a:cs typeface="Times New Roman" pitchFamily="18" charset="0"/>
              </a:rPr>
              <a:t>không thuần </a:t>
            </a:r>
            <a:r>
              <a:rPr lang="en-US" sz="2200" dirty="0" smtClean="0">
                <a:latin typeface="Times New Roman" pitchFamily="18" charset="0"/>
                <a:cs typeface="Times New Roman" pitchFamily="18" charset="0"/>
              </a:rPr>
              <a:t>và               trong vật liệu loại n với        chất cho ứng với một đơn vị thể tích. Tương tự, vật liệu loại p với mật độ chất nhận        có               </a:t>
            </a:r>
            <a:r>
              <a:rPr lang="en-US" sz="2200" dirty="0" err="1" smtClean="0">
                <a:latin typeface="Times New Roman" pitchFamily="18" charset="0"/>
                <a:cs typeface="Times New Roman" pitchFamily="18" charset="0"/>
              </a:rPr>
              <a:t>Có</a:t>
            </a:r>
            <a:r>
              <a:rPr lang="en-US" sz="2200" dirty="0" smtClean="0">
                <a:latin typeface="Times New Roman" pitchFamily="18" charset="0"/>
                <a:cs typeface="Times New Roman" pitchFamily="18" charset="0"/>
              </a:rPr>
              <a:t> thể </a:t>
            </a:r>
            <a:r>
              <a:rPr lang="en-US" sz="2200" dirty="0" err="1" smtClean="0">
                <a:latin typeface="Times New Roman" pitchFamily="18" charset="0"/>
                <a:cs typeface="Times New Roman" pitchFamily="18" charset="0"/>
              </a:rPr>
              <a:t>rút</a:t>
            </a:r>
            <a:r>
              <a:rPr lang="en-US" sz="2200" dirty="0" smtClean="0">
                <a:latin typeface="Times New Roman" pitchFamily="18" charset="0"/>
                <a:cs typeface="Times New Roman" pitchFamily="18" charset="0"/>
              </a:rPr>
              <a:t> ra mức Fermi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(1.120) hoặc (1.121).  Trong trường hợp của bán dẫn không pha tạp</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Tích của (1.120 ) và (1.121) cho            </a:t>
            </a:r>
          </a:p>
        </p:txBody>
      </p:sp>
      <p:graphicFrame>
        <p:nvGraphicFramePr>
          <p:cNvPr id="113681" name="Object 17"/>
          <p:cNvGraphicFramePr>
            <a:graphicFrameLocks noChangeAspect="1"/>
          </p:cNvGraphicFramePr>
          <p:nvPr/>
        </p:nvGraphicFramePr>
        <p:xfrm>
          <a:off x="1336675" y="1524000"/>
          <a:ext cx="720725" cy="385762"/>
        </p:xfrm>
        <a:graphic>
          <a:graphicData uri="http://schemas.openxmlformats.org/presentationml/2006/ole">
            <p:oleObj spid="_x0000_s117762" name="Equation" r:id="rId4" imgW="368280" imgH="241200" progId="Equation.3">
              <p:embed/>
            </p:oleObj>
          </a:graphicData>
        </a:graphic>
      </p:graphicFrame>
      <p:graphicFrame>
        <p:nvGraphicFramePr>
          <p:cNvPr id="113686" name="Object 22"/>
          <p:cNvGraphicFramePr>
            <a:graphicFrameLocks noChangeAspect="1"/>
          </p:cNvGraphicFramePr>
          <p:nvPr/>
        </p:nvGraphicFramePr>
        <p:xfrm>
          <a:off x="1981200" y="3962400"/>
          <a:ext cx="471488" cy="346075"/>
        </p:xfrm>
        <a:graphic>
          <a:graphicData uri="http://schemas.openxmlformats.org/presentationml/2006/ole">
            <p:oleObj spid="_x0000_s117763" name="Equation" r:id="rId5" imgW="241200" imgH="215640" progId="Equation.3">
              <p:embed/>
            </p:oleObj>
          </a:graphicData>
        </a:graphic>
      </p:graphicFrame>
      <p:graphicFrame>
        <p:nvGraphicFramePr>
          <p:cNvPr id="115721" name="Object 9"/>
          <p:cNvGraphicFramePr>
            <a:graphicFrameLocks noChangeAspect="1"/>
          </p:cNvGraphicFramePr>
          <p:nvPr/>
        </p:nvGraphicFramePr>
        <p:xfrm>
          <a:off x="3667125" y="4343400"/>
          <a:ext cx="447675" cy="346075"/>
        </p:xfrm>
        <a:graphic>
          <a:graphicData uri="http://schemas.openxmlformats.org/presentationml/2006/ole">
            <p:oleObj spid="_x0000_s117764" name="Equation" r:id="rId6" imgW="228600" imgH="215640" progId="Equation.3">
              <p:embed/>
            </p:oleObj>
          </a:graphicData>
        </a:graphic>
      </p:graphicFrame>
      <p:graphicFrame>
        <p:nvGraphicFramePr>
          <p:cNvPr id="115722" name="Object 10"/>
          <p:cNvGraphicFramePr>
            <a:graphicFrameLocks noChangeAspect="1"/>
          </p:cNvGraphicFramePr>
          <p:nvPr/>
        </p:nvGraphicFramePr>
        <p:xfrm>
          <a:off x="609600" y="5856287"/>
          <a:ext cx="7951788" cy="773113"/>
        </p:xfrm>
        <a:graphic>
          <a:graphicData uri="http://schemas.openxmlformats.org/presentationml/2006/ole">
            <p:oleObj spid="_x0000_s117765" name="Equation" r:id="rId7" imgW="4076640" imgH="482400" progId="Equation.3">
              <p:embed/>
            </p:oleObj>
          </a:graphicData>
        </a:graphic>
      </p:graphicFrame>
      <p:graphicFrame>
        <p:nvGraphicFramePr>
          <p:cNvPr id="116745" name="Object 9"/>
          <p:cNvGraphicFramePr>
            <a:graphicFrameLocks noChangeAspect="1"/>
          </p:cNvGraphicFramePr>
          <p:nvPr/>
        </p:nvGraphicFramePr>
        <p:xfrm>
          <a:off x="381000" y="5038725"/>
          <a:ext cx="595312" cy="365125"/>
        </p:xfrm>
        <a:graphic>
          <a:graphicData uri="http://schemas.openxmlformats.org/presentationml/2006/ole">
            <p:oleObj spid="_x0000_s117766" name="Equation" r:id="rId8" imgW="304560" imgH="228600" progId="Equation.3">
              <p:embed/>
            </p:oleObj>
          </a:graphicData>
        </a:graphic>
      </p:graphicFrame>
      <p:graphicFrame>
        <p:nvGraphicFramePr>
          <p:cNvPr id="116746" name="Object 10"/>
          <p:cNvGraphicFramePr>
            <a:graphicFrameLocks noChangeAspect="1"/>
          </p:cNvGraphicFramePr>
          <p:nvPr/>
        </p:nvGraphicFramePr>
        <p:xfrm>
          <a:off x="2506663" y="685800"/>
          <a:ext cx="4148137" cy="774700"/>
        </p:xfrm>
        <a:graphic>
          <a:graphicData uri="http://schemas.openxmlformats.org/presentationml/2006/ole">
            <p:oleObj spid="_x0000_s117767" name="Equation" r:id="rId9" imgW="2120760" imgH="482400" progId="Equation.3">
              <p:embed/>
            </p:oleObj>
          </a:graphicData>
        </a:graphic>
      </p:graphicFrame>
      <p:graphicFrame>
        <p:nvGraphicFramePr>
          <p:cNvPr id="116747" name="Object 11"/>
          <p:cNvGraphicFramePr>
            <a:graphicFrameLocks noChangeAspect="1"/>
          </p:cNvGraphicFramePr>
          <p:nvPr/>
        </p:nvGraphicFramePr>
        <p:xfrm>
          <a:off x="7005637" y="3616325"/>
          <a:ext cx="919163" cy="346075"/>
        </p:xfrm>
        <a:graphic>
          <a:graphicData uri="http://schemas.openxmlformats.org/presentationml/2006/ole">
            <p:oleObj spid="_x0000_s117768" name="Equation" r:id="rId10" imgW="469800" imgH="215640" progId="Equation.3">
              <p:embed/>
            </p:oleObj>
          </a:graphicData>
        </a:graphic>
      </p:graphicFrame>
      <p:graphicFrame>
        <p:nvGraphicFramePr>
          <p:cNvPr id="117769" name="Object 9"/>
          <p:cNvGraphicFramePr>
            <a:graphicFrameLocks noChangeAspect="1"/>
          </p:cNvGraphicFramePr>
          <p:nvPr/>
        </p:nvGraphicFramePr>
        <p:xfrm>
          <a:off x="4770437" y="4302125"/>
          <a:ext cx="1020763" cy="346075"/>
        </p:xfrm>
        <a:graphic>
          <a:graphicData uri="http://schemas.openxmlformats.org/presentationml/2006/ole">
            <p:oleObj spid="_x0000_s117769" name="Equation" r:id="rId11" imgW="520560" imgH="215640" progId="Equation.3">
              <p:embed/>
            </p:oleObj>
          </a:graphicData>
        </a:graphic>
      </p:graphicFrame>
      <p:graphicFrame>
        <p:nvGraphicFramePr>
          <p:cNvPr id="13" name="Object 9"/>
          <p:cNvGraphicFramePr>
            <a:graphicFrameLocks noChangeAspect="1"/>
          </p:cNvGraphicFramePr>
          <p:nvPr/>
        </p:nvGraphicFramePr>
        <p:xfrm>
          <a:off x="8077200" y="4724400"/>
          <a:ext cx="969963" cy="265113"/>
        </p:xfrm>
        <a:graphic>
          <a:graphicData uri="http://schemas.openxmlformats.org/presentationml/2006/ole">
            <p:oleObj spid="_x0000_s117770" name="Equation" r:id="rId12" imgW="495000" imgH="164880" progId="Equation.3">
              <p:embed/>
            </p:oleObj>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trong đó khe vùng                          Như vậy, tích np không phụ thuộc vào sự pha tạp cũng như vị trí của mức Fermi. Trong trường hợp của vật liệu không pha tạp,                                    Hệ thức này có ý nghĩa quan trọng trong các linh kiện cổ điển và được gọi là </a:t>
            </a:r>
            <a:r>
              <a:rPr lang="en-US" sz="2200" i="1" dirty="0" smtClean="0">
                <a:latin typeface="Times New Roman" pitchFamily="18" charset="0"/>
                <a:cs typeface="Times New Roman" pitchFamily="18" charset="0"/>
              </a:rPr>
              <a:t>phương trình bán dẫn</a:t>
            </a:r>
            <a:r>
              <a:rPr lang="en-US" sz="2200" dirty="0" smtClean="0">
                <a:latin typeface="Times New Roman" pitchFamily="18" charset="0"/>
                <a:cs typeface="Times New Roman" pitchFamily="18" charset="0"/>
              </a:rPr>
              <a:t>. Ví dụ như các hạt tải chủ yếu trong một bán dẫn pha tạp n là các điện tử với nồng độ               Từ phương trình bán dẫn suy ra mật độ lỗ trống thứ yếu là</a:t>
            </a:r>
          </a:p>
          <a:p>
            <a:pPr algn="just">
              <a:buNone/>
            </a:pPr>
            <a:r>
              <a:rPr lang="en-US" sz="2200" dirty="0" smtClean="0">
                <a:latin typeface="Times New Roman" pitchFamily="18" charset="0"/>
                <a:cs typeface="Times New Roman" pitchFamily="18" charset="0"/>
              </a:rPr>
              <a:t>    Một hạn chế quan trọng của phương trình bán dẫn là việc </a:t>
            </a:r>
            <a:r>
              <a:rPr lang="en-US" sz="2200" dirty="0" err="1" smtClean="0">
                <a:latin typeface="Times New Roman" pitchFamily="18" charset="0"/>
                <a:cs typeface="Times New Roman" pitchFamily="18" charset="0"/>
              </a:rPr>
              <a:t>rút</a:t>
            </a:r>
            <a:r>
              <a:rPr lang="en-US" sz="2200" dirty="0" smtClean="0">
                <a:latin typeface="Times New Roman" pitchFamily="18" charset="0"/>
                <a:cs typeface="Times New Roman" pitchFamily="18" charset="0"/>
              </a:rPr>
              <a:t> ra nó chỉ đúng trong giới hạn không suy biến hiếm khi áp dụng cho các hệ thấp chiều. Nó không áp dụng được cho các bán dẫn khối pha tạp mạnh.</a:t>
            </a:r>
          </a:p>
          <a:p>
            <a:pPr algn="just">
              <a:buNone/>
            </a:pPr>
            <a:r>
              <a:rPr lang="en-US" sz="2200" dirty="0" smtClean="0">
                <a:latin typeface="Times New Roman" pitchFamily="18" charset="0"/>
                <a:cs typeface="Times New Roman" pitchFamily="18" charset="0"/>
              </a:rPr>
              <a:t>    Để xác định chính xác n và p ta cần một phương trình khác. Một </a:t>
            </a:r>
            <a:r>
              <a:rPr lang="en-US" sz="2200" dirty="0" err="1" smtClean="0">
                <a:latin typeface="Times New Roman" pitchFamily="18" charset="0"/>
                <a:cs typeface="Times New Roman" pitchFamily="18" charset="0"/>
              </a:rPr>
              <a:t>mẫu</a:t>
            </a:r>
            <a:r>
              <a:rPr lang="en-US" sz="2200" dirty="0" smtClean="0">
                <a:latin typeface="Times New Roman" pitchFamily="18" charset="0"/>
                <a:cs typeface="Times New Roman" pitchFamily="18" charset="0"/>
              </a:rPr>
              <a:t> vĩ mô giữ trung hoà điện và do đó, mật độ điện tích dương tổng cộng bằng mật độ điện tích âm tổng cộng hay                                Kết hợp nó với phương trình bán dẫn cho một phương trình bậc 2 đối với n hoặc p theo                  Điều này chỉ đúng trong một hệ đồng nhất có nồng độ của tạp chất và hạt tải không đổi trong toàn bộ không gian. Tuy nhiên, các hệ thấp chiều thường được pha tạp một cách chọn lọc để sinh ra các hạt tải  trong  một  vùng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các</a:t>
            </a:r>
          </a:p>
          <a:p>
            <a:pPr algn="just">
              <a:buNone/>
            </a:pPr>
            <a:r>
              <a:rPr lang="en-US" sz="2200" dirty="0" smtClean="0">
                <a:latin typeface="Times New Roman" pitchFamily="18" charset="0"/>
                <a:cs typeface="Times New Roman" pitchFamily="18" charset="0"/>
              </a:rPr>
              <a:t>    chất cho ở chỗ khác trong không gian. Điều khó hơn là cần xác định nồng độ            </a:t>
            </a:r>
          </a:p>
        </p:txBody>
      </p:sp>
      <p:graphicFrame>
        <p:nvGraphicFramePr>
          <p:cNvPr id="113681" name="Object 17"/>
          <p:cNvGraphicFramePr>
            <a:graphicFrameLocks noChangeAspect="1"/>
          </p:cNvGraphicFramePr>
          <p:nvPr/>
        </p:nvGraphicFramePr>
        <p:xfrm>
          <a:off x="2438400" y="762000"/>
          <a:ext cx="1739900" cy="385763"/>
        </p:xfrm>
        <a:graphic>
          <a:graphicData uri="http://schemas.openxmlformats.org/presentationml/2006/ole">
            <p:oleObj spid="_x0000_s123906" name="Equation" r:id="rId4" imgW="888840" imgH="241200" progId="Equation.3">
              <p:embed/>
            </p:oleObj>
          </a:graphicData>
        </a:graphic>
      </p:graphicFrame>
      <p:graphicFrame>
        <p:nvGraphicFramePr>
          <p:cNvPr id="113686" name="Object 22"/>
          <p:cNvGraphicFramePr>
            <a:graphicFrameLocks noChangeAspect="1"/>
          </p:cNvGraphicFramePr>
          <p:nvPr/>
        </p:nvGraphicFramePr>
        <p:xfrm>
          <a:off x="7693025" y="2057400"/>
          <a:ext cx="993775" cy="346075"/>
        </p:xfrm>
        <a:graphic>
          <a:graphicData uri="http://schemas.openxmlformats.org/presentationml/2006/ole">
            <p:oleObj spid="_x0000_s123907" name="Equation" r:id="rId5" imgW="507960" imgH="215640" progId="Equation.3">
              <p:embed/>
            </p:oleObj>
          </a:graphicData>
        </a:graphic>
      </p:graphicFrame>
      <p:graphicFrame>
        <p:nvGraphicFramePr>
          <p:cNvPr id="115721" name="Object 9"/>
          <p:cNvGraphicFramePr>
            <a:graphicFrameLocks noChangeAspect="1"/>
          </p:cNvGraphicFramePr>
          <p:nvPr/>
        </p:nvGraphicFramePr>
        <p:xfrm>
          <a:off x="6654800" y="2362200"/>
          <a:ext cx="2413000" cy="387350"/>
        </p:xfrm>
        <a:graphic>
          <a:graphicData uri="http://schemas.openxmlformats.org/presentationml/2006/ole">
            <p:oleObj spid="_x0000_s123908" name="Equation" r:id="rId6" imgW="1231560" imgH="241200" progId="Equation.3">
              <p:embed/>
            </p:oleObj>
          </a:graphicData>
        </a:graphic>
      </p:graphicFrame>
      <p:graphicFrame>
        <p:nvGraphicFramePr>
          <p:cNvPr id="116745" name="Object 9"/>
          <p:cNvGraphicFramePr>
            <a:graphicFrameLocks noChangeAspect="1"/>
          </p:cNvGraphicFramePr>
          <p:nvPr/>
        </p:nvGraphicFramePr>
        <p:xfrm>
          <a:off x="1371600" y="1371600"/>
          <a:ext cx="2306638" cy="385763"/>
        </p:xfrm>
        <a:graphic>
          <a:graphicData uri="http://schemas.openxmlformats.org/presentationml/2006/ole">
            <p:oleObj spid="_x0000_s123910" name="Equation" r:id="rId7" imgW="1180800" imgH="241200" progId="Equation.3">
              <p:embed/>
            </p:oleObj>
          </a:graphicData>
        </a:graphic>
      </p:graphicFrame>
      <p:graphicFrame>
        <p:nvGraphicFramePr>
          <p:cNvPr id="116747" name="Object 11"/>
          <p:cNvGraphicFramePr>
            <a:graphicFrameLocks noChangeAspect="1"/>
          </p:cNvGraphicFramePr>
          <p:nvPr/>
        </p:nvGraphicFramePr>
        <p:xfrm>
          <a:off x="7113588" y="4876800"/>
          <a:ext cx="1192212" cy="346075"/>
        </p:xfrm>
        <a:graphic>
          <a:graphicData uri="http://schemas.openxmlformats.org/presentationml/2006/ole">
            <p:oleObj spid="_x0000_s123912" name="Equation" r:id="rId8" imgW="609480" imgH="215640" progId="Equation.3">
              <p:embed/>
            </p:oleObj>
          </a:graphicData>
        </a:graphic>
      </p:graphicFrame>
      <p:graphicFrame>
        <p:nvGraphicFramePr>
          <p:cNvPr id="117769" name="Object 9"/>
          <p:cNvGraphicFramePr>
            <a:graphicFrameLocks noChangeAspect="1"/>
          </p:cNvGraphicFramePr>
          <p:nvPr/>
        </p:nvGraphicFramePr>
        <p:xfrm>
          <a:off x="3484563" y="4572000"/>
          <a:ext cx="2116137" cy="346075"/>
        </p:xfrm>
        <a:graphic>
          <a:graphicData uri="http://schemas.openxmlformats.org/presentationml/2006/ole">
            <p:oleObj spid="_x0000_s123913" name="Equation" r:id="rId9" imgW="1079280" imgH="215640" progId="Equation.3">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của các hạt tải trong trường hợp này. </a:t>
            </a:r>
          </a:p>
          <a:p>
            <a:pPr algn="just">
              <a:buNone/>
            </a:pPr>
            <a:r>
              <a:rPr lang="en-US" sz="2200" dirty="0" smtClean="0">
                <a:latin typeface="Times New Roman" pitchFamily="18" charset="0"/>
                <a:cs typeface="Times New Roman" pitchFamily="18" charset="0"/>
              </a:rPr>
              <a:t>    Tất cả các kết quả này đối với sự lấp đầy các trạng thái bị giới hạn cho các hệ ở cân bằng. Không có hệ cân bằng nào được duy trì chính xác khi hệ bị nhiễu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cân bằng. Ví dụ như                trong vùng nghèo của một điôt p–n dưới tác dụng của thế hiệu dock về phía trước. Khi đó, ta cần lí thuyết vận chuyển để mô tả hệ. Giả sử ta biết n hoặc p. Khi đó,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(1.120) hoặc (1.121) có thể </a:t>
            </a:r>
            <a:r>
              <a:rPr lang="en-US" sz="2200" dirty="0" err="1" smtClean="0">
                <a:latin typeface="Times New Roman" pitchFamily="18" charset="0"/>
                <a:cs typeface="Times New Roman" pitchFamily="18" charset="0"/>
              </a:rPr>
              <a:t>rút</a:t>
            </a:r>
            <a:r>
              <a:rPr lang="en-US" sz="2200" dirty="0" smtClean="0">
                <a:latin typeface="Times New Roman" pitchFamily="18" charset="0"/>
                <a:cs typeface="Times New Roman" pitchFamily="18" charset="0"/>
              </a:rPr>
              <a:t> ra “mức Fermi” không phải ở cân bằng. Ví dụ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Đó là một mức Fermi thực vì hệ không ở cân bằng. Do đó, nó được gọi là </a:t>
            </a:r>
            <a:r>
              <a:rPr lang="en-US" sz="2200" i="1" dirty="0" smtClean="0">
                <a:latin typeface="Times New Roman" pitchFamily="18" charset="0"/>
                <a:cs typeface="Times New Roman" pitchFamily="18" charset="0"/>
              </a:rPr>
              <a:t>mức chuẩn Fermi  </a:t>
            </a:r>
            <a:r>
              <a:rPr lang="en-US" sz="2200" dirty="0" smtClean="0">
                <a:latin typeface="Times New Roman" pitchFamily="18" charset="0"/>
                <a:cs typeface="Times New Roman" pitchFamily="18" charset="0"/>
              </a:rPr>
              <a:t>hay </a:t>
            </a:r>
            <a:r>
              <a:rPr lang="en-US" sz="2200" i="1" dirty="0" smtClean="0">
                <a:latin typeface="Times New Roman" pitchFamily="18" charset="0"/>
                <a:cs typeface="Times New Roman" pitchFamily="18" charset="0"/>
              </a:rPr>
              <a:t>imref </a:t>
            </a:r>
            <a:r>
              <a:rPr lang="en-US" sz="2200" dirty="0" smtClean="0">
                <a:latin typeface="Times New Roman" pitchFamily="18" charset="0"/>
                <a:cs typeface="Times New Roman" pitchFamily="18" charset="0"/>
              </a:rPr>
              <a:t>(“Fermi” đọc ngược). Imref của điện tử khác với imref của lỗ trống. Đó là  một  cách  phát  biểu  khác  của                Ví dụ</a:t>
            </a:r>
          </a:p>
          <a:p>
            <a:pPr algn="just">
              <a:buNone/>
            </a:pPr>
            <a:r>
              <a:rPr lang="en-US" sz="2200" dirty="0" smtClean="0">
                <a:latin typeface="Times New Roman" pitchFamily="18" charset="0"/>
                <a:cs typeface="Times New Roman" pitchFamily="18" charset="0"/>
              </a:rPr>
              <a:t>                       trong một điôt p-n dưới tác dụng của thế hiệu dịch về phía trước.    </a:t>
            </a:r>
          </a:p>
          <a:p>
            <a:pPr algn="just">
              <a:buNone/>
            </a:pPr>
            <a:r>
              <a:rPr lang="en-US" sz="2200" dirty="0" smtClean="0">
                <a:latin typeface="Times New Roman" pitchFamily="18" charset="0"/>
                <a:cs typeface="Times New Roman" pitchFamily="18" charset="0"/>
              </a:rPr>
              <a:t>    Việc sử dụng các imref có thể gây nhầm lẫn vì nó có thể đem lại là các hạt tải </a:t>
            </a:r>
          </a:p>
          <a:p>
            <a:pPr algn="just">
              <a:buNone/>
            </a:pPr>
            <a:r>
              <a:rPr lang="en-US" sz="2200" dirty="0" smtClean="0">
                <a:latin typeface="Times New Roman" pitchFamily="18" charset="0"/>
                <a:cs typeface="Times New Roman" pitchFamily="18" charset="0"/>
              </a:rPr>
              <a:t>    được phân bố cân bằng ngoại trừ sự thay đổi mức Fermi. Điều này thường xa </a:t>
            </a:r>
          </a:p>
          <a:p>
            <a:pPr algn="just">
              <a:buNone/>
            </a:pPr>
            <a:r>
              <a:rPr lang="en-US" sz="2200" dirty="0" smtClean="0">
                <a:latin typeface="Times New Roman" pitchFamily="18" charset="0"/>
                <a:cs typeface="Times New Roman" pitchFamily="18" charset="0"/>
              </a:rPr>
              <a:t>    với thực tế nhưng kí hiệu đó thường được sử dụng.    </a:t>
            </a:r>
          </a:p>
        </p:txBody>
      </p:sp>
      <p:graphicFrame>
        <p:nvGraphicFramePr>
          <p:cNvPr id="113681" name="Object 17"/>
          <p:cNvGraphicFramePr>
            <a:graphicFrameLocks noChangeAspect="1"/>
          </p:cNvGraphicFramePr>
          <p:nvPr/>
        </p:nvGraphicFramePr>
        <p:xfrm>
          <a:off x="304800" y="5029200"/>
          <a:ext cx="1341437" cy="365125"/>
        </p:xfrm>
        <a:graphic>
          <a:graphicData uri="http://schemas.openxmlformats.org/presentationml/2006/ole">
            <p:oleObj spid="_x0000_s124930" name="Equation" r:id="rId4" imgW="685800" imgH="228600" progId="Equation.3">
              <p:embed/>
            </p:oleObj>
          </a:graphicData>
        </a:graphic>
      </p:graphicFrame>
      <p:graphicFrame>
        <p:nvGraphicFramePr>
          <p:cNvPr id="113686" name="Object 22"/>
          <p:cNvGraphicFramePr>
            <a:graphicFrameLocks noChangeAspect="1"/>
          </p:cNvGraphicFramePr>
          <p:nvPr/>
        </p:nvGraphicFramePr>
        <p:xfrm>
          <a:off x="2728913" y="3117850"/>
          <a:ext cx="3900487" cy="692150"/>
        </p:xfrm>
        <a:graphic>
          <a:graphicData uri="http://schemas.openxmlformats.org/presentationml/2006/ole">
            <p:oleObj spid="_x0000_s124931" name="Equation" r:id="rId5" imgW="1993680" imgH="431640" progId="Equation.3">
              <p:embed/>
            </p:oleObj>
          </a:graphicData>
        </a:graphic>
      </p:graphicFrame>
      <p:graphicFrame>
        <p:nvGraphicFramePr>
          <p:cNvPr id="116745" name="Object 9"/>
          <p:cNvGraphicFramePr>
            <a:graphicFrameLocks noChangeAspect="1"/>
          </p:cNvGraphicFramePr>
          <p:nvPr/>
        </p:nvGraphicFramePr>
        <p:xfrm>
          <a:off x="3019425" y="1824038"/>
          <a:ext cx="942975" cy="385762"/>
        </p:xfrm>
        <a:graphic>
          <a:graphicData uri="http://schemas.openxmlformats.org/presentationml/2006/ole">
            <p:oleObj spid="_x0000_s124933" name="Equation" r:id="rId6" imgW="482400" imgH="241200" progId="Equation.3">
              <p:embed/>
            </p:oleObj>
          </a:graphicData>
        </a:graphic>
      </p:graphicFrame>
      <p:graphicFrame>
        <p:nvGraphicFramePr>
          <p:cNvPr id="116747" name="Object 11"/>
          <p:cNvGraphicFramePr>
            <a:graphicFrameLocks noChangeAspect="1"/>
          </p:cNvGraphicFramePr>
          <p:nvPr/>
        </p:nvGraphicFramePr>
        <p:xfrm>
          <a:off x="7239000" y="4648200"/>
          <a:ext cx="1042988" cy="387350"/>
        </p:xfrm>
        <a:graphic>
          <a:graphicData uri="http://schemas.openxmlformats.org/presentationml/2006/ole">
            <p:oleObj spid="_x0000_s124934" name="Equation" r:id="rId7" imgW="533160" imgH="24120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4000" b="1" dirty="0" smtClean="0">
                <a:latin typeface="Times New Roman" pitchFamily="18" charset="0"/>
                <a:cs typeface="Times New Roman" pitchFamily="18" charset="0"/>
              </a:rPr>
              <a:t>MỤC LỤC</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a:bodyPr>
          <a:lstStyle/>
          <a:p>
            <a:pPr algn="just">
              <a:buNone/>
            </a:pPr>
            <a:r>
              <a:rPr lang="en-US" sz="2400" dirty="0" smtClean="0">
                <a:latin typeface="Times New Roman" pitchFamily="18" charset="0"/>
                <a:cs typeface="Times New Roman" pitchFamily="18" charset="0"/>
              </a:rPr>
              <a:t>          7.8. Lý thuyết điện tử gần tự do</a:t>
            </a:r>
          </a:p>
          <a:p>
            <a:pPr algn="just">
              <a:buNone/>
            </a:pPr>
            <a:r>
              <a:rPr lang="en-US" sz="2400" dirty="0" smtClean="0">
                <a:latin typeface="Times New Roman" pitchFamily="18" charset="0"/>
                <a:cs typeface="Times New Roman" pitchFamily="18" charset="0"/>
              </a:rPr>
              <a:t>           Bài tập</a:t>
            </a:r>
          </a:p>
          <a:p>
            <a:pPr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Chương 8: Tốc độ tán xạ: qui tắc vàng</a:t>
            </a: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8.1. Qui tắc vàng đối veil thế tĩnh</a:t>
            </a: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8.2. Tán xạ tạp  </a:t>
            </a:r>
          </a:p>
          <a:p>
            <a:pPr algn="just">
              <a:buNone/>
            </a:pPr>
            <a:r>
              <a:rPr lang="en-US" sz="2400" dirty="0" smtClean="0">
                <a:latin typeface="Times New Roman" pitchFamily="18" charset="0"/>
                <a:cs typeface="Times New Roman" pitchFamily="18" charset="0"/>
              </a:rPr>
              <a:t>           8.3. Qui tắc vàng đối với thế dao động</a:t>
            </a:r>
          </a:p>
          <a:p>
            <a:pPr algn="just">
              <a:buNone/>
            </a:pPr>
            <a:r>
              <a:rPr lang="en-US" sz="2400" dirty="0" smtClean="0">
                <a:latin typeface="Times New Roman" pitchFamily="18" charset="0"/>
                <a:cs typeface="Times New Roman" pitchFamily="18" charset="0"/>
              </a:rPr>
              <a:t>           8.4. Tán xạ phonon</a:t>
            </a:r>
          </a:p>
          <a:p>
            <a:pPr algn="just">
              <a:buNone/>
            </a:pPr>
            <a:r>
              <a:rPr lang="en-US" sz="2400" dirty="0" smtClean="0">
                <a:latin typeface="Times New Roman" pitchFamily="18" charset="0"/>
                <a:cs typeface="Times New Roman" pitchFamily="18" charset="0"/>
              </a:rPr>
              <a:t>           8.5. Sự hấp thụ quang</a:t>
            </a:r>
          </a:p>
          <a:p>
            <a:pPr algn="just">
              <a:buNone/>
            </a:pPr>
            <a:r>
              <a:rPr lang="en-US" sz="2400" dirty="0" smtClean="0">
                <a:latin typeface="Times New Roman" pitchFamily="18" charset="0"/>
                <a:cs typeface="Times New Roman" pitchFamily="18" charset="0"/>
              </a:rPr>
              <a:t>           8.6. Sự hấp thụ giữa các vùng</a:t>
            </a:r>
          </a:p>
          <a:p>
            <a:pPr algn="just">
              <a:buNone/>
            </a:pPr>
            <a:r>
              <a:rPr lang="en-US" sz="2400" dirty="0" smtClean="0">
                <a:latin typeface="Times New Roman" pitchFamily="18" charset="0"/>
                <a:cs typeface="Times New Roman" pitchFamily="18" charset="0"/>
              </a:rPr>
              <a:t>           8.7. Sự hấp thụ trong hố lượng tử</a:t>
            </a:r>
          </a:p>
          <a:p>
            <a:pPr algn="just">
              <a:buNone/>
            </a:pPr>
            <a:r>
              <a:rPr lang="en-US" sz="2400" dirty="0" smtClean="0">
                <a:latin typeface="Times New Roman" pitchFamily="18" charset="0"/>
                <a:cs typeface="Times New Roman" pitchFamily="18" charset="0"/>
              </a:rPr>
              <a:t>           8.8. Giản đồ và năng lượng riêng</a:t>
            </a:r>
          </a:p>
          <a:p>
            <a:pPr algn="just">
              <a:buNone/>
            </a:pPr>
            <a:r>
              <a:rPr lang="en-US" sz="2400" dirty="0" smtClean="0">
                <a:latin typeface="Times New Roman" pitchFamily="18" charset="0"/>
                <a:cs typeface="Times New Roman" pitchFamily="18" charset="0"/>
              </a:rPr>
              <a:t>           Bài tập    </a:t>
            </a:r>
          </a:p>
          <a:p>
            <a:pPr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Chương 9: Khí điện tử hai chiều</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14850" y="3321050"/>
          <a:ext cx="114300" cy="215900"/>
        </p:xfrm>
        <a:graphic>
          <a:graphicData uri="http://schemas.openxmlformats.org/presentationml/2006/ole">
            <p:oleObj spid="_x0000_s2050" name="Equation" r:id="rId3" imgW="114120" imgH="215640" progId="Equation.3">
              <p:embed/>
            </p:oleObj>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1.8.4. Khí điện tử</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Sau khi xem </a:t>
            </a:r>
            <a:r>
              <a:rPr lang="en-US" sz="2200" dirty="0" err="1" smtClean="0">
                <a:latin typeface="Times New Roman" pitchFamily="18" charset="0"/>
                <a:cs typeface="Times New Roman" pitchFamily="18" charset="0"/>
              </a:rPr>
              <a:t>xét</a:t>
            </a:r>
            <a:r>
              <a:rPr lang="en-US" sz="2200" dirty="0" smtClean="0">
                <a:latin typeface="Times New Roman" pitchFamily="18" charset="0"/>
                <a:cs typeface="Times New Roman" pitchFamily="18" charset="0"/>
              </a:rPr>
              <a:t> giới hạn không suy biến của thống kê bán dẫn cổ điển, ta sẽ nghiên cứu trường hợp ngược lại là khí điện tử tự do suy biến và bề mặt Fermi của nó. </a:t>
            </a:r>
          </a:p>
          <a:p>
            <a:pPr algn="just">
              <a:buNone/>
            </a:pPr>
            <a:r>
              <a:rPr lang="en-US" sz="2200" dirty="0" smtClean="0">
                <a:latin typeface="Times New Roman" pitchFamily="18" charset="0"/>
                <a:cs typeface="Times New Roman" pitchFamily="18" charset="0"/>
              </a:rPr>
              <a:t>    Giả thiết hệ ở nhiệt độ T = 0   và   f(E) là  một   hàm  bậc  tại</a:t>
            </a:r>
          </a:p>
          <a:p>
            <a:pPr algn="just">
              <a:buNone/>
            </a:pPr>
            <a:r>
              <a:rPr lang="en-US" sz="2200" dirty="0" smtClean="0">
                <a:latin typeface="Times New Roman" pitchFamily="18" charset="0"/>
                <a:cs typeface="Times New Roman" pitchFamily="18" charset="0"/>
              </a:rPr>
              <a:t>    Ngưỡng được cho giống như một năng lượng và                       đối với các điện tử tự do. Do đó, tồn tại số sóng Fermi                                 tương ứng với </a:t>
            </a:r>
          </a:p>
          <a:p>
            <a:pPr algn="just">
              <a:buNone/>
            </a:pPr>
            <a:r>
              <a:rPr lang="en-US" sz="2200" dirty="0" smtClean="0">
                <a:latin typeface="Times New Roman" pitchFamily="18" charset="0"/>
                <a:cs typeface="Times New Roman" pitchFamily="18" charset="0"/>
              </a:rPr>
              <a:t>           Trong không  gian       3 chiều, nó xác định một </a:t>
            </a:r>
            <a:r>
              <a:rPr lang="en-US" sz="2200" i="1" dirty="0" smtClean="0">
                <a:latin typeface="Times New Roman" pitchFamily="18" charset="0"/>
                <a:cs typeface="Times New Roman" pitchFamily="18" charset="0"/>
              </a:rPr>
              <a:t>mặt cầu Fermi</a:t>
            </a:r>
            <a:r>
              <a:rPr lang="en-US" sz="2200" dirty="0" smtClean="0">
                <a:latin typeface="Times New Roman" pitchFamily="18" charset="0"/>
                <a:cs typeface="Times New Roman" pitchFamily="18" charset="0"/>
              </a:rPr>
              <a:t>: tất cả các trạng thái bên trong bề mặt này được làm đầy tại T = 0 trong khi các trạng thái ở ngoài bề mặt này đều bỏ trống. Bề mặt trở thành đường tròn trong trường hợp 2 chiều và một cặp điểm trong trường hợp 1 chiều. Năng lượng       đo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đáy vùng được gọi là </a:t>
            </a:r>
            <a:r>
              <a:rPr lang="en-US" sz="2200" i="1" dirty="0" smtClean="0">
                <a:latin typeface="Times New Roman" pitchFamily="18" charset="0"/>
                <a:cs typeface="Times New Roman" pitchFamily="18" charset="0"/>
              </a:rPr>
              <a:t>năng lượng Fermi </a:t>
            </a:r>
            <a:r>
              <a:rPr lang="en-US" sz="2200" dirty="0" smtClean="0">
                <a:latin typeface="Times New Roman" pitchFamily="18" charset="0"/>
                <a:cs typeface="Times New Roman" pitchFamily="18" charset="0"/>
              </a:rPr>
              <a:t>và là một phép đo mật độ điện tử. </a:t>
            </a:r>
          </a:p>
          <a:p>
            <a:pPr algn="just">
              <a:buNone/>
            </a:pPr>
            <a:r>
              <a:rPr lang="en-US" sz="2200" dirty="0" smtClean="0">
                <a:latin typeface="Times New Roman" pitchFamily="18" charset="0"/>
                <a:cs typeface="Times New Roman" pitchFamily="18" charset="0"/>
              </a:rPr>
              <a:t>    Có thể </a:t>
            </a:r>
            <a:r>
              <a:rPr lang="en-US" sz="2200" dirty="0" err="1" smtClean="0">
                <a:latin typeface="Times New Roman" pitchFamily="18" charset="0"/>
                <a:cs typeface="Times New Roman" pitchFamily="18" charset="0"/>
              </a:rPr>
              <a:t>rút</a:t>
            </a:r>
            <a:r>
              <a:rPr lang="en-US" sz="2200" dirty="0" smtClean="0">
                <a:latin typeface="Times New Roman" pitchFamily="18" charset="0"/>
                <a:cs typeface="Times New Roman" pitchFamily="18" charset="0"/>
              </a:rPr>
              <a:t> ra số sóng Fermi khi sử dụng phân bố đều của các trạng thái trong không gian     Trong  trường hợp 2 chiều, mật độ trạng thái trong không  gian</a:t>
            </a:r>
          </a:p>
          <a:p>
            <a:pPr algn="just">
              <a:buNone/>
            </a:pPr>
            <a:r>
              <a:rPr lang="en-US" sz="2200" dirty="0" smtClean="0">
                <a:latin typeface="Times New Roman" pitchFamily="18" charset="0"/>
                <a:cs typeface="Times New Roman" pitchFamily="18" charset="0"/>
              </a:rPr>
              <a:t>        là                 và diện tích hình tròn Fermi là          Do đó, mật độ điện tử là                                        </a:t>
            </a:r>
          </a:p>
        </p:txBody>
      </p:sp>
      <p:graphicFrame>
        <p:nvGraphicFramePr>
          <p:cNvPr id="113681" name="Object 17"/>
          <p:cNvGraphicFramePr>
            <a:graphicFrameLocks noChangeAspect="1"/>
          </p:cNvGraphicFramePr>
          <p:nvPr/>
        </p:nvGraphicFramePr>
        <p:xfrm>
          <a:off x="7239000" y="2209800"/>
          <a:ext cx="1887538" cy="365125"/>
        </p:xfrm>
        <a:graphic>
          <a:graphicData uri="http://schemas.openxmlformats.org/presentationml/2006/ole">
            <p:oleObj spid="_x0000_s125954" name="Equation" r:id="rId4" imgW="965160" imgH="228600" progId="Equation.3">
              <p:embed/>
            </p:oleObj>
          </a:graphicData>
        </a:graphic>
      </p:graphicFrame>
      <p:graphicFrame>
        <p:nvGraphicFramePr>
          <p:cNvPr id="116745" name="Object 9"/>
          <p:cNvGraphicFramePr>
            <a:graphicFrameLocks noChangeAspect="1"/>
          </p:cNvGraphicFramePr>
          <p:nvPr/>
        </p:nvGraphicFramePr>
        <p:xfrm>
          <a:off x="5181600" y="2895600"/>
          <a:ext cx="2182813" cy="427038"/>
        </p:xfrm>
        <a:graphic>
          <a:graphicData uri="http://schemas.openxmlformats.org/presentationml/2006/ole">
            <p:oleObj spid="_x0000_s125956" name="Equation" r:id="rId5" imgW="1117440" imgH="266400" progId="Equation.3">
              <p:embed/>
            </p:oleObj>
          </a:graphicData>
        </a:graphic>
      </p:graphicFrame>
      <p:graphicFrame>
        <p:nvGraphicFramePr>
          <p:cNvPr id="116747" name="Object 11"/>
          <p:cNvGraphicFramePr>
            <a:graphicFrameLocks noChangeAspect="1"/>
          </p:cNvGraphicFramePr>
          <p:nvPr/>
        </p:nvGraphicFramePr>
        <p:xfrm>
          <a:off x="5981700" y="2590800"/>
          <a:ext cx="1714500" cy="325437"/>
        </p:xfrm>
        <a:graphic>
          <a:graphicData uri="http://schemas.openxmlformats.org/presentationml/2006/ole">
            <p:oleObj spid="_x0000_s125957" name="Equation" r:id="rId6" imgW="876240" imgH="203040" progId="Equation.3">
              <p:embed/>
            </p:oleObj>
          </a:graphicData>
        </a:graphic>
      </p:graphicFrame>
      <p:graphicFrame>
        <p:nvGraphicFramePr>
          <p:cNvPr id="125958" name="Object 6"/>
          <p:cNvGraphicFramePr>
            <a:graphicFrameLocks noChangeAspect="1"/>
          </p:cNvGraphicFramePr>
          <p:nvPr/>
        </p:nvGraphicFramePr>
        <p:xfrm>
          <a:off x="342900" y="3389312"/>
          <a:ext cx="495300" cy="344488"/>
        </p:xfrm>
        <a:graphic>
          <a:graphicData uri="http://schemas.openxmlformats.org/presentationml/2006/ole">
            <p:oleObj spid="_x0000_s125958" name="Equation" r:id="rId7" imgW="253800" imgH="215640" progId="Equation.3">
              <p:embed/>
            </p:oleObj>
          </a:graphicData>
        </a:graphic>
      </p:graphicFrame>
      <p:graphicFrame>
        <p:nvGraphicFramePr>
          <p:cNvPr id="125959" name="Object 7"/>
          <p:cNvGraphicFramePr>
            <a:graphicFrameLocks noChangeAspect="1"/>
          </p:cNvGraphicFramePr>
          <p:nvPr/>
        </p:nvGraphicFramePr>
        <p:xfrm>
          <a:off x="3106738" y="3352800"/>
          <a:ext cx="322262" cy="323850"/>
        </p:xfrm>
        <a:graphic>
          <a:graphicData uri="http://schemas.openxmlformats.org/presentationml/2006/ole">
            <p:oleObj spid="_x0000_s125959" name="Equation" r:id="rId8" imgW="164880" imgH="203040" progId="Equation.3">
              <p:embed/>
            </p:oleObj>
          </a:graphicData>
        </a:graphic>
      </p:graphicFrame>
      <p:graphicFrame>
        <p:nvGraphicFramePr>
          <p:cNvPr id="125960" name="Object 8"/>
          <p:cNvGraphicFramePr>
            <a:graphicFrameLocks noChangeAspect="1"/>
          </p:cNvGraphicFramePr>
          <p:nvPr/>
        </p:nvGraphicFramePr>
        <p:xfrm>
          <a:off x="1025525" y="4664075"/>
          <a:ext cx="422275" cy="365125"/>
        </p:xfrm>
        <a:graphic>
          <a:graphicData uri="http://schemas.openxmlformats.org/presentationml/2006/ole">
            <p:oleObj spid="_x0000_s125960" name="Equation" r:id="rId9" imgW="215640" imgH="228600" progId="Equation.3">
              <p:embed/>
            </p:oleObj>
          </a:graphicData>
        </a:graphic>
      </p:graphicFrame>
      <p:graphicFrame>
        <p:nvGraphicFramePr>
          <p:cNvPr id="125961" name="Object 9"/>
          <p:cNvGraphicFramePr>
            <a:graphicFrameLocks noChangeAspect="1"/>
          </p:cNvGraphicFramePr>
          <p:nvPr/>
        </p:nvGraphicFramePr>
        <p:xfrm>
          <a:off x="328613" y="6162675"/>
          <a:ext cx="273050" cy="344488"/>
        </p:xfrm>
        <a:graphic>
          <a:graphicData uri="http://schemas.openxmlformats.org/presentationml/2006/ole">
            <p:oleObj spid="_x0000_s125961" name="Equation" r:id="rId10" imgW="139680" imgH="215640" progId="Equation.3">
              <p:embed/>
            </p:oleObj>
          </a:graphicData>
        </a:graphic>
      </p:graphicFrame>
      <p:graphicFrame>
        <p:nvGraphicFramePr>
          <p:cNvPr id="13" name="Object 9"/>
          <p:cNvGraphicFramePr>
            <a:graphicFrameLocks noChangeAspect="1"/>
          </p:cNvGraphicFramePr>
          <p:nvPr/>
        </p:nvGraphicFramePr>
        <p:xfrm>
          <a:off x="1652588" y="5715000"/>
          <a:ext cx="320675" cy="344488"/>
        </p:xfrm>
        <a:graphic>
          <a:graphicData uri="http://schemas.openxmlformats.org/presentationml/2006/ole">
            <p:oleObj spid="_x0000_s125963" name="Equation" r:id="rId11" imgW="164880" imgH="215640" progId="Equation.3">
              <p:embed/>
            </p:oleObj>
          </a:graphicData>
        </a:graphic>
      </p:graphicFrame>
      <p:graphicFrame>
        <p:nvGraphicFramePr>
          <p:cNvPr id="125964" name="Object 12"/>
          <p:cNvGraphicFramePr>
            <a:graphicFrameLocks noChangeAspect="1"/>
          </p:cNvGraphicFramePr>
          <p:nvPr/>
        </p:nvGraphicFramePr>
        <p:xfrm>
          <a:off x="965200" y="6169025"/>
          <a:ext cx="1016000" cy="384175"/>
        </p:xfrm>
        <a:graphic>
          <a:graphicData uri="http://schemas.openxmlformats.org/presentationml/2006/ole">
            <p:oleObj spid="_x0000_s125964" name="Equation" r:id="rId12" imgW="520560" imgH="241200" progId="Equation.3">
              <p:embed/>
            </p:oleObj>
          </a:graphicData>
        </a:graphic>
      </p:graphicFrame>
      <p:graphicFrame>
        <p:nvGraphicFramePr>
          <p:cNvPr id="125966" name="Object 14"/>
          <p:cNvGraphicFramePr>
            <a:graphicFrameLocks noChangeAspect="1"/>
          </p:cNvGraphicFramePr>
          <p:nvPr/>
        </p:nvGraphicFramePr>
        <p:xfrm>
          <a:off x="5486400" y="6172200"/>
          <a:ext cx="595312" cy="365125"/>
        </p:xfrm>
        <a:graphic>
          <a:graphicData uri="http://schemas.openxmlformats.org/presentationml/2006/ole">
            <p:oleObj spid="_x0000_s125966" name="Equation" r:id="rId13" imgW="304560" imgH="228600" progId="Equation.3">
              <p:embed/>
            </p:oleObj>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Do đó,                               Nó là cách dề nhất để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và        Còn có các đại lượng “Fermi” khác như vận tốc Fermi                        đối với các điện tử tự do (vận tốc nhóm tại       nói chung). Khi biết mật độ và khối lượng hiệu dụng của khí điện tử, có thể </a:t>
            </a:r>
            <a:r>
              <a:rPr lang="en-US" sz="2200" dirty="0" err="1" smtClean="0">
                <a:latin typeface="Times New Roman" pitchFamily="18" charset="0"/>
                <a:cs typeface="Times New Roman" pitchFamily="18" charset="0"/>
              </a:rPr>
              <a:t>dùng</a:t>
            </a:r>
            <a:r>
              <a:rPr lang="en-US" sz="2200" dirty="0" smtClean="0">
                <a:latin typeface="Times New Roman" pitchFamily="18" charset="0"/>
                <a:cs typeface="Times New Roman" pitchFamily="18" charset="0"/>
              </a:rPr>
              <a:t> các công thức này để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và xác định xem khí điện tử là suy biến hay không suy biến ở nhiệt độ đã cho.</a:t>
            </a:r>
          </a:p>
          <a:p>
            <a:pPr algn="just">
              <a:buNone/>
            </a:pPr>
            <a:r>
              <a:rPr lang="en-US" sz="2200" dirty="0" smtClean="0">
                <a:latin typeface="Times New Roman" pitchFamily="18" charset="0"/>
                <a:cs typeface="Times New Roman" pitchFamily="18" charset="0"/>
              </a:rPr>
              <a:t>    Bề mặt Fermi có dạng phức tạp hơn nếu            mất tính đối xứng cầu với các dạng đặc biệt trong một số vật liệu. Nó có thể được định nghĩa như là bề mặt đẳng năng mà thể tích của nó duy trì một mật độ điện tử chính xác. Đối với các bán dẫn thông thường, phép gần đúng cầu chỉ duy trì trong những trường hợp đặc biệt như vùng dẫn của GaAs.</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1.8.5. Các hàm phân bố khác</a:t>
            </a:r>
          </a:p>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Có những định luật phân bố khác đối với các hạt không phải là fecmion. Các hạt cổ điển tuân theo phân bố Boltzmann     </a:t>
            </a:r>
          </a:p>
        </p:txBody>
      </p:sp>
      <p:graphicFrame>
        <p:nvGraphicFramePr>
          <p:cNvPr id="113681" name="Object 17"/>
          <p:cNvGraphicFramePr>
            <a:graphicFrameLocks noChangeAspect="1"/>
          </p:cNvGraphicFramePr>
          <p:nvPr/>
        </p:nvGraphicFramePr>
        <p:xfrm>
          <a:off x="2743200" y="685800"/>
          <a:ext cx="3675062" cy="730250"/>
        </p:xfrm>
        <a:graphic>
          <a:graphicData uri="http://schemas.openxmlformats.org/presentationml/2006/ole">
            <p:oleObj spid="_x0000_s144386" name="Equation" r:id="rId4" imgW="1879560" imgH="457200" progId="Equation.3">
              <p:embed/>
            </p:oleObj>
          </a:graphicData>
        </a:graphic>
      </p:graphicFrame>
      <p:graphicFrame>
        <p:nvGraphicFramePr>
          <p:cNvPr id="116745" name="Object 9"/>
          <p:cNvGraphicFramePr>
            <a:graphicFrameLocks noChangeAspect="1"/>
          </p:cNvGraphicFramePr>
          <p:nvPr/>
        </p:nvGraphicFramePr>
        <p:xfrm>
          <a:off x="5181600" y="1905000"/>
          <a:ext cx="1536700" cy="344488"/>
        </p:xfrm>
        <a:graphic>
          <a:graphicData uri="http://schemas.openxmlformats.org/presentationml/2006/ole">
            <p:oleObj spid="_x0000_s144387" name="Equation" r:id="rId5" imgW="787320" imgH="215640" progId="Equation.3">
              <p:embed/>
            </p:oleObj>
          </a:graphicData>
        </a:graphic>
      </p:graphicFrame>
      <p:graphicFrame>
        <p:nvGraphicFramePr>
          <p:cNvPr id="116747" name="Object 11"/>
          <p:cNvGraphicFramePr>
            <a:graphicFrameLocks noChangeAspect="1"/>
          </p:cNvGraphicFramePr>
          <p:nvPr/>
        </p:nvGraphicFramePr>
        <p:xfrm>
          <a:off x="7275513" y="1524000"/>
          <a:ext cx="496887" cy="366712"/>
        </p:xfrm>
        <a:graphic>
          <a:graphicData uri="http://schemas.openxmlformats.org/presentationml/2006/ole">
            <p:oleObj spid="_x0000_s144388" name="Equation" r:id="rId6" imgW="253800" imgH="228600" progId="Equation.3">
              <p:embed/>
            </p:oleObj>
          </a:graphicData>
        </a:graphic>
      </p:graphicFrame>
      <p:graphicFrame>
        <p:nvGraphicFramePr>
          <p:cNvPr id="125958" name="Object 6"/>
          <p:cNvGraphicFramePr>
            <a:graphicFrameLocks noChangeAspect="1"/>
          </p:cNvGraphicFramePr>
          <p:nvPr/>
        </p:nvGraphicFramePr>
        <p:xfrm>
          <a:off x="1295400" y="1524000"/>
          <a:ext cx="2005013" cy="385763"/>
        </p:xfrm>
        <a:graphic>
          <a:graphicData uri="http://schemas.openxmlformats.org/presentationml/2006/ole">
            <p:oleObj spid="_x0000_s144389" name="Equation" r:id="rId7" imgW="1028520" imgH="241200" progId="Equation.3">
              <p:embed/>
            </p:oleObj>
          </a:graphicData>
        </a:graphic>
      </p:graphicFrame>
      <p:graphicFrame>
        <p:nvGraphicFramePr>
          <p:cNvPr id="125959" name="Object 7"/>
          <p:cNvGraphicFramePr>
            <a:graphicFrameLocks noChangeAspect="1"/>
          </p:cNvGraphicFramePr>
          <p:nvPr/>
        </p:nvGraphicFramePr>
        <p:xfrm>
          <a:off x="6486525" y="1524000"/>
          <a:ext cx="371475" cy="344488"/>
        </p:xfrm>
        <a:graphic>
          <a:graphicData uri="http://schemas.openxmlformats.org/presentationml/2006/ole">
            <p:oleObj spid="_x0000_s144390" name="Equation" r:id="rId8" imgW="190440" imgH="215640" progId="Equation.3">
              <p:embed/>
            </p:oleObj>
          </a:graphicData>
        </a:graphic>
      </p:graphicFrame>
      <p:graphicFrame>
        <p:nvGraphicFramePr>
          <p:cNvPr id="125960" name="Object 8"/>
          <p:cNvGraphicFramePr>
            <a:graphicFrameLocks noChangeAspect="1"/>
          </p:cNvGraphicFramePr>
          <p:nvPr/>
        </p:nvGraphicFramePr>
        <p:xfrm>
          <a:off x="3132138" y="2209800"/>
          <a:ext cx="373062" cy="344488"/>
        </p:xfrm>
        <a:graphic>
          <a:graphicData uri="http://schemas.openxmlformats.org/presentationml/2006/ole">
            <p:oleObj spid="_x0000_s144391" name="Equation" r:id="rId9" imgW="190440" imgH="215640" progId="Equation.3">
              <p:embed/>
            </p:oleObj>
          </a:graphicData>
        </a:graphic>
      </p:graphicFrame>
      <p:graphicFrame>
        <p:nvGraphicFramePr>
          <p:cNvPr id="125961" name="Object 9"/>
          <p:cNvGraphicFramePr>
            <a:graphicFrameLocks noChangeAspect="1"/>
          </p:cNvGraphicFramePr>
          <p:nvPr/>
        </p:nvGraphicFramePr>
        <p:xfrm>
          <a:off x="4953000" y="3276600"/>
          <a:ext cx="646113" cy="384175"/>
        </p:xfrm>
        <a:graphic>
          <a:graphicData uri="http://schemas.openxmlformats.org/presentationml/2006/ole">
            <p:oleObj spid="_x0000_s144392" name="Equation" r:id="rId10" imgW="330120" imgH="241200" progId="Equation.3">
              <p:embed/>
            </p:oleObj>
          </a:graphicData>
        </a:graphic>
      </p:graphicFrame>
      <p:graphicFrame>
        <p:nvGraphicFramePr>
          <p:cNvPr id="13" name="Object 9"/>
          <p:cNvGraphicFramePr>
            <a:graphicFrameLocks noChangeAspect="1"/>
          </p:cNvGraphicFramePr>
          <p:nvPr/>
        </p:nvGraphicFramePr>
        <p:xfrm>
          <a:off x="7250112" y="2590800"/>
          <a:ext cx="369888" cy="344488"/>
        </p:xfrm>
        <a:graphic>
          <a:graphicData uri="http://schemas.openxmlformats.org/presentationml/2006/ole">
            <p:oleObj spid="_x0000_s144393" name="Equation" r:id="rId11" imgW="190440" imgH="215640" progId="Equation.3">
              <p:embed/>
            </p:oleObj>
          </a:graphicData>
        </a:graphic>
      </p:graphicFrame>
      <p:graphicFrame>
        <p:nvGraphicFramePr>
          <p:cNvPr id="125964" name="Object 12"/>
          <p:cNvGraphicFramePr>
            <a:graphicFrameLocks noChangeAspect="1"/>
          </p:cNvGraphicFramePr>
          <p:nvPr/>
        </p:nvGraphicFramePr>
        <p:xfrm>
          <a:off x="2179637" y="6248400"/>
          <a:ext cx="4906963" cy="365125"/>
        </p:xfrm>
        <a:graphic>
          <a:graphicData uri="http://schemas.openxmlformats.org/presentationml/2006/ole">
            <p:oleObj spid="_x0000_s144394" name="Equation" r:id="rId12" imgW="2514600" imgH="228600" progId="Equation.3">
              <p:embed/>
            </p:oleObj>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trong đó     là thế hoá học và nó thay cho        trong phân bố Fermi-Dirac. Nó giống như giới hạn không suy biến của phân bố Fermi và được sử dụng rộng rãi đối với các bán dẫn cổ điển.</a:t>
            </a:r>
          </a:p>
          <a:p>
            <a:pPr algn="just">
              <a:buNone/>
            </a:pPr>
            <a:r>
              <a:rPr lang="en-US" sz="2200" dirty="0" smtClean="0">
                <a:latin typeface="Times New Roman" pitchFamily="18" charset="0"/>
                <a:cs typeface="Times New Roman" pitchFamily="18" charset="0"/>
              </a:rPr>
              <a:t>    Các bozon tuân theo thống kê Bose-Einstein</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bozon là những hạt mang xung lượng góc không hoặc nguyên theo đơn vị       Điều này khác với các fecmion lấy các giá trị bán nguyên. Ví dụ về bozon là một nguyên tử      . Nhiều bozon không phải là “hạt” theo nghĩa thông thường. Các phonon và photon là những bozon quan trọng nhất.  </a:t>
            </a:r>
          </a:p>
          <a:p>
            <a:pPr algn="just">
              <a:buNone/>
            </a:pPr>
            <a:r>
              <a:rPr lang="en-US" sz="2200" dirty="0" smtClean="0">
                <a:latin typeface="Times New Roman" pitchFamily="18" charset="0"/>
                <a:cs typeface="Times New Roman" pitchFamily="18" charset="0"/>
              </a:rPr>
              <a:t>    Thế hoá học được điều chỉnh để giữ cho số hạt không đổi khi nhiệt độ thay đổi. Cùng một lập luận có thể áp dụng cho          nhưng không áp dụng được cho các phonon và photon sinh ra hoặc mất đi một cách tùy ý. Do đó, phonon</a:t>
            </a:r>
          </a:p>
          <a:p>
            <a:pPr algn="just">
              <a:buNone/>
            </a:pPr>
            <a:r>
              <a:rPr lang="en-US" sz="2200" dirty="0" smtClean="0">
                <a:latin typeface="Times New Roman" pitchFamily="18" charset="0"/>
                <a:cs typeface="Times New Roman" pitchFamily="18" charset="0"/>
              </a:rPr>
              <a:t>    và photon không có thế hoá học. Ví dụ số phonon trong một kiểu có tần số      </a:t>
            </a:r>
          </a:p>
          <a:p>
            <a:pPr algn="just">
              <a:buNone/>
            </a:pPr>
            <a:r>
              <a:rPr lang="en-US" sz="2200" dirty="0" smtClean="0">
                <a:latin typeface="Times New Roman" pitchFamily="18" charset="0"/>
                <a:cs typeface="Times New Roman" pitchFamily="18" charset="0"/>
              </a:rPr>
              <a:t>    được cho bởi</a:t>
            </a:r>
          </a:p>
          <a:p>
            <a:pPr algn="just">
              <a:buNone/>
            </a:pPr>
            <a:r>
              <a:rPr lang="en-US" sz="2200" dirty="0" smtClean="0">
                <a:latin typeface="Times New Roman" pitchFamily="18" charset="0"/>
                <a:cs typeface="Times New Roman" pitchFamily="18" charset="0"/>
              </a:rPr>
              <a:t>          </a:t>
            </a:r>
          </a:p>
        </p:txBody>
      </p:sp>
      <p:graphicFrame>
        <p:nvGraphicFramePr>
          <p:cNvPr id="116745" name="Object 9"/>
          <p:cNvGraphicFramePr>
            <a:graphicFrameLocks noChangeAspect="1"/>
          </p:cNvGraphicFramePr>
          <p:nvPr/>
        </p:nvGraphicFramePr>
        <p:xfrm>
          <a:off x="8772525" y="5486400"/>
          <a:ext cx="371475" cy="384175"/>
        </p:xfrm>
        <a:graphic>
          <a:graphicData uri="http://schemas.openxmlformats.org/presentationml/2006/ole">
            <p:oleObj spid="_x0000_s145411" name="Equation" r:id="rId4" imgW="190440" imgH="241200" progId="Equation.3">
              <p:embed/>
            </p:oleObj>
          </a:graphicData>
        </a:graphic>
      </p:graphicFrame>
      <p:graphicFrame>
        <p:nvGraphicFramePr>
          <p:cNvPr id="116747" name="Object 11"/>
          <p:cNvGraphicFramePr>
            <a:graphicFrameLocks noChangeAspect="1"/>
          </p:cNvGraphicFramePr>
          <p:nvPr/>
        </p:nvGraphicFramePr>
        <p:xfrm>
          <a:off x="3200400" y="3713162"/>
          <a:ext cx="571500" cy="325438"/>
        </p:xfrm>
        <a:graphic>
          <a:graphicData uri="http://schemas.openxmlformats.org/presentationml/2006/ole">
            <p:oleObj spid="_x0000_s145412" name="Equation" r:id="rId5" imgW="291960" imgH="203040" progId="Equation.3">
              <p:embed/>
            </p:oleObj>
          </a:graphicData>
        </a:graphic>
      </p:graphicFrame>
      <p:graphicFrame>
        <p:nvGraphicFramePr>
          <p:cNvPr id="125958" name="Object 6"/>
          <p:cNvGraphicFramePr>
            <a:graphicFrameLocks noChangeAspect="1"/>
          </p:cNvGraphicFramePr>
          <p:nvPr/>
        </p:nvGraphicFramePr>
        <p:xfrm>
          <a:off x="2992437" y="5867400"/>
          <a:ext cx="3713163" cy="852488"/>
        </p:xfrm>
        <a:graphic>
          <a:graphicData uri="http://schemas.openxmlformats.org/presentationml/2006/ole">
            <p:oleObj spid="_x0000_s145413" name="Equation" r:id="rId6" imgW="1904760" imgH="533160" progId="Equation.3">
              <p:embed/>
            </p:oleObj>
          </a:graphicData>
        </a:graphic>
      </p:graphicFrame>
      <p:graphicFrame>
        <p:nvGraphicFramePr>
          <p:cNvPr id="125959" name="Object 7"/>
          <p:cNvGraphicFramePr>
            <a:graphicFrameLocks noChangeAspect="1"/>
          </p:cNvGraphicFramePr>
          <p:nvPr/>
        </p:nvGraphicFramePr>
        <p:xfrm>
          <a:off x="685800" y="3373437"/>
          <a:ext cx="296862" cy="284163"/>
        </p:xfrm>
        <a:graphic>
          <a:graphicData uri="http://schemas.openxmlformats.org/presentationml/2006/ole">
            <p:oleObj spid="_x0000_s145414" name="Equation" r:id="rId7" imgW="152280" imgH="177480" progId="Equation.3">
              <p:embed/>
            </p:oleObj>
          </a:graphicData>
        </a:graphic>
      </p:graphicFrame>
      <p:graphicFrame>
        <p:nvGraphicFramePr>
          <p:cNvPr id="125960" name="Object 8"/>
          <p:cNvGraphicFramePr>
            <a:graphicFrameLocks noChangeAspect="1"/>
          </p:cNvGraphicFramePr>
          <p:nvPr/>
        </p:nvGraphicFramePr>
        <p:xfrm>
          <a:off x="1371600" y="838200"/>
          <a:ext cx="298450" cy="263525"/>
        </p:xfrm>
        <a:graphic>
          <a:graphicData uri="http://schemas.openxmlformats.org/presentationml/2006/ole">
            <p:oleObj spid="_x0000_s145415" name="Equation" r:id="rId8" imgW="152280" imgH="164880" progId="Equation.3">
              <p:embed/>
            </p:oleObj>
          </a:graphicData>
        </a:graphic>
      </p:graphicFrame>
      <p:graphicFrame>
        <p:nvGraphicFramePr>
          <p:cNvPr id="13" name="Object 9"/>
          <p:cNvGraphicFramePr>
            <a:graphicFrameLocks noChangeAspect="1"/>
          </p:cNvGraphicFramePr>
          <p:nvPr/>
        </p:nvGraphicFramePr>
        <p:xfrm>
          <a:off x="5029200" y="762000"/>
          <a:ext cx="419100" cy="344488"/>
        </p:xfrm>
        <a:graphic>
          <a:graphicData uri="http://schemas.openxmlformats.org/presentationml/2006/ole">
            <p:oleObj spid="_x0000_s145417" name="Equation" r:id="rId9" imgW="215640" imgH="215640" progId="Equation.3">
              <p:embed/>
            </p:oleObj>
          </a:graphicData>
        </a:graphic>
      </p:graphicFrame>
      <p:graphicFrame>
        <p:nvGraphicFramePr>
          <p:cNvPr id="125964" name="Object 12"/>
          <p:cNvGraphicFramePr>
            <a:graphicFrameLocks noChangeAspect="1"/>
          </p:cNvGraphicFramePr>
          <p:nvPr/>
        </p:nvGraphicFramePr>
        <p:xfrm>
          <a:off x="2155825" y="2195513"/>
          <a:ext cx="4956175" cy="852487"/>
        </p:xfrm>
        <a:graphic>
          <a:graphicData uri="http://schemas.openxmlformats.org/presentationml/2006/ole">
            <p:oleObj spid="_x0000_s145418" name="Equation" r:id="rId10" imgW="2539800" imgH="533160" progId="Equation.3">
              <p:embed/>
            </p:oleObj>
          </a:graphicData>
        </a:graphic>
      </p:graphicFrame>
      <p:graphicFrame>
        <p:nvGraphicFramePr>
          <p:cNvPr id="145419" name="Object 11"/>
          <p:cNvGraphicFramePr>
            <a:graphicFrameLocks noChangeAspect="1"/>
          </p:cNvGraphicFramePr>
          <p:nvPr/>
        </p:nvGraphicFramePr>
        <p:xfrm>
          <a:off x="5295900" y="4779962"/>
          <a:ext cx="571500" cy="325438"/>
        </p:xfrm>
        <a:graphic>
          <a:graphicData uri="http://schemas.openxmlformats.org/presentationml/2006/ole">
            <p:oleObj spid="_x0000_s145419" name="Equation" r:id="rId11" imgW="291960" imgH="203040" progId="Equation.3">
              <p:embed/>
            </p:oleObj>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Điều này là quan trọng khi tính tốc độ tán xạ phụ thuộc vào só phonon trong mỗi một kiểu. Nó có giới hạn đơn giản                             (năng lượng nhiệt trên năng lượng của một phonon) ở nhiệt độ cao. </a:t>
            </a:r>
          </a:p>
          <a:p>
            <a:pPr algn="just">
              <a:buNone/>
            </a:pPr>
            <a:r>
              <a:rPr lang="en-US" sz="2200" dirty="0" smtClean="0">
                <a:latin typeface="Times New Roman" pitchFamily="18" charset="0"/>
                <a:cs typeface="Times New Roman" pitchFamily="18" charset="0"/>
              </a:rPr>
              <a:t>    Dạng của phân bố Bose khác nhiều so với phân bố Fermi ở năng lượng thấp. Nó chỉ được định nghĩa đối với             và tiến tới     khi              (hoặc</a:t>
            </a:r>
          </a:p>
          <a:p>
            <a:pPr algn="just">
              <a:buNone/>
            </a:pPr>
            <a:r>
              <a:rPr lang="en-US" sz="2200" dirty="0" smtClean="0">
                <a:latin typeface="Times New Roman" pitchFamily="18" charset="0"/>
                <a:cs typeface="Times New Roman" pitchFamily="18" charset="0"/>
              </a:rPr>
              <a:t>    đối với phonon hoặc photon). Điều đó có nghĩa là các bozon bảo toàn </a:t>
            </a:r>
            <a:r>
              <a:rPr lang="en-US" sz="2200" dirty="0" err="1" smtClean="0">
                <a:latin typeface="Times New Roman" pitchFamily="18" charset="0"/>
                <a:cs typeface="Times New Roman" pitchFamily="18" charset="0"/>
              </a:rPr>
              <a:t>ví</a:t>
            </a:r>
            <a:r>
              <a:rPr lang="en-US" sz="2200" dirty="0" smtClean="0">
                <a:latin typeface="Times New Roman" pitchFamily="18" charset="0"/>
                <a:cs typeface="Times New Roman" pitchFamily="18" charset="0"/>
              </a:rPr>
              <a:t> dụ như          trải qua </a:t>
            </a:r>
            <a:r>
              <a:rPr lang="en-US" sz="2200" i="1" dirty="0" smtClean="0">
                <a:latin typeface="Times New Roman" pitchFamily="18" charset="0"/>
                <a:cs typeface="Times New Roman" pitchFamily="18" charset="0"/>
              </a:rPr>
              <a:t>sự ngưng kết Bose </a:t>
            </a:r>
            <a:r>
              <a:rPr lang="en-US" sz="2200" dirty="0" smtClean="0">
                <a:latin typeface="Times New Roman" pitchFamily="18" charset="0"/>
                <a:cs typeface="Times New Roman" pitchFamily="18" charset="0"/>
              </a:rPr>
              <a:t>để kết thúc ở trạng thái cơ bản khi nhiệt độ giảm tới không.</a:t>
            </a:r>
          </a:p>
          <a:p>
            <a:pPr algn="just">
              <a:buNone/>
            </a:pPr>
            <a:r>
              <a:rPr lang="en-US" sz="2200" dirty="0" smtClean="0">
                <a:latin typeface="Times New Roman" pitchFamily="18" charset="0"/>
                <a:cs typeface="Times New Roman" pitchFamily="18" charset="0"/>
              </a:rPr>
              <a:t>    Tính chất của các fecmion và bozon là trái ngược nhau trong giới hạn này: các bozon có xu hướng dồn vào một chỗ và nén nhiều nhất vào trạng thái thấp nhất trong khi các fecmion bị ép giữ tách rời và chỉ có thể có một hạt ứng với mỗi một trạng thái. Các hàm Fermi, Boltzmann và Bose được vẽ cùng nhau để so sánh trên hình 1.15.</a:t>
            </a:r>
          </a:p>
          <a:p>
            <a:pPr algn="just">
              <a:buNone/>
            </a:pPr>
            <a:r>
              <a:rPr lang="en-US" sz="2200" dirty="0" smtClean="0">
                <a:latin typeface="Times New Roman" pitchFamily="18" charset="0"/>
                <a:cs typeface="Times New Roman" pitchFamily="18" charset="0"/>
              </a:rPr>
              <a:t>    Có một số giới hạn khác áp đặt lên giá trị của các hàm lấp  đầy.  Thứ  nhất  là</a:t>
            </a:r>
          </a:p>
          <a:p>
            <a:pPr algn="just">
              <a:buNone/>
            </a:pPr>
            <a:r>
              <a:rPr lang="en-US" sz="2200" dirty="0" smtClean="0">
                <a:latin typeface="Times New Roman" pitchFamily="18" charset="0"/>
                <a:cs typeface="Times New Roman" pitchFamily="18" charset="0"/>
              </a:rPr>
              <a:t>    chúng chỉ áp dụng cho các hệ lớn hoặc các hệ nhỏ tiếp xúc với một bình chứa có thể cung cấp các hạt và năng lượng. Chúng không  áp  dụng  được cho các         </a:t>
            </a:r>
          </a:p>
        </p:txBody>
      </p:sp>
      <p:graphicFrame>
        <p:nvGraphicFramePr>
          <p:cNvPr id="116747" name="Object 11"/>
          <p:cNvGraphicFramePr>
            <a:graphicFrameLocks noChangeAspect="1"/>
          </p:cNvGraphicFramePr>
          <p:nvPr/>
        </p:nvGraphicFramePr>
        <p:xfrm>
          <a:off x="5943600" y="2235200"/>
          <a:ext cx="298450" cy="203200"/>
        </p:xfrm>
        <a:graphic>
          <a:graphicData uri="http://schemas.openxmlformats.org/presentationml/2006/ole">
            <p:oleObj spid="_x0000_s165891" name="Equation" r:id="rId4" imgW="152280" imgH="126720" progId="Equation.3">
              <p:embed/>
            </p:oleObj>
          </a:graphicData>
        </a:graphic>
      </p:graphicFrame>
      <p:graphicFrame>
        <p:nvGraphicFramePr>
          <p:cNvPr id="125959" name="Object 7"/>
          <p:cNvGraphicFramePr>
            <a:graphicFrameLocks noChangeAspect="1"/>
          </p:cNvGraphicFramePr>
          <p:nvPr/>
        </p:nvGraphicFramePr>
        <p:xfrm>
          <a:off x="4951412" y="1066800"/>
          <a:ext cx="1830388" cy="385762"/>
        </p:xfrm>
        <a:graphic>
          <a:graphicData uri="http://schemas.openxmlformats.org/presentationml/2006/ole">
            <p:oleObj spid="_x0000_s165893" name="Equation" r:id="rId5" imgW="939600" imgH="241200" progId="Equation.3">
              <p:embed/>
            </p:oleObj>
          </a:graphicData>
        </a:graphic>
      </p:graphicFrame>
      <p:graphicFrame>
        <p:nvGraphicFramePr>
          <p:cNvPr id="125960" name="Object 8"/>
          <p:cNvGraphicFramePr>
            <a:graphicFrameLocks noChangeAspect="1"/>
          </p:cNvGraphicFramePr>
          <p:nvPr/>
        </p:nvGraphicFramePr>
        <p:xfrm>
          <a:off x="3886200" y="2209800"/>
          <a:ext cx="795338" cy="323850"/>
        </p:xfrm>
        <a:graphic>
          <a:graphicData uri="http://schemas.openxmlformats.org/presentationml/2006/ole">
            <p:oleObj spid="_x0000_s165894" name="Equation" r:id="rId6" imgW="406080" imgH="203040" progId="Equation.3">
              <p:embed/>
            </p:oleObj>
          </a:graphicData>
        </a:graphic>
      </p:graphicFrame>
      <p:graphicFrame>
        <p:nvGraphicFramePr>
          <p:cNvPr id="13" name="Object 9"/>
          <p:cNvGraphicFramePr>
            <a:graphicFrameLocks noChangeAspect="1"/>
          </p:cNvGraphicFramePr>
          <p:nvPr/>
        </p:nvGraphicFramePr>
        <p:xfrm>
          <a:off x="8280400" y="2209800"/>
          <a:ext cx="863600" cy="284163"/>
        </p:xfrm>
        <a:graphic>
          <a:graphicData uri="http://schemas.openxmlformats.org/presentationml/2006/ole">
            <p:oleObj spid="_x0000_s165895" name="Equation" r:id="rId7" imgW="444240" imgH="177480" progId="Equation.3">
              <p:embed/>
            </p:oleObj>
          </a:graphicData>
        </a:graphic>
      </p:graphicFrame>
      <p:graphicFrame>
        <p:nvGraphicFramePr>
          <p:cNvPr id="165898" name="Object 10"/>
          <p:cNvGraphicFramePr>
            <a:graphicFrameLocks noChangeAspect="1"/>
          </p:cNvGraphicFramePr>
          <p:nvPr/>
        </p:nvGraphicFramePr>
        <p:xfrm>
          <a:off x="6629400" y="2209800"/>
          <a:ext cx="919162" cy="247650"/>
        </p:xfrm>
        <a:graphic>
          <a:graphicData uri="http://schemas.openxmlformats.org/presentationml/2006/ole">
            <p:oleObj spid="_x0000_s165898" name="Equation" r:id="rId8" imgW="469800" imgH="203040" progId="Equation.3">
              <p:embed/>
            </p:oleObj>
          </a:graphicData>
        </a:graphic>
      </p:graphicFrame>
      <p:graphicFrame>
        <p:nvGraphicFramePr>
          <p:cNvPr id="165899" name="Object 11"/>
          <p:cNvGraphicFramePr>
            <a:graphicFrameLocks noChangeAspect="1"/>
          </p:cNvGraphicFramePr>
          <p:nvPr/>
        </p:nvGraphicFramePr>
        <p:xfrm>
          <a:off x="876300" y="2895600"/>
          <a:ext cx="571500" cy="325437"/>
        </p:xfrm>
        <a:graphic>
          <a:graphicData uri="http://schemas.openxmlformats.org/presentationml/2006/ole">
            <p:oleObj spid="_x0000_s165899" name="Equation" r:id="rId9" imgW="291960" imgH="203040" progId="Equation.3">
              <p:embed/>
            </p:oleObj>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b="1" dirty="0" smtClean="0">
              <a:latin typeface="Times New Roman" pitchFamily="18" charset="0"/>
              <a:cs typeface="Times New Roman" pitchFamily="18" charset="0"/>
            </a:endParaRPr>
          </a:p>
          <a:p>
            <a:pPr algn="just">
              <a:buNone/>
            </a:pPr>
            <a:endParaRPr lang="en-US" sz="22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   Hình 1.15. </a:t>
            </a:r>
            <a:r>
              <a:rPr lang="en-US" sz="1800" dirty="0" smtClean="0">
                <a:latin typeface="Times New Roman" pitchFamily="18" charset="0"/>
                <a:cs typeface="Times New Roman" pitchFamily="18" charset="0"/>
              </a:rPr>
              <a:t>Các hàm phân bố Fermi-Dirac, </a:t>
            </a:r>
          </a:p>
          <a:p>
            <a:pPr algn="just">
              <a:buNone/>
            </a:pPr>
            <a:r>
              <a:rPr lang="en-US" sz="1800" dirty="0" smtClean="0">
                <a:latin typeface="Times New Roman" pitchFamily="18" charset="0"/>
                <a:cs typeface="Times New Roman" pitchFamily="18" charset="0"/>
              </a:rPr>
              <a:t>    Boltzmann và Bose-Einstein được vẽ trên</a:t>
            </a:r>
          </a:p>
          <a:p>
            <a:pPr algn="just">
              <a:buNone/>
            </a:pPr>
            <a:r>
              <a:rPr lang="en-US" sz="1800" dirty="0" smtClean="0">
                <a:latin typeface="Times New Roman" pitchFamily="18" charset="0"/>
                <a:cs typeface="Times New Roman" pitchFamily="18" charset="0"/>
              </a:rPr>
              <a:t>    cùng một thang đo chung theo </a:t>
            </a: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điện tử ở bên trong một chấm lượng tử (một nguyên tử nhân tạo cô lập). Một giới hạn thứ hai là các hạt cần phải không tương tác với nhau vì ta đã giả thiết rằng xác suất để một điện tử chiếm giữ một trạng thái không bị ảnh hưởng bởi các điện tử chiếm giữ các trạng thái khác. Nó luôn luôn là một phép gần đúng khi các điện tử tích điện và đẩy nhau và nó không đúng trong một số trường hợp.</a:t>
            </a:r>
          </a:p>
          <a:p>
            <a:pPr algn="just">
              <a:buNone/>
            </a:pPr>
            <a:r>
              <a:rPr lang="en-US" sz="2200" dirty="0" smtClean="0">
                <a:latin typeface="Times New Roman" pitchFamily="18" charset="0"/>
                <a:cs typeface="Times New Roman" pitchFamily="18" charset="0"/>
              </a:rPr>
              <a:t>    Một </a:t>
            </a:r>
            <a:r>
              <a:rPr lang="en-US" sz="2200" dirty="0" err="1" smtClean="0">
                <a:latin typeface="Times New Roman" pitchFamily="18" charset="0"/>
                <a:cs typeface="Times New Roman" pitchFamily="18" charset="0"/>
              </a:rPr>
              <a:t>ví</a:t>
            </a:r>
            <a:r>
              <a:rPr lang="en-US" sz="2200" dirty="0" smtClean="0">
                <a:latin typeface="Times New Roman" pitchFamily="18" charset="0"/>
                <a:cs typeface="Times New Roman" pitchFamily="18" charset="0"/>
              </a:rPr>
              <a:t> dụ là sự lấp đầy của một trạng thái tạp chất trong một bán  dẫn mà  nó </a:t>
            </a:r>
          </a:p>
          <a:p>
            <a:pPr algn="just">
              <a:buNone/>
            </a:pPr>
            <a:r>
              <a:rPr lang="en-US" sz="2200" dirty="0" smtClean="0">
                <a:latin typeface="Times New Roman" pitchFamily="18" charset="0"/>
                <a:cs typeface="Times New Roman" pitchFamily="18" charset="0"/>
              </a:rPr>
              <a:t>    có thể bẫy lên tới 2 điện tử với các spin ngược nhau. Do đó,  có  4  trạng  thái </a:t>
            </a:r>
          </a:p>
        </p:txBody>
      </p:sp>
      <p:graphicFrame>
        <p:nvGraphicFramePr>
          <p:cNvPr id="125960" name="Object 8"/>
          <p:cNvGraphicFramePr>
            <a:graphicFrameLocks noChangeAspect="1"/>
          </p:cNvGraphicFramePr>
          <p:nvPr/>
        </p:nvGraphicFramePr>
        <p:xfrm>
          <a:off x="3124200" y="2514600"/>
          <a:ext cx="893762" cy="688975"/>
        </p:xfrm>
        <a:graphic>
          <a:graphicData uri="http://schemas.openxmlformats.org/presentationml/2006/ole">
            <p:oleObj spid="_x0000_s166916" name="Equation" r:id="rId4" imgW="457200" imgH="431640" progId="Equation.3">
              <p:embed/>
            </p:oleObj>
          </a:graphicData>
        </a:graphic>
      </p:graphicFrame>
      <p:pic>
        <p:nvPicPr>
          <p:cNvPr id="10" name="Picture 8"/>
          <p:cNvPicPr>
            <a:picLocks noChangeAspect="1" noChangeArrowheads="1"/>
          </p:cNvPicPr>
          <p:nvPr/>
        </p:nvPicPr>
        <p:blipFill>
          <a:blip r:embed="rId5" cstate="print"/>
          <a:srcRect/>
          <a:stretch>
            <a:fillRect/>
          </a:stretch>
        </p:blipFill>
        <p:spPr bwMode="auto">
          <a:xfrm>
            <a:off x="4191000" y="685800"/>
            <a:ext cx="5013970" cy="3087630"/>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khả dĩ được minh hoạ trên hình 1.16.</a:t>
            </a:r>
          </a:p>
          <a:p>
            <a:pPr algn="just">
              <a:buNone/>
            </a:pPr>
            <a:r>
              <a:rPr lang="en-US" sz="22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Hình 1.16. </a:t>
            </a:r>
            <a:r>
              <a:rPr lang="en-US" sz="1800" dirty="0" smtClean="0">
                <a:latin typeface="Times New Roman" pitchFamily="18" charset="0"/>
                <a:cs typeface="Times New Roman" pitchFamily="18" charset="0"/>
              </a:rPr>
              <a:t>4 trạng thái khả dĩ của một tạp chất </a:t>
            </a:r>
          </a:p>
          <a:p>
            <a:pPr algn="just">
              <a:buNone/>
            </a:pPr>
            <a:r>
              <a:rPr lang="en-US" sz="1800" dirty="0" smtClean="0">
                <a:latin typeface="Times New Roman" pitchFamily="18" charset="0"/>
                <a:cs typeface="Times New Roman" pitchFamily="18" charset="0"/>
              </a:rPr>
              <a:t>    mà nó có thể bẫy lên tới 2 điện tử.</a:t>
            </a: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(i) trống, năng lượng 0;</a:t>
            </a:r>
          </a:p>
          <a:p>
            <a:pPr algn="just">
              <a:buNone/>
            </a:pPr>
            <a:r>
              <a:rPr lang="en-US" sz="2200" dirty="0" smtClean="0">
                <a:latin typeface="Times New Roman" pitchFamily="18" charset="0"/>
                <a:cs typeface="Times New Roman" pitchFamily="18" charset="0"/>
              </a:rPr>
              <a:t>   (ii) một điện tử, spin lên, năng lượng     ;</a:t>
            </a:r>
          </a:p>
          <a:p>
            <a:pPr algn="just">
              <a:buNone/>
            </a:pPr>
            <a:r>
              <a:rPr lang="en-US" sz="2200" dirty="0" smtClean="0">
                <a:latin typeface="Times New Roman" pitchFamily="18" charset="0"/>
                <a:cs typeface="Times New Roman" pitchFamily="18" charset="0"/>
              </a:rPr>
              <a:t>   (iii) một điện tử, spin xuống, cùng năng lượng     ;</a:t>
            </a:r>
          </a:p>
          <a:p>
            <a:pPr algn="just">
              <a:buNone/>
            </a:pPr>
            <a:r>
              <a:rPr lang="en-US" sz="2200" dirty="0" smtClean="0">
                <a:latin typeface="Times New Roman" pitchFamily="18" charset="0"/>
                <a:cs typeface="Times New Roman" pitchFamily="18" charset="0"/>
              </a:rPr>
              <a:t>   (iv) hai điện tử, một spin lên và một spin xuống, năng lượng</a:t>
            </a:r>
          </a:p>
          <a:p>
            <a:pPr algn="just">
              <a:buNone/>
            </a:pPr>
            <a:r>
              <a:rPr lang="en-US" sz="2200" dirty="0" smtClean="0">
                <a:latin typeface="Times New Roman" pitchFamily="18" charset="0"/>
                <a:cs typeface="Times New Roman" pitchFamily="18" charset="0"/>
              </a:rPr>
              <a:t>   Năng lượng bổ sung U ở trạng thái (iv) được gọi là năng lượng Hubbard U và biểu diễn sự đẩy Coulomb giữa 2 điện tử. Nó có nghĩa là điện tử thứ hai liên kết kém chặt hơn so với điện tử thứ nhất. Năng lượng liên kết của điện tử thứ hai thường chỉ vào khoảng 5% năng lượng liên kết của điện tử thứ nhất đối với một chất cho đơn giản trong một bán dẫn. </a:t>
            </a:r>
          </a:p>
          <a:p>
            <a:pPr algn="just">
              <a:buNone/>
            </a:pPr>
            <a:r>
              <a:rPr lang="en-US" sz="2200" dirty="0" smtClean="0">
                <a:latin typeface="Times New Roman" pitchFamily="18" charset="0"/>
                <a:cs typeface="Times New Roman" pitchFamily="18" charset="0"/>
              </a:rPr>
              <a:t>    Xác suất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thấy hệ ở trạng thái với năng  lượng  E  và  n  điện  tử  tỉ  lệ  với</a:t>
            </a:r>
          </a:p>
          <a:p>
            <a:pPr algn="just">
              <a:buNone/>
            </a:pPr>
            <a:r>
              <a:rPr lang="en-US" sz="2200" dirty="0" smtClean="0">
                <a:latin typeface="Times New Roman" pitchFamily="18" charset="0"/>
                <a:cs typeface="Times New Roman" pitchFamily="18" charset="0"/>
              </a:rPr>
              <a:t>                                           Số điện tử trung bình trên tạp chất khi đó bằng       </a:t>
            </a:r>
          </a:p>
        </p:txBody>
      </p:sp>
      <p:graphicFrame>
        <p:nvGraphicFramePr>
          <p:cNvPr id="116747" name="Object 11"/>
          <p:cNvGraphicFramePr>
            <a:graphicFrameLocks noChangeAspect="1"/>
          </p:cNvGraphicFramePr>
          <p:nvPr/>
        </p:nvGraphicFramePr>
        <p:xfrm>
          <a:off x="7086600" y="3581400"/>
          <a:ext cx="944562" cy="284162"/>
        </p:xfrm>
        <a:graphic>
          <a:graphicData uri="http://schemas.openxmlformats.org/presentationml/2006/ole">
            <p:oleObj spid="_x0000_s168962" name="Equation" r:id="rId4" imgW="482400" imgH="177480" progId="Equation.3">
              <p:embed/>
            </p:oleObj>
          </a:graphicData>
        </a:graphic>
      </p:graphicFrame>
      <p:graphicFrame>
        <p:nvGraphicFramePr>
          <p:cNvPr id="13" name="Object 9"/>
          <p:cNvGraphicFramePr>
            <a:graphicFrameLocks noChangeAspect="1"/>
          </p:cNvGraphicFramePr>
          <p:nvPr/>
        </p:nvGraphicFramePr>
        <p:xfrm>
          <a:off x="381000" y="6086475"/>
          <a:ext cx="2541588" cy="344488"/>
        </p:xfrm>
        <a:graphic>
          <a:graphicData uri="http://schemas.openxmlformats.org/presentationml/2006/ole">
            <p:oleObj spid="_x0000_s168965" name="Equation" r:id="rId5" imgW="1307880" imgH="215640" progId="Equation.3">
              <p:embed/>
            </p:oleObj>
          </a:graphicData>
        </a:graphic>
      </p:graphicFrame>
      <p:graphicFrame>
        <p:nvGraphicFramePr>
          <p:cNvPr id="165899" name="Object 11"/>
          <p:cNvGraphicFramePr>
            <a:graphicFrameLocks noChangeAspect="1"/>
          </p:cNvGraphicFramePr>
          <p:nvPr/>
        </p:nvGraphicFramePr>
        <p:xfrm>
          <a:off x="4495800" y="2819400"/>
          <a:ext cx="249237" cy="223837"/>
        </p:xfrm>
        <a:graphic>
          <a:graphicData uri="http://schemas.openxmlformats.org/presentationml/2006/ole">
            <p:oleObj spid="_x0000_s168967" name="Equation" r:id="rId6" imgW="126720" imgH="139680" progId="Equation.3">
              <p:embed/>
            </p:oleObj>
          </a:graphicData>
        </a:graphic>
      </p:graphicFrame>
      <p:pic>
        <p:nvPicPr>
          <p:cNvPr id="168968" name="Picture 8"/>
          <p:cNvPicPr>
            <a:picLocks noChangeAspect="1" noChangeArrowheads="1"/>
          </p:cNvPicPr>
          <p:nvPr/>
        </p:nvPicPr>
        <p:blipFill>
          <a:blip r:embed="rId7" cstate="print"/>
          <a:srcRect/>
          <a:stretch>
            <a:fillRect/>
          </a:stretch>
        </p:blipFill>
        <p:spPr bwMode="auto">
          <a:xfrm>
            <a:off x="4618037" y="914400"/>
            <a:ext cx="4449763" cy="1112837"/>
          </a:xfrm>
          <a:prstGeom prst="rect">
            <a:avLst/>
          </a:prstGeom>
          <a:noFill/>
          <a:ln w="9525">
            <a:noFill/>
            <a:miter lim="800000"/>
            <a:headEnd/>
            <a:tailEnd/>
          </a:ln>
          <a:effectLst/>
        </p:spPr>
      </p:pic>
      <p:graphicFrame>
        <p:nvGraphicFramePr>
          <p:cNvPr id="168969" name="Object 9"/>
          <p:cNvGraphicFramePr>
            <a:graphicFrameLocks noChangeAspect="1"/>
          </p:cNvGraphicFramePr>
          <p:nvPr/>
        </p:nvGraphicFramePr>
        <p:xfrm>
          <a:off x="5541962" y="3281362"/>
          <a:ext cx="249238" cy="223838"/>
        </p:xfrm>
        <a:graphic>
          <a:graphicData uri="http://schemas.openxmlformats.org/presentationml/2006/ole">
            <p:oleObj spid="_x0000_s168969" name="Equation" r:id="rId8" imgW="126720" imgH="139680" progId="Equation.3">
              <p:embed/>
            </p:oleObj>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1.8.  Trạng thái lấp đầy: Hàm lấp đầy </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Để kiểm tra (1.128), ta bỏ qua   tương   tác   U   giữa   các  điện   tử. Khi  đó,</a:t>
            </a:r>
          </a:p>
          <a:p>
            <a:pPr algn="just">
              <a:buNone/>
            </a:pPr>
            <a:r>
              <a:rPr lang="en-US" sz="2200" dirty="0" smtClean="0">
                <a:latin typeface="Times New Roman" pitchFamily="18" charset="0"/>
                <a:cs typeface="Times New Roman" pitchFamily="18" charset="0"/>
              </a:rPr>
              <a:t>                                   với f là hàm Fermi đối với các điện tử không tương tác. Thường giới hạn ngược lại được duy trì với thế đẩy U lớn đến mức xác suất để 2 điện tử chiếm giữ tạp chất có thể bỏ qua. Khi đó,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Mặc dù tạp chắc chắn bị chiếm giữ bởi một điện tử tại một thời điểm nào đó, xác suất không được cho bởi hàm Fermi thông thường vì 2 giá trị khả dĩ của spin. Từ (1.129) suy ra sự lấp đầy có thể được tạo ra để làm giống một hàm Fermi nếu số hạng                 được thêm vào thế hoá học và điều này thường được sử dụng trong các tính toán bao hàm sự lấp đầy của các tạp chất.  </a:t>
            </a:r>
          </a:p>
        </p:txBody>
      </p:sp>
      <p:graphicFrame>
        <p:nvGraphicFramePr>
          <p:cNvPr id="116747" name="Object 11"/>
          <p:cNvGraphicFramePr>
            <a:graphicFrameLocks noChangeAspect="1"/>
          </p:cNvGraphicFramePr>
          <p:nvPr/>
        </p:nvGraphicFramePr>
        <p:xfrm>
          <a:off x="304800" y="2895600"/>
          <a:ext cx="8626475" cy="690563"/>
        </p:xfrm>
        <a:graphic>
          <a:graphicData uri="http://schemas.openxmlformats.org/presentationml/2006/ole">
            <p:oleObj spid="_x0000_s169986" name="Equation" r:id="rId4" imgW="4406760" imgH="431640" progId="Equation.3">
              <p:embed/>
            </p:oleObj>
          </a:graphicData>
        </a:graphic>
      </p:graphicFrame>
      <p:graphicFrame>
        <p:nvGraphicFramePr>
          <p:cNvPr id="13" name="Object 9"/>
          <p:cNvGraphicFramePr>
            <a:graphicFrameLocks noChangeAspect="1"/>
          </p:cNvGraphicFramePr>
          <p:nvPr/>
        </p:nvGraphicFramePr>
        <p:xfrm>
          <a:off x="2570162" y="4800600"/>
          <a:ext cx="1011238" cy="344488"/>
        </p:xfrm>
        <a:graphic>
          <a:graphicData uri="http://schemas.openxmlformats.org/presentationml/2006/ole">
            <p:oleObj spid="_x0000_s169987" name="Equation" r:id="rId5" imgW="520560" imgH="215640" progId="Equation.3">
              <p:embed/>
            </p:oleObj>
          </a:graphicData>
        </a:graphic>
      </p:graphicFrame>
      <p:graphicFrame>
        <p:nvGraphicFramePr>
          <p:cNvPr id="165899" name="Object 11"/>
          <p:cNvGraphicFramePr>
            <a:graphicFrameLocks noChangeAspect="1"/>
          </p:cNvGraphicFramePr>
          <p:nvPr/>
        </p:nvGraphicFramePr>
        <p:xfrm>
          <a:off x="420688" y="762000"/>
          <a:ext cx="8401050" cy="692150"/>
        </p:xfrm>
        <a:graphic>
          <a:graphicData uri="http://schemas.openxmlformats.org/presentationml/2006/ole">
            <p:oleObj spid="_x0000_s169988" name="Equation" r:id="rId6" imgW="4279680" imgH="431640" progId="Equation.3">
              <p:embed/>
            </p:oleObj>
          </a:graphicData>
        </a:graphic>
      </p:graphicFrame>
      <p:graphicFrame>
        <p:nvGraphicFramePr>
          <p:cNvPr id="168969" name="Object 9"/>
          <p:cNvGraphicFramePr>
            <a:graphicFrameLocks noChangeAspect="1"/>
          </p:cNvGraphicFramePr>
          <p:nvPr/>
        </p:nvGraphicFramePr>
        <p:xfrm>
          <a:off x="381000" y="1905000"/>
          <a:ext cx="2093913" cy="407987"/>
        </p:xfrm>
        <a:graphic>
          <a:graphicData uri="http://schemas.openxmlformats.org/presentationml/2006/ole">
            <p:oleObj spid="_x0000_s169989" name="Equation" r:id="rId7" imgW="1066680" imgH="253800" progId="Equation.3">
              <p:embed/>
            </p:oleObj>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Bài tập chương 1 </a:t>
            </a:r>
            <a:br>
              <a:rPr lang="en-US" sz="3100" b="1" dirty="0" smtClean="0">
                <a:latin typeface="Times New Roman" pitchFamily="18" charset="0"/>
                <a:cs typeface="Times New Roman" pitchFamily="18" charset="0"/>
              </a:rPr>
            </a:br>
            <a:endParaRPr lang="en-US" sz="31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1.1. </a:t>
            </a:r>
            <a:r>
              <a:rPr lang="en-US" sz="2200" dirty="0" smtClean="0">
                <a:latin typeface="Times New Roman" pitchFamily="18" charset="0"/>
                <a:cs typeface="Times New Roman" pitchFamily="18" charset="0"/>
              </a:rPr>
              <a:t>Dùng mô hình hố thế sâu vô hạn để ước tính một vài mức năng lượng đầu tiên đối với một điện tử trong GaAs ở trong các hố có bề rộng 10 nm và 4 nm. Khối lượng m cần được thay bằng            trong đó                     là khối lượng hiệu dụng đối với các điện tử ở đáy CB của GaAs. Kết quả thế nào đối với các hố thực trong GaAs/ AlGaAs có độ sâu khoảng 0,3 eV? Lặp lại tính toán đối với các lỗ trống trong hố thế có độ sâu khoảng 0,2 eV. Các lỗ trống gồm các lỗ trống </a:t>
            </a:r>
            <a:r>
              <a:rPr lang="en-US" sz="2200" dirty="0" err="1" smtClean="0">
                <a:latin typeface="Times New Roman" pitchFamily="18" charset="0"/>
                <a:cs typeface="Times New Roman" pitchFamily="18" charset="0"/>
              </a:rPr>
              <a:t>nặng</a:t>
            </a:r>
            <a:r>
              <a:rPr lang="en-US" sz="2200" dirty="0" smtClean="0">
                <a:latin typeface="Times New Roman" pitchFamily="18" charset="0"/>
                <a:cs typeface="Times New Roman" pitchFamily="18" charset="0"/>
              </a:rPr>
              <a:t> và lỗ trống nhẹ với các khối lượng hiệu dụng tương ứng là</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1.2. </a:t>
            </a:r>
            <a:r>
              <a:rPr lang="en-US" sz="2200" dirty="0" smtClean="0">
                <a:latin typeface="Times New Roman" pitchFamily="18" charset="0"/>
                <a:cs typeface="Times New Roman" pitchFamily="18" charset="0"/>
              </a:rPr>
              <a:t>Hình 1.4 chỉ ra một số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đo thực nghiệm của các mức năng lượng trong các hố lượng tử thay đổi bề dày. Mẫu có một số hố lượng tử của GaAs có bề dày a thay đổi trong một lớp mỏng của Al0,35Ga0,65As. Các vết chỉ ra cường độ quang phát quang (PL). Năng lượng của các photon phát ra là do sự khác biệt năng lượng của điện tử và lỗ trống ở một trong các hố. Các hố hẹp hơn có các trạng thái giam cầm với năng lượng cao hơn và do đó phát ra ánh sáng với tần số cao hơn (bước sóng ngắn hơn). Điều đó tạo ra hệ 4 vạch được chỉ ra trên vết PL. Nếu cho bề dày của 4 hố, mô hình hạt trong hộp dự đoán năng lượng PL như thế nào? Giả thiết các điện tử và   lỗ   trống  có khối           </a:t>
            </a:r>
            <a:endParaRPr lang="en-US" sz="2200" b="1" dirty="0" smtClean="0">
              <a:latin typeface="Times New Roman" pitchFamily="18" charset="0"/>
              <a:cs typeface="Times New Roman" pitchFamily="18" charset="0"/>
            </a:endParaRPr>
          </a:p>
        </p:txBody>
      </p:sp>
      <p:graphicFrame>
        <p:nvGraphicFramePr>
          <p:cNvPr id="13" name="Object 9"/>
          <p:cNvGraphicFramePr>
            <a:graphicFrameLocks noChangeAspect="1"/>
          </p:cNvGraphicFramePr>
          <p:nvPr/>
        </p:nvGraphicFramePr>
        <p:xfrm>
          <a:off x="6772275" y="1524000"/>
          <a:ext cx="1381125" cy="365125"/>
        </p:xfrm>
        <a:graphic>
          <a:graphicData uri="http://schemas.openxmlformats.org/presentationml/2006/ole">
            <p:oleObj spid="_x0000_s171011" name="Equation" r:id="rId4" imgW="711000" imgH="228600" progId="Equation.3">
              <p:embed/>
            </p:oleObj>
          </a:graphicData>
        </a:graphic>
      </p:graphicFrame>
      <p:graphicFrame>
        <p:nvGraphicFramePr>
          <p:cNvPr id="168969" name="Object 9"/>
          <p:cNvGraphicFramePr>
            <a:graphicFrameLocks noChangeAspect="1"/>
          </p:cNvGraphicFramePr>
          <p:nvPr/>
        </p:nvGraphicFramePr>
        <p:xfrm>
          <a:off x="4940300" y="1524000"/>
          <a:ext cx="698500" cy="366712"/>
        </p:xfrm>
        <a:graphic>
          <a:graphicData uri="http://schemas.openxmlformats.org/presentationml/2006/ole">
            <p:oleObj spid="_x0000_s171013" name="Equation" r:id="rId5" imgW="355320" imgH="228600" progId="Equation.3">
              <p:embed/>
            </p:oleObj>
          </a:graphicData>
        </a:graphic>
      </p:graphicFrame>
      <p:graphicFrame>
        <p:nvGraphicFramePr>
          <p:cNvPr id="171014" name="Object 6"/>
          <p:cNvGraphicFramePr>
            <a:graphicFrameLocks noChangeAspect="1"/>
          </p:cNvGraphicFramePr>
          <p:nvPr/>
        </p:nvGraphicFramePr>
        <p:xfrm>
          <a:off x="1136650" y="3124200"/>
          <a:ext cx="2693988" cy="366712"/>
        </p:xfrm>
        <a:graphic>
          <a:graphicData uri="http://schemas.openxmlformats.org/presentationml/2006/ole">
            <p:oleObj spid="_x0000_s171014" name="Equation" r:id="rId6" imgW="1371600" imgH="228600" progId="Equation.3">
              <p:embed/>
            </p:oleObj>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Bài tập chương 1 </a:t>
            </a:r>
            <a:br>
              <a:rPr lang="en-US" sz="3100" b="1" dirty="0" smtClean="0">
                <a:latin typeface="Times New Roman" pitchFamily="18" charset="0"/>
                <a:cs typeface="Times New Roman" pitchFamily="18" charset="0"/>
              </a:rPr>
            </a:br>
            <a:endParaRPr lang="en-US" sz="31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lượng hiệu dụng                                        Cái gì gây ra đỉnh nhọn?</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1.3. </a:t>
            </a:r>
            <a:r>
              <a:rPr lang="en-US" sz="2200" dirty="0" smtClean="0">
                <a:latin typeface="Times New Roman" pitchFamily="18" charset="0"/>
                <a:cs typeface="Times New Roman" pitchFamily="18" charset="0"/>
              </a:rPr>
              <a:t>Các mật độ dòng và điện tích </a:t>
            </a:r>
            <a:r>
              <a:rPr lang="en-US" sz="2200" dirty="0" err="1" smtClean="0">
                <a:latin typeface="Times New Roman" pitchFamily="18" charset="0"/>
                <a:cs typeface="Times New Roman" pitchFamily="18" charset="0"/>
              </a:rPr>
              <a:t>rút</a:t>
            </a:r>
            <a:r>
              <a:rPr lang="en-US" sz="2200" dirty="0" smtClean="0">
                <a:latin typeface="Times New Roman" pitchFamily="18" charset="0"/>
                <a:cs typeface="Times New Roman" pitchFamily="18" charset="0"/>
              </a:rPr>
              <a:t> ra trong phần 1.4 được bảo đảm để bảo toàn điện tích với điều kiện là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thực. Chứng minh rằng các hạt sẽ được sinh ra hoặc bị hấp thụ nếu V là phức. </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1.4. </a:t>
            </a:r>
            <a:r>
              <a:rPr lang="en-US" sz="2200" dirty="0" smtClean="0">
                <a:latin typeface="Times New Roman" pitchFamily="18" charset="0"/>
                <a:cs typeface="Times New Roman" pitchFamily="18" charset="0"/>
              </a:rPr>
              <a:t>Xây dựng hàm sóng để mô tả các điện tử chuyển động theo hướng – x với vận tốc                 và mang một mật độ dòng  là</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1.5. </a:t>
            </a:r>
            <a:r>
              <a:rPr lang="en-US" sz="2200" dirty="0" smtClean="0">
                <a:latin typeface="Times New Roman" pitchFamily="18" charset="0"/>
                <a:cs typeface="Times New Roman" pitchFamily="18" charset="0"/>
              </a:rPr>
              <a:t>Rút ra mật độ dòng đối với các sóng chạy và phân rã lan truyền ngược (các phương trình (1.34) và (1.36)).</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1.6. </a:t>
            </a:r>
            <a:r>
              <a:rPr lang="en-US" sz="2200" dirty="0" smtClean="0">
                <a:latin typeface="Times New Roman" pitchFamily="18" charset="0"/>
                <a:cs typeface="Times New Roman" pitchFamily="18" charset="0"/>
              </a:rPr>
              <a:t>Chứng minh rằng đối với điện tử ở trạng thái n trong một hố vuông góc sâu vô hạn có bề rộng a,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Về phương diện cổ điển, hạt chắc chắn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được ở bất cứ chỗ nào trong hố (trừ khi hạt dừng lại). Chứng minh khi đó                        và lưu ý là kết quả cơ học lượng tử tiếp cận với giá trị này đối với các năng lượng lớn (n lớn).         </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1.7. </a:t>
            </a:r>
            <a:r>
              <a:rPr lang="en-US" sz="2200" dirty="0" smtClean="0">
                <a:latin typeface="Times New Roman" pitchFamily="18" charset="0"/>
                <a:cs typeface="Times New Roman" pitchFamily="18" charset="0"/>
              </a:rPr>
              <a:t>Xét sự truyền của các bó sóng với các bề rộng ban đầu d = 25 nm và d =</a:t>
            </a:r>
          </a:p>
          <a:p>
            <a:pPr algn="just">
              <a:buNone/>
            </a:pPr>
            <a:r>
              <a:rPr lang="en-US" sz="2200" dirty="0" smtClean="0">
                <a:latin typeface="Times New Roman" pitchFamily="18" charset="0"/>
                <a:cs typeface="Times New Roman" pitchFamily="18" charset="0"/>
              </a:rPr>
              <a:t>    = 50 nm trong GaAs                             Phác  họa             đối  với  2  bó  sóng.       </a:t>
            </a:r>
            <a:endParaRPr lang="en-US" sz="2200" b="1" dirty="0" smtClean="0">
              <a:latin typeface="Times New Roman" pitchFamily="18" charset="0"/>
              <a:cs typeface="Times New Roman" pitchFamily="18" charset="0"/>
            </a:endParaRPr>
          </a:p>
        </p:txBody>
      </p:sp>
      <p:graphicFrame>
        <p:nvGraphicFramePr>
          <p:cNvPr id="13" name="Object 9"/>
          <p:cNvGraphicFramePr>
            <a:graphicFrameLocks noChangeAspect="1"/>
          </p:cNvGraphicFramePr>
          <p:nvPr/>
        </p:nvGraphicFramePr>
        <p:xfrm>
          <a:off x="3581400" y="4090987"/>
          <a:ext cx="3454400" cy="709613"/>
        </p:xfrm>
        <a:graphic>
          <a:graphicData uri="http://schemas.openxmlformats.org/presentationml/2006/ole">
            <p:oleObj spid="_x0000_s181250" name="Equation" r:id="rId4" imgW="1777680" imgH="444240" progId="Equation.3">
              <p:embed/>
            </p:oleObj>
          </a:graphicData>
        </a:graphic>
      </p:graphicFrame>
      <p:graphicFrame>
        <p:nvGraphicFramePr>
          <p:cNvPr id="168969" name="Object 9"/>
          <p:cNvGraphicFramePr>
            <a:graphicFrameLocks noChangeAspect="1"/>
          </p:cNvGraphicFramePr>
          <p:nvPr/>
        </p:nvGraphicFramePr>
        <p:xfrm>
          <a:off x="3902075" y="1600200"/>
          <a:ext cx="822325" cy="346075"/>
        </p:xfrm>
        <a:graphic>
          <a:graphicData uri="http://schemas.openxmlformats.org/presentationml/2006/ole">
            <p:oleObj spid="_x0000_s181251" name="Equation" r:id="rId5" imgW="419040" imgH="215640" progId="Equation.3">
              <p:embed/>
            </p:oleObj>
          </a:graphicData>
        </a:graphic>
      </p:graphicFrame>
      <p:graphicFrame>
        <p:nvGraphicFramePr>
          <p:cNvPr id="171014" name="Object 6"/>
          <p:cNvGraphicFramePr>
            <a:graphicFrameLocks noChangeAspect="1"/>
          </p:cNvGraphicFramePr>
          <p:nvPr/>
        </p:nvGraphicFramePr>
        <p:xfrm>
          <a:off x="2233612" y="838200"/>
          <a:ext cx="2643188" cy="366713"/>
        </p:xfrm>
        <a:graphic>
          <a:graphicData uri="http://schemas.openxmlformats.org/presentationml/2006/ole">
            <p:oleObj spid="_x0000_s181252" name="Equation" r:id="rId6" imgW="1346040" imgH="228600" progId="Equation.3">
              <p:embed/>
            </p:oleObj>
          </a:graphicData>
        </a:graphic>
      </p:graphicFrame>
      <p:graphicFrame>
        <p:nvGraphicFramePr>
          <p:cNvPr id="181253" name="Object 9"/>
          <p:cNvGraphicFramePr>
            <a:graphicFrameLocks noChangeAspect="1"/>
          </p:cNvGraphicFramePr>
          <p:nvPr/>
        </p:nvGraphicFramePr>
        <p:xfrm>
          <a:off x="5257800" y="5216525"/>
          <a:ext cx="1530350" cy="346075"/>
        </p:xfrm>
        <a:graphic>
          <a:graphicData uri="http://schemas.openxmlformats.org/presentationml/2006/ole">
            <p:oleObj spid="_x0000_s181253" name="Equation" r:id="rId7" imgW="787320" imgH="215640" progId="Equation.3">
              <p:embed/>
            </p:oleObj>
          </a:graphicData>
        </a:graphic>
      </p:graphicFrame>
      <p:graphicFrame>
        <p:nvGraphicFramePr>
          <p:cNvPr id="181254" name="Object 9"/>
          <p:cNvGraphicFramePr>
            <a:graphicFrameLocks noChangeAspect="1"/>
          </p:cNvGraphicFramePr>
          <p:nvPr/>
        </p:nvGraphicFramePr>
        <p:xfrm>
          <a:off x="6172200" y="2590800"/>
          <a:ext cx="1231900" cy="325438"/>
        </p:xfrm>
        <a:graphic>
          <a:graphicData uri="http://schemas.openxmlformats.org/presentationml/2006/ole">
            <p:oleObj spid="_x0000_s181254" name="Equation" r:id="rId8" imgW="634680" imgH="203040" progId="Equation.3">
              <p:embed/>
            </p:oleObj>
          </a:graphicData>
        </a:graphic>
      </p:graphicFrame>
      <p:graphicFrame>
        <p:nvGraphicFramePr>
          <p:cNvPr id="181255" name="Object 9"/>
          <p:cNvGraphicFramePr>
            <a:graphicFrameLocks noChangeAspect="1"/>
          </p:cNvGraphicFramePr>
          <p:nvPr/>
        </p:nvGraphicFramePr>
        <p:xfrm>
          <a:off x="1731962" y="2590800"/>
          <a:ext cx="1011238" cy="323850"/>
        </p:xfrm>
        <a:graphic>
          <a:graphicData uri="http://schemas.openxmlformats.org/presentationml/2006/ole">
            <p:oleObj spid="_x0000_s181255" name="Equation" r:id="rId9" imgW="520560" imgH="203040" progId="Equation.3">
              <p:embed/>
            </p:oleObj>
          </a:graphicData>
        </a:graphic>
      </p:graphicFrame>
      <p:graphicFrame>
        <p:nvGraphicFramePr>
          <p:cNvPr id="10" name="Object 9"/>
          <p:cNvGraphicFramePr>
            <a:graphicFrameLocks noChangeAspect="1"/>
          </p:cNvGraphicFramePr>
          <p:nvPr/>
        </p:nvGraphicFramePr>
        <p:xfrm>
          <a:off x="2667000" y="6416675"/>
          <a:ext cx="1843087" cy="365125"/>
        </p:xfrm>
        <a:graphic>
          <a:graphicData uri="http://schemas.openxmlformats.org/presentationml/2006/ole">
            <p:oleObj spid="_x0000_s181256" name="Equation" r:id="rId10" imgW="939600" imgH="228600" progId="Equation.3">
              <p:embed/>
            </p:oleObj>
          </a:graphicData>
        </a:graphic>
      </p:graphicFrame>
      <p:graphicFrame>
        <p:nvGraphicFramePr>
          <p:cNvPr id="14" name="Object 9"/>
          <p:cNvGraphicFramePr>
            <a:graphicFrameLocks noChangeAspect="1"/>
          </p:cNvGraphicFramePr>
          <p:nvPr/>
        </p:nvGraphicFramePr>
        <p:xfrm>
          <a:off x="5837237" y="6456362"/>
          <a:ext cx="715963" cy="325438"/>
        </p:xfrm>
        <a:graphic>
          <a:graphicData uri="http://schemas.openxmlformats.org/presentationml/2006/ole">
            <p:oleObj spid="_x0000_s181259" name="Equation" r:id="rId11" imgW="368280" imgH="203040" progId="Equation.3">
              <p:embed/>
            </p:oleObj>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Bài tập chương 1 </a:t>
            </a:r>
            <a:br>
              <a:rPr lang="en-US" sz="3100" b="1" dirty="0" smtClean="0">
                <a:latin typeface="Times New Roman" pitchFamily="18" charset="0"/>
                <a:cs typeface="Times New Roman" pitchFamily="18" charset="0"/>
              </a:rPr>
            </a:br>
            <a:endParaRPr lang="en-US" sz="31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Mất bao lâu để chúng có chiều dài gấp </a:t>
            </a:r>
            <a:r>
              <a:rPr lang="en-US" sz="2200" dirty="0" err="1" smtClean="0">
                <a:latin typeface="Times New Roman" pitchFamily="18" charset="0"/>
                <a:cs typeface="Times New Roman" pitchFamily="18" charset="0"/>
              </a:rPr>
              <a:t>đôi</a:t>
            </a:r>
            <a:r>
              <a:rPr lang="en-US" sz="2200" dirty="0" smtClean="0">
                <a:latin typeface="Times New Roman" pitchFamily="18" charset="0"/>
                <a:cs typeface="Times New Roman" pitchFamily="18" charset="0"/>
              </a:rPr>
              <a:t>?</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1.8. </a:t>
            </a:r>
            <a:r>
              <a:rPr lang="en-US" sz="2200" dirty="0" smtClean="0">
                <a:latin typeface="Times New Roman" pitchFamily="18" charset="0"/>
                <a:cs typeface="Times New Roman" pitchFamily="18" charset="0"/>
              </a:rPr>
              <a:t>Sử dụng                    để chứng minh                          Đối với dạng chung của toán tử Hamilton                                     chứng minh</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1.9. </a:t>
            </a:r>
            <a:r>
              <a:rPr lang="en-US" sz="2200" dirty="0" smtClean="0">
                <a:latin typeface="Times New Roman" pitchFamily="18" charset="0"/>
                <a:cs typeface="Times New Roman" pitchFamily="18" charset="0"/>
              </a:rPr>
              <a:t>Mômen xung lượng quĩ đạo  trong  cơ  học cổ  điển  được  xác  định  bởi</a:t>
            </a:r>
          </a:p>
          <a:p>
            <a:pPr algn="just">
              <a:buNone/>
            </a:pPr>
            <a:r>
              <a:rPr lang="en-US" sz="2200" dirty="0" smtClean="0">
                <a:latin typeface="Times New Roman" pitchFamily="18" charset="0"/>
                <a:cs typeface="Times New Roman" pitchFamily="18" charset="0"/>
              </a:rPr>
              <a:t>                       Tương tự, trong cơ học lượng tử, toán tử                            v.v... Chứng minh rằng các thành phần khác nhau của      không giao hoán với nhau, cụ thể là                                                                             Mômen xung lượng toàn phần được định nghĩa bởi                                  Chứng  minh  rằng</a:t>
            </a:r>
          </a:p>
          <a:p>
            <a:pPr algn="just">
              <a:buNone/>
            </a:pPr>
            <a:r>
              <a:rPr lang="en-US" sz="2200" dirty="0" smtClean="0">
                <a:latin typeface="Times New Roman" pitchFamily="18" charset="0"/>
                <a:cs typeface="Times New Roman" pitchFamily="18" charset="0"/>
              </a:rPr>
              <a:t>                        Do đó, có thể xác định đồng thời một thành phần của mômen xung lượng toàn phần và bình phương mômen xung lượng toàn phần.</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1.10. </a:t>
            </a:r>
            <a:r>
              <a:rPr lang="en-US" sz="2200" dirty="0" smtClean="0">
                <a:latin typeface="Times New Roman" pitchFamily="18" charset="0"/>
                <a:cs typeface="Times New Roman" pitchFamily="18" charset="0"/>
              </a:rPr>
              <a:t>Ba trạng thái thấp nhất trong  một  thế  parabol  có  thể  viết  dưới  dạng</a:t>
            </a:r>
          </a:p>
          <a:p>
            <a:pPr algn="just">
              <a:buNone/>
            </a:pPr>
            <a:r>
              <a:rPr lang="en-US" sz="2200" dirty="0" smtClean="0">
                <a:latin typeface="Times New Roman" pitchFamily="18" charset="0"/>
                <a:cs typeface="Times New Roman" pitchFamily="18" charset="0"/>
              </a:rPr>
              <a:t>                                                      trong đó             là một đa thức Hermite bậc n. Ví dụ như                                                                    Chứng minh rằng các trạng thái trực giao với nhau.  </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1.11. </a:t>
            </a:r>
            <a:r>
              <a:rPr lang="en-US" sz="2200" dirty="0" smtClean="0">
                <a:latin typeface="Times New Roman" pitchFamily="18" charset="0"/>
                <a:cs typeface="Times New Roman" pitchFamily="18" charset="0"/>
              </a:rPr>
              <a:t>Hàm sóng                                        thường được sử dụng như một phép    </a:t>
            </a:r>
          </a:p>
          <a:p>
            <a:pPr algn="just">
              <a:buNone/>
            </a:pPr>
            <a:r>
              <a:rPr lang="en-US" sz="2200" dirty="0" smtClean="0">
                <a:latin typeface="Times New Roman" pitchFamily="18" charset="0"/>
                <a:cs typeface="Times New Roman" pitchFamily="18" charset="0"/>
              </a:rPr>
              <a:t>    gần đúng đối với trạng thái riêng thấp nhất trong thế tam giác đối với               </a:t>
            </a:r>
            <a:endParaRPr lang="en-US" sz="2200" b="1" dirty="0" smtClean="0">
              <a:latin typeface="Times New Roman" pitchFamily="18" charset="0"/>
              <a:cs typeface="Times New Roman" pitchFamily="18" charset="0"/>
            </a:endParaRPr>
          </a:p>
        </p:txBody>
      </p:sp>
      <p:graphicFrame>
        <p:nvGraphicFramePr>
          <p:cNvPr id="13" name="Object 9"/>
          <p:cNvGraphicFramePr>
            <a:graphicFrameLocks noChangeAspect="1"/>
          </p:cNvGraphicFramePr>
          <p:nvPr/>
        </p:nvGraphicFramePr>
        <p:xfrm>
          <a:off x="355600" y="4876800"/>
          <a:ext cx="3454400" cy="385762"/>
        </p:xfrm>
        <a:graphic>
          <a:graphicData uri="http://schemas.openxmlformats.org/presentationml/2006/ole">
            <p:oleObj spid="_x0000_s182274" name="Equation" r:id="rId4" imgW="1777680" imgH="241200" progId="Equation.3">
              <p:embed/>
            </p:oleObj>
          </a:graphicData>
        </a:graphic>
      </p:graphicFrame>
      <p:graphicFrame>
        <p:nvGraphicFramePr>
          <p:cNvPr id="168969" name="Object 9"/>
          <p:cNvGraphicFramePr>
            <a:graphicFrameLocks noChangeAspect="1"/>
          </p:cNvGraphicFramePr>
          <p:nvPr/>
        </p:nvGraphicFramePr>
        <p:xfrm>
          <a:off x="2795588" y="1524000"/>
          <a:ext cx="2439987" cy="366713"/>
        </p:xfrm>
        <a:graphic>
          <a:graphicData uri="http://schemas.openxmlformats.org/presentationml/2006/ole">
            <p:oleObj spid="_x0000_s182275" name="Equation" r:id="rId5" imgW="1244520" imgH="228600" progId="Equation.3">
              <p:embed/>
            </p:oleObj>
          </a:graphicData>
        </a:graphic>
      </p:graphicFrame>
      <p:graphicFrame>
        <p:nvGraphicFramePr>
          <p:cNvPr id="171014" name="Object 6"/>
          <p:cNvGraphicFramePr>
            <a:graphicFrameLocks noChangeAspect="1"/>
          </p:cNvGraphicFramePr>
          <p:nvPr/>
        </p:nvGraphicFramePr>
        <p:xfrm>
          <a:off x="4572000" y="3402012"/>
          <a:ext cx="2143125" cy="407988"/>
        </p:xfrm>
        <a:graphic>
          <a:graphicData uri="http://schemas.openxmlformats.org/presentationml/2006/ole">
            <p:oleObj spid="_x0000_s182276" name="Equation" r:id="rId6" imgW="1091880" imgH="253800" progId="Equation.3">
              <p:embed/>
            </p:oleObj>
          </a:graphicData>
        </a:graphic>
      </p:graphicFrame>
      <p:graphicFrame>
        <p:nvGraphicFramePr>
          <p:cNvPr id="181253" name="Object 9"/>
          <p:cNvGraphicFramePr>
            <a:graphicFrameLocks noChangeAspect="1"/>
          </p:cNvGraphicFramePr>
          <p:nvPr/>
        </p:nvGraphicFramePr>
        <p:xfrm>
          <a:off x="6529388" y="2362200"/>
          <a:ext cx="1852612" cy="406400"/>
        </p:xfrm>
        <a:graphic>
          <a:graphicData uri="http://schemas.openxmlformats.org/presentationml/2006/ole">
            <p:oleObj spid="_x0000_s182277" name="Equation" r:id="rId7" imgW="952200" imgH="253800" progId="Equation.3">
              <p:embed/>
            </p:oleObj>
          </a:graphicData>
        </a:graphic>
      </p:graphicFrame>
      <p:graphicFrame>
        <p:nvGraphicFramePr>
          <p:cNvPr id="181254" name="Object 9"/>
          <p:cNvGraphicFramePr>
            <a:graphicFrameLocks noChangeAspect="1"/>
          </p:cNvGraphicFramePr>
          <p:nvPr/>
        </p:nvGraphicFramePr>
        <p:xfrm>
          <a:off x="5030788" y="1219200"/>
          <a:ext cx="1674812" cy="366712"/>
        </p:xfrm>
        <a:graphic>
          <a:graphicData uri="http://schemas.openxmlformats.org/presentationml/2006/ole">
            <p:oleObj spid="_x0000_s182278" name="Equation" r:id="rId8" imgW="863280" imgH="228600" progId="Equation.3">
              <p:embed/>
            </p:oleObj>
          </a:graphicData>
        </a:graphic>
      </p:graphicFrame>
      <p:graphicFrame>
        <p:nvGraphicFramePr>
          <p:cNvPr id="181255" name="Object 9"/>
          <p:cNvGraphicFramePr>
            <a:graphicFrameLocks noChangeAspect="1"/>
          </p:cNvGraphicFramePr>
          <p:nvPr/>
        </p:nvGraphicFramePr>
        <p:xfrm>
          <a:off x="1981200" y="1219200"/>
          <a:ext cx="1233487" cy="344488"/>
        </p:xfrm>
        <a:graphic>
          <a:graphicData uri="http://schemas.openxmlformats.org/presentationml/2006/ole">
            <p:oleObj spid="_x0000_s182279" name="Equation" r:id="rId9" imgW="634680" imgH="215640" progId="Equation.3">
              <p:embed/>
            </p:oleObj>
          </a:graphicData>
        </a:graphic>
      </p:graphicFrame>
      <p:graphicFrame>
        <p:nvGraphicFramePr>
          <p:cNvPr id="10" name="Object 9"/>
          <p:cNvGraphicFramePr>
            <a:graphicFrameLocks noChangeAspect="1"/>
          </p:cNvGraphicFramePr>
          <p:nvPr/>
        </p:nvGraphicFramePr>
        <p:xfrm>
          <a:off x="381000" y="2286000"/>
          <a:ext cx="1246188" cy="384175"/>
        </p:xfrm>
        <a:graphic>
          <a:graphicData uri="http://schemas.openxmlformats.org/presentationml/2006/ole">
            <p:oleObj spid="_x0000_s182280" name="Equation" r:id="rId10" imgW="634680" imgH="241200" progId="Equation.3">
              <p:embed/>
            </p:oleObj>
          </a:graphicData>
        </a:graphic>
      </p:graphicFrame>
      <p:graphicFrame>
        <p:nvGraphicFramePr>
          <p:cNvPr id="14" name="Object 9"/>
          <p:cNvGraphicFramePr>
            <a:graphicFrameLocks noChangeAspect="1"/>
          </p:cNvGraphicFramePr>
          <p:nvPr/>
        </p:nvGraphicFramePr>
        <p:xfrm>
          <a:off x="6858000" y="1524000"/>
          <a:ext cx="2098675" cy="366713"/>
        </p:xfrm>
        <a:graphic>
          <a:graphicData uri="http://schemas.openxmlformats.org/presentationml/2006/ole">
            <p:oleObj spid="_x0000_s182281" name="Equation" r:id="rId11" imgW="1079280" imgH="228600" progId="Equation.3">
              <p:embed/>
            </p:oleObj>
          </a:graphicData>
        </a:graphic>
      </p:graphicFrame>
      <p:graphicFrame>
        <p:nvGraphicFramePr>
          <p:cNvPr id="182282" name="Object 3"/>
          <p:cNvGraphicFramePr>
            <a:graphicFrameLocks noChangeAspect="1"/>
          </p:cNvGraphicFramePr>
          <p:nvPr/>
        </p:nvGraphicFramePr>
        <p:xfrm>
          <a:off x="6202363" y="2703513"/>
          <a:ext cx="274637" cy="303212"/>
        </p:xfrm>
        <a:graphic>
          <a:graphicData uri="http://schemas.openxmlformats.org/presentationml/2006/ole">
            <p:oleObj spid="_x0000_s182282" name="Equation" r:id="rId12" imgW="139680" imgH="190440" progId="Equation.3">
              <p:embed/>
            </p:oleObj>
          </a:graphicData>
        </a:graphic>
      </p:graphicFrame>
      <p:graphicFrame>
        <p:nvGraphicFramePr>
          <p:cNvPr id="182283" name="Object 3"/>
          <p:cNvGraphicFramePr>
            <a:graphicFrameLocks noChangeAspect="1"/>
          </p:cNvGraphicFramePr>
          <p:nvPr/>
        </p:nvGraphicFramePr>
        <p:xfrm>
          <a:off x="2233612" y="3024187"/>
          <a:ext cx="5233988" cy="404813"/>
        </p:xfrm>
        <a:graphic>
          <a:graphicData uri="http://schemas.openxmlformats.org/presentationml/2006/ole">
            <p:oleObj spid="_x0000_s182283" name="Equation" r:id="rId13" imgW="2666880" imgH="253800" progId="Equation.3">
              <p:embed/>
            </p:oleObj>
          </a:graphicData>
        </a:graphic>
      </p:graphicFrame>
      <p:graphicFrame>
        <p:nvGraphicFramePr>
          <p:cNvPr id="182284" name="Object 12"/>
          <p:cNvGraphicFramePr>
            <a:graphicFrameLocks noChangeAspect="1"/>
          </p:cNvGraphicFramePr>
          <p:nvPr/>
        </p:nvGraphicFramePr>
        <p:xfrm>
          <a:off x="357188" y="3716338"/>
          <a:ext cx="1395412" cy="387350"/>
        </p:xfrm>
        <a:graphic>
          <a:graphicData uri="http://schemas.openxmlformats.org/presentationml/2006/ole">
            <p:oleObj spid="_x0000_s182284" name="Equation" r:id="rId14" imgW="711000" imgH="241200" progId="Equation.3">
              <p:embed/>
            </p:oleObj>
          </a:graphicData>
        </a:graphic>
      </p:graphicFrame>
      <p:graphicFrame>
        <p:nvGraphicFramePr>
          <p:cNvPr id="182285" name="Object 13"/>
          <p:cNvGraphicFramePr>
            <a:graphicFrameLocks noChangeAspect="1"/>
          </p:cNvGraphicFramePr>
          <p:nvPr/>
        </p:nvGraphicFramePr>
        <p:xfrm>
          <a:off x="4816475" y="4876800"/>
          <a:ext cx="822325" cy="368300"/>
        </p:xfrm>
        <a:graphic>
          <a:graphicData uri="http://schemas.openxmlformats.org/presentationml/2006/ole">
            <p:oleObj spid="_x0000_s182285" name="Equation" r:id="rId15" imgW="419040" imgH="228600" progId="Equation.3">
              <p:embed/>
            </p:oleObj>
          </a:graphicData>
        </a:graphic>
      </p:graphicFrame>
      <p:graphicFrame>
        <p:nvGraphicFramePr>
          <p:cNvPr id="182286" name="Object 14"/>
          <p:cNvGraphicFramePr>
            <a:graphicFrameLocks noChangeAspect="1"/>
          </p:cNvGraphicFramePr>
          <p:nvPr/>
        </p:nvGraphicFramePr>
        <p:xfrm>
          <a:off x="1714500" y="5257800"/>
          <a:ext cx="4686300" cy="387350"/>
        </p:xfrm>
        <a:graphic>
          <a:graphicData uri="http://schemas.openxmlformats.org/presentationml/2006/ole">
            <p:oleObj spid="_x0000_s182286" name="Equation" r:id="rId16" imgW="2387520" imgH="241200" progId="Equation.3">
              <p:embed/>
            </p:oleObj>
          </a:graphicData>
        </a:graphic>
      </p:graphicFrame>
      <p:graphicFrame>
        <p:nvGraphicFramePr>
          <p:cNvPr id="182287" name="Object 9"/>
          <p:cNvGraphicFramePr>
            <a:graphicFrameLocks noChangeAspect="1"/>
          </p:cNvGraphicFramePr>
          <p:nvPr/>
        </p:nvGraphicFramePr>
        <p:xfrm>
          <a:off x="2209800" y="5978525"/>
          <a:ext cx="2616200" cy="346075"/>
        </p:xfrm>
        <a:graphic>
          <a:graphicData uri="http://schemas.openxmlformats.org/presentationml/2006/ole">
            <p:oleObj spid="_x0000_s182287" name="Equation" r:id="rId17" imgW="1346040" imgH="215640" progId="Equation.3">
              <p:embed/>
            </p:oleObj>
          </a:graphicData>
        </a:graphic>
      </p:graphicFrame>
      <p:graphicFrame>
        <p:nvGraphicFramePr>
          <p:cNvPr id="182288" name="Object 9"/>
          <p:cNvGraphicFramePr>
            <a:graphicFrameLocks noChangeAspect="1"/>
          </p:cNvGraphicFramePr>
          <p:nvPr/>
        </p:nvGraphicFramePr>
        <p:xfrm>
          <a:off x="8251825" y="6421437"/>
          <a:ext cx="739775" cy="284163"/>
        </p:xfrm>
        <a:graphic>
          <a:graphicData uri="http://schemas.openxmlformats.org/presentationml/2006/ole">
            <p:oleObj spid="_x0000_s182288" name="Equation" r:id="rId18" imgW="380880" imgH="177480" progId="Equation.3">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4000" b="1" dirty="0" smtClean="0">
                <a:latin typeface="Times New Roman" pitchFamily="18" charset="0"/>
                <a:cs typeface="Times New Roman" pitchFamily="18" charset="0"/>
              </a:rPr>
              <a:t>MỤC LỤC</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a:bodyPr>
          <a:lstStyle/>
          <a:p>
            <a:pPr algn="just">
              <a:buNone/>
            </a:pPr>
            <a:r>
              <a:rPr lang="en-US" sz="2400" dirty="0" smtClean="0">
                <a:latin typeface="Times New Roman" pitchFamily="18" charset="0"/>
                <a:cs typeface="Times New Roman" pitchFamily="18" charset="0"/>
              </a:rPr>
              <a:t>          9.1. Giản đồ vùng của lớp biến điệu pha tạp</a:t>
            </a:r>
          </a:p>
          <a:p>
            <a:pPr algn="just">
              <a:buNone/>
            </a:pPr>
            <a:r>
              <a:rPr lang="en-US" sz="2400" dirty="0" smtClean="0">
                <a:latin typeface="Times New Roman" pitchFamily="18" charset="0"/>
                <a:cs typeface="Times New Roman" pitchFamily="18" charset="0"/>
              </a:rPr>
              <a:t>          9.2. Các </a:t>
            </a:r>
            <a:r>
              <a:rPr lang="en-US" sz="2400" dirty="0" err="1" smtClean="0">
                <a:latin typeface="Times New Roman" pitchFamily="18" charset="0"/>
                <a:cs typeface="Times New Roman" pitchFamily="18" charset="0"/>
              </a:rPr>
              <a:t>mẫu</a:t>
            </a:r>
            <a:r>
              <a:rPr lang="en-US" sz="2400" dirty="0" smtClean="0">
                <a:latin typeface="Times New Roman" pitchFamily="18" charset="0"/>
                <a:cs typeface="Times New Roman" pitchFamily="18" charset="0"/>
              </a:rPr>
              <a:t> khác với </a:t>
            </a:r>
            <a:r>
              <a:rPr lang="en-US" sz="2400" dirty="0" err="1" smtClean="0">
                <a:latin typeface="Times New Roman" pitchFamily="18" charset="0"/>
                <a:cs typeface="Times New Roman" pitchFamily="18" charset="0"/>
              </a:rPr>
              <a:t>mẫu</a:t>
            </a:r>
            <a:r>
              <a:rPr lang="en-US" sz="2400" dirty="0" smtClean="0">
                <a:latin typeface="Times New Roman" pitchFamily="18" charset="0"/>
                <a:cs typeface="Times New Roman" pitchFamily="18" charset="0"/>
              </a:rPr>
              <a:t> đơn giản nhất</a:t>
            </a:r>
          </a:p>
          <a:p>
            <a:pPr algn="just">
              <a:buNone/>
            </a:pPr>
            <a:r>
              <a:rPr lang="en-US" sz="2400" dirty="0" smtClean="0">
                <a:latin typeface="Times New Roman" pitchFamily="18" charset="0"/>
                <a:cs typeface="Times New Roman" pitchFamily="18" charset="0"/>
              </a:rPr>
              <a:t>          9.3. Cấu trúc điện tử của khí điện tử hai chiều</a:t>
            </a:r>
          </a:p>
          <a:p>
            <a:pPr algn="just">
              <a:buNone/>
            </a:pPr>
            <a:r>
              <a:rPr lang="en-US" sz="2400" dirty="0" smtClean="0">
                <a:latin typeface="Times New Roman" pitchFamily="18" charset="0"/>
                <a:cs typeface="Times New Roman" pitchFamily="18" charset="0"/>
              </a:rPr>
              <a:t>          9.4. Sự chắn bởi khí điện tử</a:t>
            </a:r>
          </a:p>
          <a:p>
            <a:pPr algn="just">
              <a:buNone/>
            </a:pPr>
            <a:r>
              <a:rPr lang="en-US" sz="2400" dirty="0" smtClean="0">
                <a:latin typeface="Times New Roman" pitchFamily="18" charset="0"/>
                <a:cs typeface="Times New Roman" pitchFamily="18" charset="0"/>
              </a:rPr>
              <a:t>          9.5. Sự tán xạ bởi tạp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xa</a:t>
            </a:r>
          </a:p>
          <a:p>
            <a:pPr algn="just">
              <a:buNone/>
            </a:pPr>
            <a:r>
              <a:rPr lang="en-US" sz="2400" dirty="0" smtClean="0">
                <a:latin typeface="Times New Roman" pitchFamily="18" charset="0"/>
                <a:cs typeface="Times New Roman" pitchFamily="18" charset="0"/>
              </a:rPr>
              <a:t>          9.6. Cơ chế tán xạ khác</a:t>
            </a:r>
          </a:p>
          <a:p>
            <a:pPr algn="just">
              <a:buNone/>
            </a:pPr>
            <a:r>
              <a:rPr lang="en-US" sz="2400" dirty="0" smtClean="0">
                <a:latin typeface="Times New Roman" pitchFamily="18" charset="0"/>
                <a:cs typeface="Times New Roman" pitchFamily="18" charset="0"/>
              </a:rPr>
              <a:t>          Bài tập</a:t>
            </a:r>
          </a:p>
          <a:p>
            <a:pPr algn="just">
              <a:buNone/>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Chương 10: Tính chất quang của hố lượng tử</a:t>
            </a:r>
          </a:p>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10.1. Lý thuyết chung</a:t>
            </a:r>
          </a:p>
          <a:p>
            <a:pPr algn="just">
              <a:buNone/>
            </a:pPr>
            <a:r>
              <a:rPr lang="en-US" sz="2400" dirty="0" smtClean="0">
                <a:latin typeface="Times New Roman" pitchFamily="18" charset="0"/>
                <a:cs typeface="Times New Roman" pitchFamily="18" charset="0"/>
              </a:rPr>
              <a:t>          10.2. Mẫu Kane về cấu trúc vùng hóa trị </a:t>
            </a:r>
          </a:p>
          <a:p>
            <a:pPr algn="just">
              <a:buNone/>
            </a:pPr>
            <a:r>
              <a:rPr lang="en-US" sz="2400" dirty="0" smtClean="0">
                <a:latin typeface="Times New Roman" pitchFamily="18" charset="0"/>
                <a:cs typeface="Times New Roman" pitchFamily="18" charset="0"/>
              </a:rPr>
              <a:t>          10.3. Vùng trong hố lượng tử</a:t>
            </a:r>
          </a:p>
          <a:p>
            <a:pPr algn="just">
              <a:buNone/>
            </a:pPr>
            <a:r>
              <a:rPr lang="en-US" sz="2400" dirty="0" smtClean="0">
                <a:latin typeface="Times New Roman" pitchFamily="18" charset="0"/>
                <a:cs typeface="Times New Roman" pitchFamily="18" charset="0"/>
              </a:rPr>
              <a:t>          10.4. Sự chuyển giữa các vùng trong hố lượng tử       </a:t>
            </a:r>
          </a:p>
          <a:p>
            <a:pPr algn="just">
              <a:buNone/>
            </a:pPr>
            <a:r>
              <a:rPr lang="en-US" sz="2400" dirty="0" smtClean="0">
                <a:latin typeface="Times New Roman" pitchFamily="18" charset="0"/>
                <a:cs typeface="Times New Roman" pitchFamily="18" charset="0"/>
              </a:rPr>
              <a:t>           10.5. Sự chuyển giữa các vùng con trong hố lượng tử</a:t>
            </a:r>
            <a:endParaRPr lang="en-US" sz="2400"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514850" y="3321050"/>
          <a:ext cx="114300" cy="215900"/>
        </p:xfrm>
        <a:graphic>
          <a:graphicData uri="http://schemas.openxmlformats.org/presentationml/2006/ole">
            <p:oleObj spid="_x0000_s3074" name="Equation" r:id="rId3" imgW="114120" imgH="215640" progId="Equation.3">
              <p:embed/>
            </p:oleObj>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81000"/>
          </a:xfrm>
        </p:spPr>
        <p:txBody>
          <a:bodyPr>
            <a:normAutofit fontScale="90000"/>
          </a:bodyPr>
          <a:lstStyle/>
          <a:p>
            <a:pPr algn="ctr"/>
            <a:r>
              <a:rPr lang="en-US" sz="4000" b="1" dirty="0" smtClean="0">
                <a:latin typeface="Times New Roman" pitchFamily="18" charset="0"/>
                <a:cs typeface="Times New Roman" pitchFamily="18" charset="0"/>
              </a:rPr>
              <a: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Bài tập chương 1 </a:t>
            </a:r>
            <a:br>
              <a:rPr lang="en-US" sz="3100" b="1" dirty="0" smtClean="0">
                <a:latin typeface="Times New Roman" pitchFamily="18" charset="0"/>
                <a:cs typeface="Times New Roman" pitchFamily="18" charset="0"/>
              </a:rPr>
            </a:br>
            <a:endParaRPr lang="en-US" sz="31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Đôi khi cần sử dụng một phép gần đúng cho trạng thái thứ hai. Hãy viết nó dưới dạng                                        và chọn c để nó trực giao với trạng thái thấp nhất.</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1.12. </a:t>
            </a:r>
            <a:r>
              <a:rPr lang="en-US" sz="2200" dirty="0" smtClean="0">
                <a:latin typeface="Times New Roman" pitchFamily="18" charset="0"/>
                <a:cs typeface="Times New Roman" pitchFamily="18" charset="0"/>
              </a:rPr>
              <a:t>Chứng minh rằng mật độ trạng thái đối với các điện tử tự do trong trường hợp 2 chiều (trường hợp đơn giản nhất) bằng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1.13. </a:t>
            </a:r>
            <a:r>
              <a:rPr lang="en-US" sz="2200" dirty="0" smtClean="0">
                <a:latin typeface="Times New Roman" pitchFamily="18" charset="0"/>
                <a:cs typeface="Times New Roman" pitchFamily="18" charset="0"/>
              </a:rPr>
              <a:t>Rút ra biểu thức (1.119) đối với mật độ trạng thái hiệu dụng đối với một hệ 3 chiều.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1.14. </a:t>
            </a:r>
            <a:r>
              <a:rPr lang="en-US" sz="2200" dirty="0" smtClean="0">
                <a:latin typeface="Times New Roman" pitchFamily="18" charset="0"/>
                <a:cs typeface="Times New Roman" pitchFamily="18" charset="0"/>
              </a:rPr>
              <a:t>Từ phương trình bán dẫn và phương trình  trung hòa chứng minh</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đối với một bán dẫn cổ điển. Tìm kết quả tương ứng đối với p.</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1.15. </a:t>
            </a:r>
            <a:r>
              <a:rPr lang="en-US" sz="2200" dirty="0" smtClean="0">
                <a:latin typeface="Times New Roman" pitchFamily="18" charset="0"/>
                <a:cs typeface="Times New Roman" pitchFamily="18" charset="0"/>
              </a:rPr>
              <a:t>Chứng minh rằng số sóng Fermi                               trong trường hợp 3   </a:t>
            </a:r>
          </a:p>
          <a:p>
            <a:pPr algn="just">
              <a:buNone/>
            </a:pPr>
            <a:r>
              <a:rPr lang="en-US" sz="2200" dirty="0" smtClean="0">
                <a:latin typeface="Times New Roman" pitchFamily="18" charset="0"/>
                <a:cs typeface="Times New Roman" pitchFamily="18" charset="0"/>
              </a:rPr>
              <a:t>     chiều và </a:t>
            </a:r>
            <a:r>
              <a:rPr lang="en-US" sz="2200" dirty="0" err="1" smtClean="0">
                <a:latin typeface="Times New Roman" pitchFamily="18" charset="0"/>
                <a:cs typeface="Times New Roman" pitchFamily="18" charset="0"/>
              </a:rPr>
              <a:t>rút</a:t>
            </a:r>
            <a:r>
              <a:rPr lang="en-US" sz="2200" dirty="0" smtClean="0">
                <a:latin typeface="Times New Roman" pitchFamily="18" charset="0"/>
                <a:cs typeface="Times New Roman" pitchFamily="18" charset="0"/>
              </a:rPr>
              <a:t> ra kết quả tương ứng trong trường hợp 1 chiều.</a:t>
            </a:r>
          </a:p>
        </p:txBody>
      </p:sp>
      <p:graphicFrame>
        <p:nvGraphicFramePr>
          <p:cNvPr id="13" name="Object 9"/>
          <p:cNvGraphicFramePr>
            <a:graphicFrameLocks noChangeAspect="1"/>
          </p:cNvGraphicFramePr>
          <p:nvPr/>
        </p:nvGraphicFramePr>
        <p:xfrm>
          <a:off x="1692274" y="4649787"/>
          <a:ext cx="5699126" cy="608013"/>
        </p:xfrm>
        <a:graphic>
          <a:graphicData uri="http://schemas.openxmlformats.org/presentationml/2006/ole">
            <p:oleObj spid="_x0000_s210946" name="Equation" r:id="rId4" imgW="2933640" imgH="380880" progId="Equation.3">
              <p:embed/>
            </p:oleObj>
          </a:graphicData>
        </a:graphic>
      </p:graphicFrame>
      <p:graphicFrame>
        <p:nvGraphicFramePr>
          <p:cNvPr id="171014" name="Object 6"/>
          <p:cNvGraphicFramePr>
            <a:graphicFrameLocks noChangeAspect="1"/>
          </p:cNvGraphicFramePr>
          <p:nvPr/>
        </p:nvGraphicFramePr>
        <p:xfrm>
          <a:off x="4724400" y="5715000"/>
          <a:ext cx="2017712" cy="447675"/>
        </p:xfrm>
        <a:graphic>
          <a:graphicData uri="http://schemas.openxmlformats.org/presentationml/2006/ole">
            <p:oleObj spid="_x0000_s210948" name="Equation" r:id="rId5" imgW="1028520" imgH="279360" progId="Equation.3">
              <p:embed/>
            </p:oleObj>
          </a:graphicData>
        </a:graphic>
      </p:graphicFrame>
      <p:graphicFrame>
        <p:nvGraphicFramePr>
          <p:cNvPr id="10" name="Object 9"/>
          <p:cNvGraphicFramePr>
            <a:graphicFrameLocks noChangeAspect="1"/>
          </p:cNvGraphicFramePr>
          <p:nvPr/>
        </p:nvGraphicFramePr>
        <p:xfrm>
          <a:off x="1600200" y="1179512"/>
          <a:ext cx="2617788" cy="344488"/>
        </p:xfrm>
        <a:graphic>
          <a:graphicData uri="http://schemas.openxmlformats.org/presentationml/2006/ole">
            <p:oleObj spid="_x0000_s210952" name="Equation" r:id="rId6" imgW="1333440" imgH="215640" progId="Equation.3">
              <p:embed/>
            </p:oleObj>
          </a:graphicData>
        </a:graphic>
      </p:graphicFrame>
      <p:graphicFrame>
        <p:nvGraphicFramePr>
          <p:cNvPr id="182284" name="Object 12"/>
          <p:cNvGraphicFramePr>
            <a:graphicFrameLocks noChangeAspect="1"/>
          </p:cNvGraphicFramePr>
          <p:nvPr/>
        </p:nvGraphicFramePr>
        <p:xfrm>
          <a:off x="2635249" y="2605088"/>
          <a:ext cx="3689351" cy="366712"/>
        </p:xfrm>
        <a:graphic>
          <a:graphicData uri="http://schemas.openxmlformats.org/presentationml/2006/ole">
            <p:oleObj spid="_x0000_s210956" name="Equation" r:id="rId7" imgW="1879560" imgH="228600" progId="Equation.3">
              <p:embed/>
            </p:oleObj>
          </a:graphicData>
        </a:graphic>
      </p:graphicFrame>
      <p:graphicFrame>
        <p:nvGraphicFramePr>
          <p:cNvPr id="182285" name="Object 13"/>
          <p:cNvGraphicFramePr>
            <a:graphicFrameLocks noChangeAspect="1"/>
          </p:cNvGraphicFramePr>
          <p:nvPr/>
        </p:nvGraphicFramePr>
        <p:xfrm>
          <a:off x="2811463" y="3336925"/>
          <a:ext cx="3589337" cy="777875"/>
        </p:xfrm>
        <a:graphic>
          <a:graphicData uri="http://schemas.openxmlformats.org/presentationml/2006/ole">
            <p:oleObj spid="_x0000_s210957" name="Equation" r:id="rId8" imgW="1828800" imgH="482400" progId="Equation.3">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2854</TotalTime>
  <Words>15507</Words>
  <Application>Microsoft Office PowerPoint</Application>
  <PresentationFormat>On-screen Show (4:3)</PresentationFormat>
  <Paragraphs>903</Paragraphs>
  <Slides>90</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Flow</vt:lpstr>
      <vt:lpstr>Equation</vt:lpstr>
      <vt:lpstr>VẬT LÝ BÁN DẪN THẤP CHIỀU</vt:lpstr>
      <vt:lpstr>TÀI LIỆU THAM KHẢO</vt:lpstr>
      <vt:lpstr>MỤC LỤC</vt:lpstr>
      <vt:lpstr>MỤC LỤC</vt:lpstr>
      <vt:lpstr>MỤC LỤC</vt:lpstr>
      <vt:lpstr>MỤC LỤC</vt:lpstr>
      <vt:lpstr>MỤC LỤC</vt:lpstr>
      <vt:lpstr>MỤC LỤC</vt:lpstr>
      <vt:lpstr>MỤC LỤC</vt:lpstr>
      <vt:lpstr>MỤC LỤC</vt:lpstr>
      <vt:lpstr>MỞ ĐẦU</vt:lpstr>
      <vt:lpstr>MỞ ĐẦU</vt:lpstr>
      <vt:lpstr>MỞ ĐẦU</vt:lpstr>
      <vt:lpstr>MỞ ĐẦU</vt:lpstr>
      <vt:lpstr>Chương 1: Cơ sở cơ học lượng tử </vt:lpstr>
      <vt:lpstr>       1.1. Cơ học sóng và phương trình Schrodinger </vt:lpstr>
      <vt:lpstr>    1.2. Hạt tự do </vt:lpstr>
      <vt:lpstr>    1.2. Hạt tự do </vt:lpstr>
      <vt:lpstr>    1.3. Hạt liên kết: hố lượng tử </vt:lpstr>
      <vt:lpstr>    1.3. Hạt liên kết: hố lượng tử </vt:lpstr>
      <vt:lpstr>    1.3. Hạt liên kết: hố lượng tử </vt:lpstr>
      <vt:lpstr>    1.3. Hạt liên kết: hố lượng tử </vt:lpstr>
      <vt:lpstr>    1.3. Hạt liên kết: hố lượng tử </vt:lpstr>
      <vt:lpstr>    1.3. Hạt liên kết: hố lượng tử </vt:lpstr>
      <vt:lpstr>    1.3. Hạt liên kết: hố lượng tử </vt:lpstr>
      <vt:lpstr>    1.3. Hạt liên kết: hố lượng tử </vt:lpstr>
      <vt:lpstr>    1.3. Hạt liên kết: hố lượng tử </vt:lpstr>
      <vt:lpstr>    1.4.  Mật độ điện tích và mật độ dòng </vt:lpstr>
      <vt:lpstr>    1.4.  Mật độ điện tích và mật độ dòng </vt:lpstr>
      <vt:lpstr>    1.4.  Mật độ điện tích và mật độ dòng </vt:lpstr>
      <vt:lpstr>    1.4.  Mật độ điện tích và mật độ dòng </vt:lpstr>
      <vt:lpstr>    1.4.  Mật độ điện tích và mật độ dòng </vt:lpstr>
      <vt:lpstr>    1.3. Hạt liên kết: hố lượng tử </vt:lpstr>
      <vt:lpstr>    1.5.  Các toán tử và phép đo </vt:lpstr>
      <vt:lpstr>    1.5.  Các toán tử và phép đo </vt:lpstr>
      <vt:lpstr>    1.5.  Các toán tử và phép đo </vt:lpstr>
      <vt:lpstr>    1.5.  Các toán tử và phép đo </vt:lpstr>
      <vt:lpstr>    1.5.  Các toán tử và phép đo </vt:lpstr>
      <vt:lpstr>    1.5.  Các toán tử và phép đo </vt:lpstr>
      <vt:lpstr>    1.5.  Các toán tử và phép đo </vt:lpstr>
      <vt:lpstr>    1.5.  Các toán tử và phép đo </vt:lpstr>
      <vt:lpstr>    1.5.  Các toán tử và phép đo </vt:lpstr>
      <vt:lpstr>    1.5.  Các toán tử và phép đo </vt:lpstr>
      <vt:lpstr>    1.5.  Các toán tử và phép đo </vt:lpstr>
      <vt:lpstr>    1.5.  Các toán tử và phép đo </vt:lpstr>
      <vt:lpstr>    1.5.  Các toán tử và phép đo </vt:lpstr>
      <vt:lpstr>    1.5.  Các toán tử và phép đo </vt:lpstr>
      <vt:lpstr>    1.6.  Tính chất toán học của trạng thái riêng  </vt:lpstr>
      <vt:lpstr>    1.6.  Tính chất toán học của trạng thái riêng  </vt:lpstr>
      <vt:lpstr>    1.6.  Tính chất toán học của trạng thái riêng  </vt:lpstr>
      <vt:lpstr>    1.7.  Trạng thái đếm  </vt:lpstr>
      <vt:lpstr>    1.7.  Trạng thái đếm  </vt:lpstr>
      <vt:lpstr>    1.7.  Trạng thái đếm  </vt:lpstr>
      <vt:lpstr>    1.7.  Trạng thái đếm  </vt:lpstr>
      <vt:lpstr>    1.7.  Trạng thái đếm  </vt:lpstr>
      <vt:lpstr>    1.7.  Trạng thái đếm  </vt:lpstr>
      <vt:lpstr>    1.7.  Trạng thái đếm  </vt:lpstr>
      <vt:lpstr>    1.7.  Trạng thái đếm  </vt:lpstr>
      <vt:lpstr>    1.7.  Trạng thái đếm  </vt:lpstr>
      <vt:lpstr>    1.7.  Trạng thái đếm  </vt:lpstr>
      <vt:lpstr>    1.7.  Trạng thái đếm  </vt:lpstr>
      <vt:lpstr>    1.7.  Trạng thái đếm  </vt:lpstr>
      <vt:lpstr>    1.7.  Trạng thái đếm  </vt:lpstr>
      <vt:lpstr>    1.7.  Trạng thái đếm  </vt:lpstr>
      <vt:lpstr>    1.7.  Trạng thái đếm  </vt:lpstr>
      <vt:lpstr>    1.7.  Trạng thái đếm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1.8.  Trạng thái lấp đầy: Hàm lấp đầy  </vt:lpstr>
      <vt:lpstr>    Bài tập chương 1  </vt:lpstr>
      <vt:lpstr>    Bài tập chương 1  </vt:lpstr>
      <vt:lpstr>    Bài tập chương 1  </vt:lpstr>
      <vt:lpstr>    Bài tập chương 1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vật lý bán dẫn thấp chiều</dc:title>
  <dc:creator>User</dc:creator>
  <cp:lastModifiedBy>User</cp:lastModifiedBy>
  <cp:revision>303</cp:revision>
  <dcterms:created xsi:type="dcterms:W3CDTF">2012-03-28T09:41:03Z</dcterms:created>
  <dcterms:modified xsi:type="dcterms:W3CDTF">2012-05-18T10:14:10Z</dcterms:modified>
</cp:coreProperties>
</file>