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2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3" Type="http://schemas.openxmlformats.org/officeDocument/2006/relationships/image" Target="../media/image4.wmf"/><Relationship Id="rId7" Type="http://schemas.openxmlformats.org/officeDocument/2006/relationships/image" Target="../media/image8.wmf"/><Relationship Id="rId12" Type="http://schemas.openxmlformats.org/officeDocument/2006/relationships/image" Target="../media/image13.wmf"/><Relationship Id="rId17" Type="http://schemas.openxmlformats.org/officeDocument/2006/relationships/image" Target="../media/image18.wmf"/><Relationship Id="rId2" Type="http://schemas.openxmlformats.org/officeDocument/2006/relationships/image" Target="../media/image3.wmf"/><Relationship Id="rId16" Type="http://schemas.openxmlformats.org/officeDocument/2006/relationships/image" Target="../media/image17.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5" Type="http://schemas.openxmlformats.org/officeDocument/2006/relationships/image" Target="../media/image1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 Id="rId14" Type="http://schemas.openxmlformats.org/officeDocument/2006/relationships/image" Target="../media/image15.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83.wmf"/><Relationship Id="rId3" Type="http://schemas.openxmlformats.org/officeDocument/2006/relationships/image" Target="../media/image78.wmf"/><Relationship Id="rId7" Type="http://schemas.openxmlformats.org/officeDocument/2006/relationships/image" Target="../media/image82.wmf"/><Relationship Id="rId2" Type="http://schemas.openxmlformats.org/officeDocument/2006/relationships/image" Target="../media/image77.wmf"/><Relationship Id="rId1" Type="http://schemas.openxmlformats.org/officeDocument/2006/relationships/image" Target="../media/image76.wmf"/><Relationship Id="rId6" Type="http://schemas.openxmlformats.org/officeDocument/2006/relationships/image" Target="../media/image81.wmf"/><Relationship Id="rId5" Type="http://schemas.openxmlformats.org/officeDocument/2006/relationships/image" Target="../media/image80.wmf"/><Relationship Id="rId4" Type="http://schemas.openxmlformats.org/officeDocument/2006/relationships/image" Target="../media/image79.wmf"/><Relationship Id="rId9" Type="http://schemas.openxmlformats.org/officeDocument/2006/relationships/image" Target="../media/image8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87.wmf"/><Relationship Id="rId7" Type="http://schemas.openxmlformats.org/officeDocument/2006/relationships/image" Target="../media/image91.wmf"/><Relationship Id="rId2" Type="http://schemas.openxmlformats.org/officeDocument/2006/relationships/image" Target="../media/image86.wmf"/><Relationship Id="rId1" Type="http://schemas.openxmlformats.org/officeDocument/2006/relationships/image" Target="../media/image85.wmf"/><Relationship Id="rId6" Type="http://schemas.openxmlformats.org/officeDocument/2006/relationships/image" Target="../media/image90.wmf"/><Relationship Id="rId5" Type="http://schemas.openxmlformats.org/officeDocument/2006/relationships/image" Target="../media/image89.wmf"/><Relationship Id="rId4" Type="http://schemas.openxmlformats.org/officeDocument/2006/relationships/image" Target="../media/image8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94.wmf"/><Relationship Id="rId2" Type="http://schemas.openxmlformats.org/officeDocument/2006/relationships/image" Target="../media/image93.wmf"/><Relationship Id="rId1" Type="http://schemas.openxmlformats.org/officeDocument/2006/relationships/image" Target="../media/image92.wmf"/><Relationship Id="rId6" Type="http://schemas.openxmlformats.org/officeDocument/2006/relationships/image" Target="../media/image97.wmf"/><Relationship Id="rId5" Type="http://schemas.openxmlformats.org/officeDocument/2006/relationships/image" Target="../media/image96.wmf"/><Relationship Id="rId4" Type="http://schemas.openxmlformats.org/officeDocument/2006/relationships/image" Target="../media/image95.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105.wmf"/><Relationship Id="rId3" Type="http://schemas.openxmlformats.org/officeDocument/2006/relationships/image" Target="../media/image100.wmf"/><Relationship Id="rId7" Type="http://schemas.openxmlformats.org/officeDocument/2006/relationships/image" Target="../media/image104.wmf"/><Relationship Id="rId2" Type="http://schemas.openxmlformats.org/officeDocument/2006/relationships/image" Target="../media/image99.wmf"/><Relationship Id="rId1" Type="http://schemas.openxmlformats.org/officeDocument/2006/relationships/image" Target="../media/image98.wmf"/><Relationship Id="rId6" Type="http://schemas.openxmlformats.org/officeDocument/2006/relationships/image" Target="../media/image103.wmf"/><Relationship Id="rId5" Type="http://schemas.openxmlformats.org/officeDocument/2006/relationships/image" Target="../media/image102.wmf"/><Relationship Id="rId4" Type="http://schemas.openxmlformats.org/officeDocument/2006/relationships/image" Target="../media/image101.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113.wmf"/><Relationship Id="rId3" Type="http://schemas.openxmlformats.org/officeDocument/2006/relationships/image" Target="../media/image108.wmf"/><Relationship Id="rId7" Type="http://schemas.openxmlformats.org/officeDocument/2006/relationships/image" Target="../media/image112.wmf"/><Relationship Id="rId12" Type="http://schemas.openxmlformats.org/officeDocument/2006/relationships/image" Target="../media/image117.wmf"/><Relationship Id="rId2" Type="http://schemas.openxmlformats.org/officeDocument/2006/relationships/image" Target="../media/image107.wmf"/><Relationship Id="rId1" Type="http://schemas.openxmlformats.org/officeDocument/2006/relationships/image" Target="../media/image106.wmf"/><Relationship Id="rId6" Type="http://schemas.openxmlformats.org/officeDocument/2006/relationships/image" Target="../media/image111.wmf"/><Relationship Id="rId11" Type="http://schemas.openxmlformats.org/officeDocument/2006/relationships/image" Target="../media/image116.wmf"/><Relationship Id="rId5" Type="http://schemas.openxmlformats.org/officeDocument/2006/relationships/image" Target="../media/image110.wmf"/><Relationship Id="rId10" Type="http://schemas.openxmlformats.org/officeDocument/2006/relationships/image" Target="../media/image115.wmf"/><Relationship Id="rId4" Type="http://schemas.openxmlformats.org/officeDocument/2006/relationships/image" Target="../media/image109.wmf"/><Relationship Id="rId9" Type="http://schemas.openxmlformats.org/officeDocument/2006/relationships/image" Target="../media/image114.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126.wmf"/><Relationship Id="rId3" Type="http://schemas.openxmlformats.org/officeDocument/2006/relationships/image" Target="../media/image121.wmf"/><Relationship Id="rId7" Type="http://schemas.openxmlformats.org/officeDocument/2006/relationships/image" Target="../media/image125.wmf"/><Relationship Id="rId12" Type="http://schemas.openxmlformats.org/officeDocument/2006/relationships/image" Target="../media/image128.wmf"/><Relationship Id="rId2" Type="http://schemas.openxmlformats.org/officeDocument/2006/relationships/image" Target="../media/image120.wmf"/><Relationship Id="rId1" Type="http://schemas.openxmlformats.org/officeDocument/2006/relationships/image" Target="../media/image119.wmf"/><Relationship Id="rId6" Type="http://schemas.openxmlformats.org/officeDocument/2006/relationships/image" Target="../media/image124.wmf"/><Relationship Id="rId11" Type="http://schemas.openxmlformats.org/officeDocument/2006/relationships/image" Target="../media/image127.wmf"/><Relationship Id="rId5" Type="http://schemas.openxmlformats.org/officeDocument/2006/relationships/image" Target="../media/image123.wmf"/><Relationship Id="rId10" Type="http://schemas.openxmlformats.org/officeDocument/2006/relationships/image" Target="../media/image106.wmf"/><Relationship Id="rId4" Type="http://schemas.openxmlformats.org/officeDocument/2006/relationships/image" Target="../media/image122.wmf"/><Relationship Id="rId9" Type="http://schemas.openxmlformats.org/officeDocument/2006/relationships/image" Target="../media/image107.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136.wmf"/><Relationship Id="rId3" Type="http://schemas.openxmlformats.org/officeDocument/2006/relationships/image" Target="../media/image131.wmf"/><Relationship Id="rId7" Type="http://schemas.openxmlformats.org/officeDocument/2006/relationships/image" Target="../media/image135.wmf"/><Relationship Id="rId2" Type="http://schemas.openxmlformats.org/officeDocument/2006/relationships/image" Target="../media/image130.wmf"/><Relationship Id="rId1" Type="http://schemas.openxmlformats.org/officeDocument/2006/relationships/image" Target="../media/image129.wmf"/><Relationship Id="rId6" Type="http://schemas.openxmlformats.org/officeDocument/2006/relationships/image" Target="../media/image134.wmf"/><Relationship Id="rId5" Type="http://schemas.openxmlformats.org/officeDocument/2006/relationships/image" Target="../media/image133.wmf"/><Relationship Id="rId4" Type="http://schemas.openxmlformats.org/officeDocument/2006/relationships/image" Target="../media/image132.wmf"/><Relationship Id="rId9" Type="http://schemas.openxmlformats.org/officeDocument/2006/relationships/image" Target="../media/image137.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145.wmf"/><Relationship Id="rId3" Type="http://schemas.openxmlformats.org/officeDocument/2006/relationships/image" Target="../media/image140.wmf"/><Relationship Id="rId7" Type="http://schemas.openxmlformats.org/officeDocument/2006/relationships/image" Target="../media/image144.wmf"/><Relationship Id="rId2" Type="http://schemas.openxmlformats.org/officeDocument/2006/relationships/image" Target="../media/image139.wmf"/><Relationship Id="rId1" Type="http://schemas.openxmlformats.org/officeDocument/2006/relationships/image" Target="../media/image138.wmf"/><Relationship Id="rId6" Type="http://schemas.openxmlformats.org/officeDocument/2006/relationships/image" Target="../media/image143.wmf"/><Relationship Id="rId5" Type="http://schemas.openxmlformats.org/officeDocument/2006/relationships/image" Target="../media/image142.wmf"/><Relationship Id="rId4" Type="http://schemas.openxmlformats.org/officeDocument/2006/relationships/image" Target="../media/image141.wmf"/><Relationship Id="rId9" Type="http://schemas.openxmlformats.org/officeDocument/2006/relationships/image" Target="../media/image146.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54.wmf"/><Relationship Id="rId3" Type="http://schemas.openxmlformats.org/officeDocument/2006/relationships/image" Target="../media/image149.wmf"/><Relationship Id="rId7" Type="http://schemas.openxmlformats.org/officeDocument/2006/relationships/image" Target="../media/image153.wmf"/><Relationship Id="rId2" Type="http://schemas.openxmlformats.org/officeDocument/2006/relationships/image" Target="../media/image148.wmf"/><Relationship Id="rId1" Type="http://schemas.openxmlformats.org/officeDocument/2006/relationships/image" Target="../media/image147.wmf"/><Relationship Id="rId6" Type="http://schemas.openxmlformats.org/officeDocument/2006/relationships/image" Target="../media/image152.wmf"/><Relationship Id="rId5" Type="http://schemas.openxmlformats.org/officeDocument/2006/relationships/image" Target="../media/image151.wmf"/><Relationship Id="rId4" Type="http://schemas.openxmlformats.org/officeDocument/2006/relationships/image" Target="../media/image150.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162.wmf"/><Relationship Id="rId3" Type="http://schemas.openxmlformats.org/officeDocument/2006/relationships/image" Target="../media/image157.wmf"/><Relationship Id="rId7" Type="http://schemas.openxmlformats.org/officeDocument/2006/relationships/image" Target="../media/image161.wmf"/><Relationship Id="rId2" Type="http://schemas.openxmlformats.org/officeDocument/2006/relationships/image" Target="../media/image156.wmf"/><Relationship Id="rId1" Type="http://schemas.openxmlformats.org/officeDocument/2006/relationships/image" Target="../media/image155.wmf"/><Relationship Id="rId6" Type="http://schemas.openxmlformats.org/officeDocument/2006/relationships/image" Target="../media/image160.wmf"/><Relationship Id="rId5" Type="http://schemas.openxmlformats.org/officeDocument/2006/relationships/image" Target="../media/image159.wmf"/><Relationship Id="rId4" Type="http://schemas.openxmlformats.org/officeDocument/2006/relationships/image" Target="../media/image158.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image" Target="../media/image31.wmf"/><Relationship Id="rId3" Type="http://schemas.openxmlformats.org/officeDocument/2006/relationships/image" Target="../media/image21.wmf"/><Relationship Id="rId7" Type="http://schemas.openxmlformats.org/officeDocument/2006/relationships/image" Target="../media/image25.wmf"/><Relationship Id="rId12" Type="http://schemas.openxmlformats.org/officeDocument/2006/relationships/image" Target="../media/image30.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11" Type="http://schemas.openxmlformats.org/officeDocument/2006/relationships/image" Target="../media/image29.wmf"/><Relationship Id="rId5" Type="http://schemas.openxmlformats.org/officeDocument/2006/relationships/image" Target="../media/image23.wmf"/><Relationship Id="rId10" Type="http://schemas.openxmlformats.org/officeDocument/2006/relationships/image" Target="../media/image28.wmf"/><Relationship Id="rId4" Type="http://schemas.openxmlformats.org/officeDocument/2006/relationships/image" Target="../media/image22.wmf"/><Relationship Id="rId9" Type="http://schemas.openxmlformats.org/officeDocument/2006/relationships/image" Target="../media/image2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66.wmf"/><Relationship Id="rId2" Type="http://schemas.openxmlformats.org/officeDocument/2006/relationships/image" Target="../media/image165.wmf"/><Relationship Id="rId1" Type="http://schemas.openxmlformats.org/officeDocument/2006/relationships/image" Target="../media/image164.wmf"/><Relationship Id="rId5" Type="http://schemas.openxmlformats.org/officeDocument/2006/relationships/image" Target="../media/image168.wmf"/><Relationship Id="rId4" Type="http://schemas.openxmlformats.org/officeDocument/2006/relationships/image" Target="../media/image167.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71.wmf"/><Relationship Id="rId2" Type="http://schemas.openxmlformats.org/officeDocument/2006/relationships/image" Target="../media/image170.wmf"/><Relationship Id="rId1" Type="http://schemas.openxmlformats.org/officeDocument/2006/relationships/image" Target="../media/image169.wmf"/><Relationship Id="rId6" Type="http://schemas.openxmlformats.org/officeDocument/2006/relationships/image" Target="../media/image174.wmf"/><Relationship Id="rId5" Type="http://schemas.openxmlformats.org/officeDocument/2006/relationships/image" Target="../media/image173.wmf"/><Relationship Id="rId4" Type="http://schemas.openxmlformats.org/officeDocument/2006/relationships/image" Target="../media/image172.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77.wmf"/><Relationship Id="rId7" Type="http://schemas.openxmlformats.org/officeDocument/2006/relationships/image" Target="../media/image181.wmf"/><Relationship Id="rId2" Type="http://schemas.openxmlformats.org/officeDocument/2006/relationships/image" Target="../media/image176.wmf"/><Relationship Id="rId1" Type="http://schemas.openxmlformats.org/officeDocument/2006/relationships/image" Target="../media/image175.wmf"/><Relationship Id="rId6" Type="http://schemas.openxmlformats.org/officeDocument/2006/relationships/image" Target="../media/image180.wmf"/><Relationship Id="rId5" Type="http://schemas.openxmlformats.org/officeDocument/2006/relationships/image" Target="../media/image179.wmf"/><Relationship Id="rId4" Type="http://schemas.openxmlformats.org/officeDocument/2006/relationships/image" Target="../media/image178.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190.wmf"/><Relationship Id="rId3" Type="http://schemas.openxmlformats.org/officeDocument/2006/relationships/image" Target="../media/image185.wmf"/><Relationship Id="rId7" Type="http://schemas.openxmlformats.org/officeDocument/2006/relationships/image" Target="../media/image189.wmf"/><Relationship Id="rId12" Type="http://schemas.openxmlformats.org/officeDocument/2006/relationships/image" Target="../media/image194.wmf"/><Relationship Id="rId2" Type="http://schemas.openxmlformats.org/officeDocument/2006/relationships/image" Target="../media/image184.wmf"/><Relationship Id="rId1" Type="http://schemas.openxmlformats.org/officeDocument/2006/relationships/image" Target="../media/image183.wmf"/><Relationship Id="rId6" Type="http://schemas.openxmlformats.org/officeDocument/2006/relationships/image" Target="../media/image188.wmf"/><Relationship Id="rId11" Type="http://schemas.openxmlformats.org/officeDocument/2006/relationships/image" Target="../media/image193.wmf"/><Relationship Id="rId5" Type="http://schemas.openxmlformats.org/officeDocument/2006/relationships/image" Target="../media/image187.wmf"/><Relationship Id="rId10" Type="http://schemas.openxmlformats.org/officeDocument/2006/relationships/image" Target="../media/image192.wmf"/><Relationship Id="rId4" Type="http://schemas.openxmlformats.org/officeDocument/2006/relationships/image" Target="../media/image186.wmf"/><Relationship Id="rId9" Type="http://schemas.openxmlformats.org/officeDocument/2006/relationships/image" Target="../media/image191.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97.wmf"/><Relationship Id="rId2" Type="http://schemas.openxmlformats.org/officeDocument/2006/relationships/image" Target="../media/image196.wmf"/><Relationship Id="rId1" Type="http://schemas.openxmlformats.org/officeDocument/2006/relationships/image" Target="../media/image195.wmf"/><Relationship Id="rId4" Type="http://schemas.openxmlformats.org/officeDocument/2006/relationships/image" Target="../media/image198.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11" Type="http://schemas.openxmlformats.org/officeDocument/2006/relationships/image" Target="../media/image42.wmf"/><Relationship Id="rId5" Type="http://schemas.openxmlformats.org/officeDocument/2006/relationships/image" Target="../media/image36.wmf"/><Relationship Id="rId10" Type="http://schemas.openxmlformats.org/officeDocument/2006/relationships/image" Target="../media/image41.wmf"/><Relationship Id="rId4" Type="http://schemas.openxmlformats.org/officeDocument/2006/relationships/image" Target="../media/image35.wmf"/><Relationship Id="rId9" Type="http://schemas.openxmlformats.org/officeDocument/2006/relationships/image" Target="../media/image40.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 Id="rId9" Type="http://schemas.openxmlformats.org/officeDocument/2006/relationships/image" Target="../media/image5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4" Type="http://schemas.openxmlformats.org/officeDocument/2006/relationships/image" Target="../media/image5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5" Type="http://schemas.openxmlformats.org/officeDocument/2006/relationships/image" Target="../media/image62.wmf"/><Relationship Id="rId4" Type="http://schemas.openxmlformats.org/officeDocument/2006/relationships/image" Target="../media/image6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65.wmf"/><Relationship Id="rId7" Type="http://schemas.openxmlformats.org/officeDocument/2006/relationships/image" Target="../media/image69.wmf"/><Relationship Id="rId2" Type="http://schemas.openxmlformats.org/officeDocument/2006/relationships/image" Target="../media/image64.wmf"/><Relationship Id="rId1" Type="http://schemas.openxmlformats.org/officeDocument/2006/relationships/image" Target="../media/image63.wmf"/><Relationship Id="rId6" Type="http://schemas.openxmlformats.org/officeDocument/2006/relationships/image" Target="../media/image68.wmf"/><Relationship Id="rId5" Type="http://schemas.openxmlformats.org/officeDocument/2006/relationships/image" Target="../media/image67.wmf"/><Relationship Id="rId4" Type="http://schemas.openxmlformats.org/officeDocument/2006/relationships/image" Target="../media/image6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 Id="rId4" Type="http://schemas.openxmlformats.org/officeDocument/2006/relationships/image" Target="../media/image7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7B275-CA88-4334-A7B4-D471DBF5C3E0}" type="datetimeFigureOut">
              <a:rPr lang="en-US" smtClean="0"/>
              <a:pPr/>
              <a:t>9/22/2012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9B500B-80E2-4840-B8DE-8F2D32A24F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0A61D-CDAB-46DC-AB90-F83621D8455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1E8D72-A328-4372-86DB-697091E25F84}" type="datetimeFigureOut">
              <a:rPr lang="en-US" smtClean="0"/>
              <a:pPr/>
              <a:t>9/22/2012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9C8CEE-9F02-4F42-8B3D-C52AA5B41A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E8D72-A328-4372-86DB-697091E25F84}"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C8CEE-9F02-4F42-8B3D-C52AA5B41A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E8D72-A328-4372-86DB-697091E25F84}"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C8CEE-9F02-4F42-8B3D-C52AA5B41A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E8D72-A328-4372-86DB-697091E25F84}"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C8CEE-9F02-4F42-8B3D-C52AA5B41A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1E8D72-A328-4372-86DB-697091E25F84}" type="datetimeFigureOut">
              <a:rPr lang="en-US" smtClean="0"/>
              <a:pPr/>
              <a:t>9/22/2012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C8CEE-9F02-4F42-8B3D-C52AA5B41A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1E8D72-A328-4372-86DB-697091E25F84}" type="datetimeFigureOut">
              <a:rPr lang="en-US" smtClean="0"/>
              <a:pPr/>
              <a:t>9/22/2012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C8CEE-9F02-4F42-8B3D-C52AA5B41A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1E8D72-A328-4372-86DB-697091E25F84}" type="datetimeFigureOut">
              <a:rPr lang="en-US" smtClean="0"/>
              <a:pPr/>
              <a:t>9/22/2012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9C8CEE-9F02-4F42-8B3D-C52AA5B41A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1E8D72-A328-4372-86DB-697091E25F84}" type="datetimeFigureOut">
              <a:rPr lang="en-US" smtClean="0"/>
              <a:pPr/>
              <a:t>9/22/2012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9C8CEE-9F02-4F42-8B3D-C52AA5B41A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E8D72-A328-4372-86DB-697091E25F84}" type="datetimeFigureOut">
              <a:rPr lang="en-US" smtClean="0"/>
              <a:pPr/>
              <a:t>9/22/2012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9C8CEE-9F02-4F42-8B3D-C52AA5B41A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1E8D72-A328-4372-86DB-697091E25F84}" type="datetimeFigureOut">
              <a:rPr lang="en-US" smtClean="0"/>
              <a:pPr/>
              <a:t>9/22/2012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C8CEE-9F02-4F42-8B3D-C52AA5B41A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1E8D72-A328-4372-86DB-697091E25F84}" type="datetimeFigureOut">
              <a:rPr lang="en-US" smtClean="0"/>
              <a:pPr/>
              <a:t>9/22/2012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99C8CEE-9F02-4F42-8B3D-C52AA5B41AC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1E8D72-A328-4372-86DB-697091E25F84}" type="datetimeFigureOut">
              <a:rPr lang="en-US" smtClean="0"/>
              <a:pPr/>
              <a:t>9/22/2012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9C8CEE-9F02-4F42-8B3D-C52AA5B41AC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18" Type="http://schemas.openxmlformats.org/officeDocument/2006/relationships/oleObject" Target="../embeddings/oleObject15.bin"/><Relationship Id="rId3" Type="http://schemas.openxmlformats.org/officeDocument/2006/relationships/notesSlide" Target="../notesSlides/notesSlide1.xml"/><Relationship Id="rId7" Type="http://schemas.openxmlformats.org/officeDocument/2006/relationships/oleObject" Target="../embeddings/oleObject4.bin"/><Relationship Id="rId12" Type="http://schemas.openxmlformats.org/officeDocument/2006/relationships/oleObject" Target="../embeddings/oleObject9.bin"/><Relationship Id="rId17" Type="http://schemas.openxmlformats.org/officeDocument/2006/relationships/oleObject" Target="../embeddings/oleObject14.bin"/><Relationship Id="rId2" Type="http://schemas.openxmlformats.org/officeDocument/2006/relationships/slideLayout" Target="../slideLayouts/slideLayout2.xml"/><Relationship Id="rId16" Type="http://schemas.openxmlformats.org/officeDocument/2006/relationships/oleObject" Target="../embeddings/oleObject13.bin"/><Relationship Id="rId20" Type="http://schemas.openxmlformats.org/officeDocument/2006/relationships/oleObject" Target="../embeddings/oleObject17.bin"/><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5" Type="http://schemas.openxmlformats.org/officeDocument/2006/relationships/oleObject" Target="../embeddings/oleObject12.bin"/><Relationship Id="rId10" Type="http://schemas.openxmlformats.org/officeDocument/2006/relationships/oleObject" Target="../embeddings/oleObject7.bin"/><Relationship Id="rId19" Type="http://schemas.openxmlformats.org/officeDocument/2006/relationships/oleObject" Target="../embeddings/oleObject16.bin"/><Relationship Id="rId4" Type="http://schemas.openxmlformats.org/officeDocument/2006/relationships/oleObject" Target="../embeddings/oleObject1.bin"/><Relationship Id="rId9" Type="http://schemas.openxmlformats.org/officeDocument/2006/relationships/oleObject" Target="../embeddings/oleObject6.bin"/><Relationship Id="rId14" Type="http://schemas.openxmlformats.org/officeDocument/2006/relationships/oleObject" Target="../embeddings/oleObject1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75.png"/><Relationship Id="rId4" Type="http://schemas.openxmlformats.org/officeDocument/2006/relationships/oleObject" Target="../embeddings/oleObject71.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76.bin"/><Relationship Id="rId3" Type="http://schemas.openxmlformats.org/officeDocument/2006/relationships/notesSlide" Target="../notesSlides/notesSlide11.xml"/><Relationship Id="rId7" Type="http://schemas.openxmlformats.org/officeDocument/2006/relationships/oleObject" Target="../embeddings/oleObject75.bin"/><Relationship Id="rId12"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74.bin"/><Relationship Id="rId11" Type="http://schemas.openxmlformats.org/officeDocument/2006/relationships/oleObject" Target="../embeddings/oleObject79.bin"/><Relationship Id="rId5" Type="http://schemas.openxmlformats.org/officeDocument/2006/relationships/oleObject" Target="../embeddings/oleObject73.bin"/><Relationship Id="rId10" Type="http://schemas.openxmlformats.org/officeDocument/2006/relationships/oleObject" Target="../embeddings/oleObject78.bin"/><Relationship Id="rId4" Type="http://schemas.openxmlformats.org/officeDocument/2006/relationships/oleObject" Target="../embeddings/oleObject72.bin"/><Relationship Id="rId9" Type="http://schemas.openxmlformats.org/officeDocument/2006/relationships/oleObject" Target="../embeddings/oleObject77.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85.bin"/><Relationship Id="rId3" Type="http://schemas.openxmlformats.org/officeDocument/2006/relationships/notesSlide" Target="../notesSlides/notesSlide12.xml"/><Relationship Id="rId7"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83.bin"/><Relationship Id="rId5" Type="http://schemas.openxmlformats.org/officeDocument/2006/relationships/oleObject" Target="../embeddings/oleObject82.bin"/><Relationship Id="rId10" Type="http://schemas.openxmlformats.org/officeDocument/2006/relationships/oleObject" Target="../embeddings/oleObject87.bin"/><Relationship Id="rId4" Type="http://schemas.openxmlformats.org/officeDocument/2006/relationships/oleObject" Target="../embeddings/oleObject81.bin"/><Relationship Id="rId9" Type="http://schemas.openxmlformats.org/officeDocument/2006/relationships/oleObject" Target="../embeddings/oleObject86.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92.bin"/><Relationship Id="rId3" Type="http://schemas.openxmlformats.org/officeDocument/2006/relationships/notesSlide" Target="../notesSlides/notesSlide13.xml"/><Relationship Id="rId7" Type="http://schemas.openxmlformats.org/officeDocument/2006/relationships/oleObject" Target="../embeddings/oleObject91.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90.bin"/><Relationship Id="rId5" Type="http://schemas.openxmlformats.org/officeDocument/2006/relationships/oleObject" Target="../embeddings/oleObject89.bin"/><Relationship Id="rId4" Type="http://schemas.openxmlformats.org/officeDocument/2006/relationships/oleObject" Target="../embeddings/oleObject88.bin"/><Relationship Id="rId9" Type="http://schemas.openxmlformats.org/officeDocument/2006/relationships/oleObject" Target="../embeddings/oleObject93.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98.bin"/><Relationship Id="rId13" Type="http://schemas.openxmlformats.org/officeDocument/2006/relationships/oleObject" Target="../embeddings/oleObject103.bin"/><Relationship Id="rId3" Type="http://schemas.openxmlformats.org/officeDocument/2006/relationships/notesSlide" Target="../notesSlides/notesSlide14.xml"/><Relationship Id="rId7" Type="http://schemas.openxmlformats.org/officeDocument/2006/relationships/oleObject" Target="../embeddings/oleObject97.bin"/><Relationship Id="rId12" Type="http://schemas.openxmlformats.org/officeDocument/2006/relationships/oleObject" Target="../embeddings/oleObject102.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96.bin"/><Relationship Id="rId11" Type="http://schemas.openxmlformats.org/officeDocument/2006/relationships/oleObject" Target="../embeddings/oleObject101.bin"/><Relationship Id="rId5" Type="http://schemas.openxmlformats.org/officeDocument/2006/relationships/oleObject" Target="../embeddings/oleObject95.bin"/><Relationship Id="rId10" Type="http://schemas.openxmlformats.org/officeDocument/2006/relationships/oleObject" Target="../embeddings/oleObject100.bin"/><Relationship Id="rId4" Type="http://schemas.openxmlformats.org/officeDocument/2006/relationships/oleObject" Target="../embeddings/oleObject94.bin"/><Relationship Id="rId9" Type="http://schemas.openxmlformats.org/officeDocument/2006/relationships/oleObject" Target="../embeddings/oleObject99.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08.bin"/><Relationship Id="rId13" Type="http://schemas.openxmlformats.org/officeDocument/2006/relationships/oleObject" Target="../embeddings/oleObject112.bin"/><Relationship Id="rId3" Type="http://schemas.openxmlformats.org/officeDocument/2006/relationships/notesSlide" Target="../notesSlides/notesSlide15.xml"/><Relationship Id="rId7" Type="http://schemas.openxmlformats.org/officeDocument/2006/relationships/oleObject" Target="../embeddings/oleObject107.bin"/><Relationship Id="rId12" Type="http://schemas.openxmlformats.org/officeDocument/2006/relationships/oleObject" Target="../embeddings/oleObject111.bin"/><Relationship Id="rId2" Type="http://schemas.openxmlformats.org/officeDocument/2006/relationships/slideLayout" Target="../slideLayouts/slideLayout2.xml"/><Relationship Id="rId16" Type="http://schemas.openxmlformats.org/officeDocument/2006/relationships/oleObject" Target="../embeddings/oleObject115.bin"/><Relationship Id="rId1" Type="http://schemas.openxmlformats.org/officeDocument/2006/relationships/vmlDrawing" Target="../drawings/vmlDrawing14.vml"/><Relationship Id="rId6" Type="http://schemas.openxmlformats.org/officeDocument/2006/relationships/oleObject" Target="../embeddings/oleObject106.bin"/><Relationship Id="rId11" Type="http://schemas.openxmlformats.org/officeDocument/2006/relationships/oleObject" Target="../embeddings/oleObject110.bin"/><Relationship Id="rId5" Type="http://schemas.openxmlformats.org/officeDocument/2006/relationships/oleObject" Target="../embeddings/oleObject105.bin"/><Relationship Id="rId15" Type="http://schemas.openxmlformats.org/officeDocument/2006/relationships/oleObject" Target="../embeddings/oleObject114.bin"/><Relationship Id="rId10" Type="http://schemas.openxmlformats.org/officeDocument/2006/relationships/image" Target="../media/image118.png"/><Relationship Id="rId4" Type="http://schemas.openxmlformats.org/officeDocument/2006/relationships/oleObject" Target="../embeddings/oleObject104.bin"/><Relationship Id="rId9" Type="http://schemas.openxmlformats.org/officeDocument/2006/relationships/oleObject" Target="../embeddings/oleObject109.bin"/><Relationship Id="rId14" Type="http://schemas.openxmlformats.org/officeDocument/2006/relationships/oleObject" Target="../embeddings/oleObject113.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20.bin"/><Relationship Id="rId13" Type="http://schemas.openxmlformats.org/officeDocument/2006/relationships/oleObject" Target="../embeddings/oleObject125.bin"/><Relationship Id="rId3" Type="http://schemas.openxmlformats.org/officeDocument/2006/relationships/notesSlide" Target="../notesSlides/notesSlide16.xml"/><Relationship Id="rId7" Type="http://schemas.openxmlformats.org/officeDocument/2006/relationships/oleObject" Target="../embeddings/oleObject119.bin"/><Relationship Id="rId12" Type="http://schemas.openxmlformats.org/officeDocument/2006/relationships/oleObject" Target="../embeddings/oleObject124.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118.bin"/><Relationship Id="rId11" Type="http://schemas.openxmlformats.org/officeDocument/2006/relationships/oleObject" Target="../embeddings/oleObject123.bin"/><Relationship Id="rId5" Type="http://schemas.openxmlformats.org/officeDocument/2006/relationships/oleObject" Target="../embeddings/oleObject117.bin"/><Relationship Id="rId15" Type="http://schemas.openxmlformats.org/officeDocument/2006/relationships/oleObject" Target="../embeddings/oleObject127.bin"/><Relationship Id="rId10" Type="http://schemas.openxmlformats.org/officeDocument/2006/relationships/oleObject" Target="../embeddings/oleObject122.bin"/><Relationship Id="rId4" Type="http://schemas.openxmlformats.org/officeDocument/2006/relationships/oleObject" Target="../embeddings/oleObject116.bin"/><Relationship Id="rId9" Type="http://schemas.openxmlformats.org/officeDocument/2006/relationships/oleObject" Target="../embeddings/oleObject121.bin"/><Relationship Id="rId14" Type="http://schemas.openxmlformats.org/officeDocument/2006/relationships/oleObject" Target="../embeddings/oleObject126.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32.bin"/><Relationship Id="rId3" Type="http://schemas.openxmlformats.org/officeDocument/2006/relationships/notesSlide" Target="../notesSlides/notesSlide17.xml"/><Relationship Id="rId7" Type="http://schemas.openxmlformats.org/officeDocument/2006/relationships/oleObject" Target="../embeddings/oleObject131.bin"/><Relationship Id="rId12" Type="http://schemas.openxmlformats.org/officeDocument/2006/relationships/oleObject" Target="../embeddings/oleObject136.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130.bin"/><Relationship Id="rId11" Type="http://schemas.openxmlformats.org/officeDocument/2006/relationships/oleObject" Target="../embeddings/oleObject135.bin"/><Relationship Id="rId5" Type="http://schemas.openxmlformats.org/officeDocument/2006/relationships/oleObject" Target="../embeddings/oleObject129.bin"/><Relationship Id="rId10" Type="http://schemas.openxmlformats.org/officeDocument/2006/relationships/oleObject" Target="../embeddings/oleObject134.bin"/><Relationship Id="rId4" Type="http://schemas.openxmlformats.org/officeDocument/2006/relationships/oleObject" Target="../embeddings/oleObject128.bin"/><Relationship Id="rId9" Type="http://schemas.openxmlformats.org/officeDocument/2006/relationships/oleObject" Target="../embeddings/oleObject133.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41.bin"/><Relationship Id="rId3" Type="http://schemas.openxmlformats.org/officeDocument/2006/relationships/notesSlide" Target="../notesSlides/notesSlide18.xml"/><Relationship Id="rId7" Type="http://schemas.openxmlformats.org/officeDocument/2006/relationships/oleObject" Target="../embeddings/oleObject140.bin"/><Relationship Id="rId12" Type="http://schemas.openxmlformats.org/officeDocument/2006/relationships/oleObject" Target="../embeddings/oleObject145.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139.bin"/><Relationship Id="rId11" Type="http://schemas.openxmlformats.org/officeDocument/2006/relationships/oleObject" Target="../embeddings/oleObject144.bin"/><Relationship Id="rId5" Type="http://schemas.openxmlformats.org/officeDocument/2006/relationships/oleObject" Target="../embeddings/oleObject138.bin"/><Relationship Id="rId10" Type="http://schemas.openxmlformats.org/officeDocument/2006/relationships/oleObject" Target="../embeddings/oleObject143.bin"/><Relationship Id="rId4" Type="http://schemas.openxmlformats.org/officeDocument/2006/relationships/oleObject" Target="../embeddings/oleObject137.bin"/><Relationship Id="rId9" Type="http://schemas.openxmlformats.org/officeDocument/2006/relationships/oleObject" Target="../embeddings/oleObject142.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50.bin"/><Relationship Id="rId3" Type="http://schemas.openxmlformats.org/officeDocument/2006/relationships/notesSlide" Target="../notesSlides/notesSlide19.xml"/><Relationship Id="rId7" Type="http://schemas.openxmlformats.org/officeDocument/2006/relationships/oleObject" Target="../embeddings/oleObject14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148.bin"/><Relationship Id="rId11" Type="http://schemas.openxmlformats.org/officeDocument/2006/relationships/oleObject" Target="../embeddings/oleObject153.bin"/><Relationship Id="rId5" Type="http://schemas.openxmlformats.org/officeDocument/2006/relationships/oleObject" Target="../embeddings/oleObject147.bin"/><Relationship Id="rId10" Type="http://schemas.openxmlformats.org/officeDocument/2006/relationships/oleObject" Target="../embeddings/oleObject152.bin"/><Relationship Id="rId4" Type="http://schemas.openxmlformats.org/officeDocument/2006/relationships/oleObject" Target="../embeddings/oleObject146.bin"/><Relationship Id="rId9" Type="http://schemas.openxmlformats.org/officeDocument/2006/relationships/oleObject" Target="../embeddings/oleObject151.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oleObject" Target="../embeddings/oleObject27.bin"/><Relationship Id="rId3" Type="http://schemas.openxmlformats.org/officeDocument/2006/relationships/notesSlide" Target="../notesSlides/notesSlide2.xml"/><Relationship Id="rId7" Type="http://schemas.openxmlformats.org/officeDocument/2006/relationships/oleObject" Target="../embeddings/oleObject21.bin"/><Relationship Id="rId12" Type="http://schemas.openxmlformats.org/officeDocument/2006/relationships/oleObject" Target="../embeddings/oleObject26.bin"/><Relationship Id="rId2" Type="http://schemas.openxmlformats.org/officeDocument/2006/relationships/slideLayout" Target="../slideLayouts/slideLayout2.xml"/><Relationship Id="rId16" Type="http://schemas.openxmlformats.org/officeDocument/2006/relationships/oleObject" Target="../embeddings/oleObject30.bin"/><Relationship Id="rId1" Type="http://schemas.openxmlformats.org/officeDocument/2006/relationships/vmlDrawing" Target="../drawings/vmlDrawing2.vml"/><Relationship Id="rId6" Type="http://schemas.openxmlformats.org/officeDocument/2006/relationships/oleObject" Target="../embeddings/oleObject20.bin"/><Relationship Id="rId11" Type="http://schemas.openxmlformats.org/officeDocument/2006/relationships/oleObject" Target="../embeddings/oleObject25.bin"/><Relationship Id="rId5" Type="http://schemas.openxmlformats.org/officeDocument/2006/relationships/oleObject" Target="../embeddings/oleObject19.bin"/><Relationship Id="rId15" Type="http://schemas.openxmlformats.org/officeDocument/2006/relationships/oleObject" Target="../embeddings/oleObject29.bin"/><Relationship Id="rId10" Type="http://schemas.openxmlformats.org/officeDocument/2006/relationships/oleObject" Target="../embeddings/oleObject24.bin"/><Relationship Id="rId4" Type="http://schemas.openxmlformats.org/officeDocument/2006/relationships/oleObject" Target="../embeddings/oleObject18.bin"/><Relationship Id="rId9" Type="http://schemas.openxmlformats.org/officeDocument/2006/relationships/oleObject" Target="../embeddings/oleObject23.bin"/><Relationship Id="rId14" Type="http://schemas.openxmlformats.org/officeDocument/2006/relationships/oleObject" Target="../embeddings/oleObject28.bin"/></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58.bin"/><Relationship Id="rId3" Type="http://schemas.openxmlformats.org/officeDocument/2006/relationships/notesSlide" Target="../notesSlides/notesSlide20.xml"/><Relationship Id="rId7" Type="http://schemas.openxmlformats.org/officeDocument/2006/relationships/oleObject" Target="../embeddings/oleObject157.bin"/><Relationship Id="rId12" Type="http://schemas.openxmlformats.org/officeDocument/2006/relationships/oleObject" Target="../embeddings/oleObject161.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156.bin"/><Relationship Id="rId11" Type="http://schemas.openxmlformats.org/officeDocument/2006/relationships/image" Target="../media/image163.png"/><Relationship Id="rId5" Type="http://schemas.openxmlformats.org/officeDocument/2006/relationships/oleObject" Target="../embeddings/oleObject155.bin"/><Relationship Id="rId10" Type="http://schemas.openxmlformats.org/officeDocument/2006/relationships/oleObject" Target="../embeddings/oleObject160.bin"/><Relationship Id="rId4" Type="http://schemas.openxmlformats.org/officeDocument/2006/relationships/oleObject" Target="../embeddings/oleObject154.bin"/><Relationship Id="rId9" Type="http://schemas.openxmlformats.org/officeDocument/2006/relationships/oleObject" Target="../embeddings/oleObject159.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66.bin"/><Relationship Id="rId3" Type="http://schemas.openxmlformats.org/officeDocument/2006/relationships/notesSlide" Target="../notesSlides/notesSlide21.xml"/><Relationship Id="rId7" Type="http://schemas.openxmlformats.org/officeDocument/2006/relationships/oleObject" Target="../embeddings/oleObject165.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164.bin"/><Relationship Id="rId5" Type="http://schemas.openxmlformats.org/officeDocument/2006/relationships/oleObject" Target="../embeddings/oleObject163.bin"/><Relationship Id="rId4" Type="http://schemas.openxmlformats.org/officeDocument/2006/relationships/oleObject" Target="../embeddings/oleObject162.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71.bin"/><Relationship Id="rId3" Type="http://schemas.openxmlformats.org/officeDocument/2006/relationships/notesSlide" Target="../notesSlides/notesSlide22.xml"/><Relationship Id="rId7" Type="http://schemas.openxmlformats.org/officeDocument/2006/relationships/oleObject" Target="../embeddings/oleObject170.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169.bin"/><Relationship Id="rId5" Type="http://schemas.openxmlformats.org/officeDocument/2006/relationships/oleObject" Target="../embeddings/oleObject168.bin"/><Relationship Id="rId4" Type="http://schemas.openxmlformats.org/officeDocument/2006/relationships/oleObject" Target="../embeddings/oleObject167.bin"/><Relationship Id="rId9" Type="http://schemas.openxmlformats.org/officeDocument/2006/relationships/oleObject" Target="../embeddings/oleObject172.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77.bin"/><Relationship Id="rId3" Type="http://schemas.openxmlformats.org/officeDocument/2006/relationships/notesSlide" Target="../notesSlides/notesSlide23.xml"/><Relationship Id="rId7" Type="http://schemas.openxmlformats.org/officeDocument/2006/relationships/oleObject" Target="../embeddings/oleObject176.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175.bin"/><Relationship Id="rId11" Type="http://schemas.openxmlformats.org/officeDocument/2006/relationships/image" Target="../media/image182.png"/><Relationship Id="rId5" Type="http://schemas.openxmlformats.org/officeDocument/2006/relationships/oleObject" Target="../embeddings/oleObject174.bin"/><Relationship Id="rId10" Type="http://schemas.openxmlformats.org/officeDocument/2006/relationships/oleObject" Target="../embeddings/oleObject179.bin"/><Relationship Id="rId4" Type="http://schemas.openxmlformats.org/officeDocument/2006/relationships/oleObject" Target="../embeddings/oleObject173.bin"/><Relationship Id="rId9" Type="http://schemas.openxmlformats.org/officeDocument/2006/relationships/oleObject" Target="../embeddings/oleObject178.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84.bin"/><Relationship Id="rId13" Type="http://schemas.openxmlformats.org/officeDocument/2006/relationships/oleObject" Target="../embeddings/oleObject189.bin"/><Relationship Id="rId3" Type="http://schemas.openxmlformats.org/officeDocument/2006/relationships/notesSlide" Target="../notesSlides/notesSlide24.xml"/><Relationship Id="rId7" Type="http://schemas.openxmlformats.org/officeDocument/2006/relationships/oleObject" Target="../embeddings/oleObject183.bin"/><Relationship Id="rId12" Type="http://schemas.openxmlformats.org/officeDocument/2006/relationships/oleObject" Target="../embeddings/oleObject188.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182.bin"/><Relationship Id="rId11" Type="http://schemas.openxmlformats.org/officeDocument/2006/relationships/oleObject" Target="../embeddings/oleObject187.bin"/><Relationship Id="rId5" Type="http://schemas.openxmlformats.org/officeDocument/2006/relationships/oleObject" Target="../embeddings/oleObject181.bin"/><Relationship Id="rId15" Type="http://schemas.openxmlformats.org/officeDocument/2006/relationships/oleObject" Target="../embeddings/oleObject191.bin"/><Relationship Id="rId10" Type="http://schemas.openxmlformats.org/officeDocument/2006/relationships/oleObject" Target="../embeddings/oleObject186.bin"/><Relationship Id="rId4" Type="http://schemas.openxmlformats.org/officeDocument/2006/relationships/oleObject" Target="../embeddings/oleObject180.bin"/><Relationship Id="rId9" Type="http://schemas.openxmlformats.org/officeDocument/2006/relationships/oleObject" Target="../embeddings/oleObject185.bin"/><Relationship Id="rId14" Type="http://schemas.openxmlformats.org/officeDocument/2006/relationships/oleObject" Target="../embeddings/oleObject190.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oleObject" Target="../embeddings/oleObject195.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194.bin"/><Relationship Id="rId5" Type="http://schemas.openxmlformats.org/officeDocument/2006/relationships/oleObject" Target="../embeddings/oleObject193.bin"/><Relationship Id="rId4" Type="http://schemas.openxmlformats.org/officeDocument/2006/relationships/oleObject" Target="../embeddings/oleObject192.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oleObject" Target="../embeddings/oleObject40.bin"/><Relationship Id="rId3" Type="http://schemas.openxmlformats.org/officeDocument/2006/relationships/notesSlide" Target="../notesSlides/notesSlide3.xml"/><Relationship Id="rId7" Type="http://schemas.openxmlformats.org/officeDocument/2006/relationships/oleObject" Target="../embeddings/oleObject34.bin"/><Relationship Id="rId12"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33.bin"/><Relationship Id="rId11" Type="http://schemas.openxmlformats.org/officeDocument/2006/relationships/oleObject" Target="../embeddings/oleObject38.bin"/><Relationship Id="rId5" Type="http://schemas.openxmlformats.org/officeDocument/2006/relationships/oleObject" Target="../embeddings/oleObject32.bin"/><Relationship Id="rId10" Type="http://schemas.openxmlformats.org/officeDocument/2006/relationships/oleObject" Target="../embeddings/oleObject37.bin"/><Relationship Id="rId4" Type="http://schemas.openxmlformats.org/officeDocument/2006/relationships/oleObject" Target="../embeddings/oleObject31.bin"/><Relationship Id="rId9" Type="http://schemas.openxmlformats.org/officeDocument/2006/relationships/oleObject" Target="../embeddings/oleObject36.bin"/><Relationship Id="rId14" Type="http://schemas.openxmlformats.org/officeDocument/2006/relationships/oleObject" Target="../embeddings/oleObject4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notesSlide" Target="../notesSlides/notesSlide4.xml"/><Relationship Id="rId7" Type="http://schemas.openxmlformats.org/officeDocument/2006/relationships/oleObject" Target="../embeddings/oleObject45.bin"/><Relationship Id="rId12"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44.bin"/><Relationship Id="rId11" Type="http://schemas.openxmlformats.org/officeDocument/2006/relationships/oleObject" Target="../embeddings/oleObject49.bin"/><Relationship Id="rId5" Type="http://schemas.openxmlformats.org/officeDocument/2006/relationships/oleObject" Target="../embeddings/oleObject43.bin"/><Relationship Id="rId10" Type="http://schemas.openxmlformats.org/officeDocument/2006/relationships/oleObject" Target="../embeddings/oleObject48.bin"/><Relationship Id="rId4" Type="http://schemas.openxmlformats.org/officeDocument/2006/relationships/oleObject" Target="../embeddings/oleObject42.bin"/><Relationship Id="rId9" Type="http://schemas.openxmlformats.org/officeDocument/2006/relationships/oleObject" Target="../embeddings/oleObject47.bin"/></Relationships>
</file>

<file path=ppt/slides/_rels/slide5.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7.png"/><Relationship Id="rId3" Type="http://schemas.openxmlformats.org/officeDocument/2006/relationships/notesSlide" Target="../notesSlides/notesSlide6.xml"/><Relationship Id="rId7"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53.bin"/><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59.bin"/><Relationship Id="rId3" Type="http://schemas.openxmlformats.org/officeDocument/2006/relationships/notesSlide" Target="../notesSlides/notesSlide7.xml"/><Relationship Id="rId7"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57.bin"/><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4.bin"/><Relationship Id="rId3" Type="http://schemas.openxmlformats.org/officeDocument/2006/relationships/notesSlide" Target="../notesSlides/notesSlide8.xml"/><Relationship Id="rId7"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62.bin"/><Relationship Id="rId5" Type="http://schemas.openxmlformats.org/officeDocument/2006/relationships/oleObject" Target="../embeddings/oleObject61.bin"/><Relationship Id="rId10" Type="http://schemas.openxmlformats.org/officeDocument/2006/relationships/oleObject" Target="../embeddings/oleObject66.bin"/><Relationship Id="rId4" Type="http://schemas.openxmlformats.org/officeDocument/2006/relationships/oleObject" Target="../embeddings/oleObject60.bin"/><Relationship Id="rId9" Type="http://schemas.openxmlformats.org/officeDocument/2006/relationships/oleObject" Target="../embeddings/oleObject6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oleObject" Target="../embeddings/oleObject7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69.bin"/><Relationship Id="rId5" Type="http://schemas.openxmlformats.org/officeDocument/2006/relationships/oleObject" Target="../embeddings/oleObject68.bin"/><Relationship Id="rId4" Type="http://schemas.openxmlformats.org/officeDocument/2006/relationships/oleObject" Target="../embeddings/oleObject6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sz="2200" b="1" dirty="0" smtClean="0">
                <a:latin typeface="Times New Roman" pitchFamily="18" charset="0"/>
                <a:cs typeface="Times New Roman" pitchFamily="18" charset="0"/>
              </a:rPr>
              <a:t>Phụ lục 1</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Các hằng số vật lý     </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9144000" cy="6096000"/>
          </a:xfrm>
        </p:spPr>
        <p:txBody>
          <a:bodyPr>
            <a:normAutofit/>
          </a:bodyPr>
          <a:lstStyle/>
          <a:p>
            <a:pPr algn="just">
              <a:buNone/>
            </a:pP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 </a:t>
            </a:r>
          </a:p>
        </p:txBody>
      </p:sp>
      <p:graphicFrame>
        <p:nvGraphicFramePr>
          <p:cNvPr id="1036" name="Object 12"/>
          <p:cNvGraphicFramePr>
            <a:graphicFrameLocks noChangeAspect="1"/>
          </p:cNvGraphicFramePr>
          <p:nvPr/>
        </p:nvGraphicFramePr>
        <p:xfrm>
          <a:off x="6578600" y="1600200"/>
          <a:ext cx="1651000" cy="371475"/>
        </p:xfrm>
        <a:graphic>
          <a:graphicData uri="http://schemas.openxmlformats.org/presentationml/2006/ole">
            <p:oleObj spid="_x0000_s1036" name="Equation" r:id="rId4" imgW="825480" imgH="228600" progId="Equation.3">
              <p:embed/>
            </p:oleObj>
          </a:graphicData>
        </a:graphic>
      </p:graphicFrame>
      <p:graphicFrame>
        <p:nvGraphicFramePr>
          <p:cNvPr id="15" name="Table 14"/>
          <p:cNvGraphicFramePr>
            <a:graphicFrameLocks noGrp="1"/>
          </p:cNvGraphicFramePr>
          <p:nvPr/>
        </p:nvGraphicFramePr>
        <p:xfrm>
          <a:off x="152400" y="914400"/>
          <a:ext cx="8763000" cy="5806440"/>
        </p:xfrm>
        <a:graphic>
          <a:graphicData uri="http://schemas.openxmlformats.org/drawingml/2006/table">
            <a:tbl>
              <a:tblPr firstRow="1" bandRow="1">
                <a:tableStyleId>{5C22544A-7EE6-4342-B048-85BDC9FD1C3A}</a:tableStyleId>
              </a:tblPr>
              <a:tblGrid>
                <a:gridCol w="3870325"/>
                <a:gridCol w="1996429"/>
                <a:gridCol w="2896246"/>
              </a:tblGrid>
              <a:tr h="685800">
                <a:tc>
                  <a:txBody>
                    <a:bodyPr/>
                    <a:lstStyle/>
                    <a:p>
                      <a:pPr algn="ctr"/>
                      <a:r>
                        <a:rPr lang="en-US" dirty="0" smtClean="0"/>
                        <a:t>Đại</a:t>
                      </a:r>
                      <a:r>
                        <a:rPr lang="en-US" baseline="0" dirty="0" smtClean="0"/>
                        <a:t> lượng</a:t>
                      </a:r>
                      <a:endParaRPr lang="en-US" dirty="0"/>
                    </a:p>
                  </a:txBody>
                  <a:tcPr/>
                </a:tc>
                <a:tc>
                  <a:txBody>
                    <a:bodyPr/>
                    <a:lstStyle/>
                    <a:p>
                      <a:pPr algn="ctr"/>
                      <a:r>
                        <a:rPr lang="en-US" dirty="0" smtClean="0"/>
                        <a:t>Kí</a:t>
                      </a:r>
                      <a:r>
                        <a:rPr lang="en-US" baseline="0" dirty="0" smtClean="0"/>
                        <a:t> hiệu</a:t>
                      </a:r>
                      <a:endParaRPr lang="en-US" dirty="0"/>
                    </a:p>
                  </a:txBody>
                  <a:tcPr/>
                </a:tc>
                <a:tc>
                  <a:txBody>
                    <a:bodyPr/>
                    <a:lstStyle/>
                    <a:p>
                      <a:pPr algn="ctr"/>
                      <a:r>
                        <a:rPr lang="en-US" dirty="0" smtClean="0"/>
                        <a:t>Giá</a:t>
                      </a:r>
                      <a:r>
                        <a:rPr lang="en-US" baseline="0" dirty="0" smtClean="0"/>
                        <a:t> trị</a:t>
                      </a:r>
                      <a:endParaRPr lang="en-US" dirty="0"/>
                    </a:p>
                  </a:txBody>
                  <a:tcPr/>
                </a:tc>
              </a:tr>
              <a:tr h="533400">
                <a:tc>
                  <a:txBody>
                    <a:bodyPr/>
                    <a:lstStyle/>
                    <a:p>
                      <a:pPr algn="just"/>
                      <a:r>
                        <a:rPr lang="en-US" dirty="0" smtClean="0"/>
                        <a:t>Điện</a:t>
                      </a:r>
                      <a:r>
                        <a:rPr lang="en-US" baseline="0" dirty="0" smtClean="0"/>
                        <a:t> tích proton</a:t>
                      </a:r>
                      <a:endParaRPr lang="en-US" dirty="0"/>
                    </a:p>
                  </a:txBody>
                  <a:tcPr/>
                </a:tc>
                <a:tc>
                  <a:txBody>
                    <a:bodyPr/>
                    <a:lstStyle/>
                    <a:p>
                      <a:pPr algn="ctr"/>
                      <a:r>
                        <a:rPr lang="en-US" i="1" dirty="0" smtClean="0"/>
                        <a:t>e</a:t>
                      </a:r>
                      <a:endParaRPr lang="en-US" i="1" dirty="0"/>
                    </a:p>
                  </a:txBody>
                  <a:tcPr/>
                </a:tc>
                <a:tc>
                  <a:txBody>
                    <a:bodyPr/>
                    <a:lstStyle/>
                    <a:p>
                      <a:pPr algn="ctr"/>
                      <a:r>
                        <a:rPr lang="en-US" dirty="0" smtClean="0"/>
                        <a:t>              </a:t>
                      </a:r>
                      <a:endParaRPr lang="en-US" dirty="0"/>
                    </a:p>
                  </a:txBody>
                  <a:tcPr/>
                </a:tc>
              </a:tr>
              <a:tr h="533400">
                <a:tc>
                  <a:txBody>
                    <a:bodyPr/>
                    <a:lstStyle/>
                    <a:p>
                      <a:pPr algn="just"/>
                      <a:r>
                        <a:rPr lang="en-US" dirty="0" smtClean="0"/>
                        <a:t>Khối</a:t>
                      </a:r>
                      <a:r>
                        <a:rPr lang="en-US" baseline="0" dirty="0" smtClean="0"/>
                        <a:t> lượng điện tử</a:t>
                      </a:r>
                      <a:endParaRPr lang="en-US" dirty="0"/>
                    </a:p>
                  </a:txBody>
                  <a:tcPr/>
                </a:tc>
                <a:tc>
                  <a:txBody>
                    <a:bodyPr/>
                    <a:lstStyle/>
                    <a:p>
                      <a:pPr algn="ctr"/>
                      <a:endParaRPr lang="en-US" i="1" dirty="0"/>
                    </a:p>
                  </a:txBody>
                  <a:tcPr/>
                </a:tc>
                <a:tc>
                  <a:txBody>
                    <a:bodyPr/>
                    <a:lstStyle/>
                    <a:p>
                      <a:pPr algn="ctr"/>
                      <a:r>
                        <a:rPr lang="en-US" dirty="0" smtClean="0"/>
                        <a:t>              </a:t>
                      </a:r>
                      <a:endParaRPr lang="en-US" dirty="0"/>
                    </a:p>
                  </a:txBody>
                  <a:tcPr/>
                </a:tc>
              </a:tr>
              <a:tr h="533400">
                <a:tc>
                  <a:txBody>
                    <a:bodyPr/>
                    <a:lstStyle/>
                    <a:p>
                      <a:pPr algn="just"/>
                      <a:r>
                        <a:rPr lang="en-US" dirty="0" smtClean="0"/>
                        <a:t>Khối</a:t>
                      </a:r>
                      <a:r>
                        <a:rPr lang="en-US" baseline="0" dirty="0" smtClean="0"/>
                        <a:t> lượng proton</a:t>
                      </a:r>
                      <a:endParaRPr lang="en-US" dirty="0"/>
                    </a:p>
                  </a:txBody>
                  <a:tcPr/>
                </a:tc>
                <a:tc>
                  <a:txBody>
                    <a:bodyPr/>
                    <a:lstStyle/>
                    <a:p>
                      <a:pPr algn="ctr"/>
                      <a:endParaRPr lang="en-US" i="1" dirty="0"/>
                    </a:p>
                  </a:txBody>
                  <a:tcPr/>
                </a:tc>
                <a:tc>
                  <a:txBody>
                    <a:bodyPr/>
                    <a:lstStyle/>
                    <a:p>
                      <a:pPr algn="ctr"/>
                      <a:r>
                        <a:rPr lang="en-US" dirty="0" smtClean="0"/>
                        <a:t>             </a:t>
                      </a:r>
                      <a:endParaRPr lang="en-US" dirty="0"/>
                    </a:p>
                  </a:txBody>
                  <a:tcPr/>
                </a:tc>
              </a:tr>
              <a:tr h="533400">
                <a:tc>
                  <a:txBody>
                    <a:bodyPr/>
                    <a:lstStyle/>
                    <a:p>
                      <a:pPr algn="just"/>
                      <a:r>
                        <a:rPr lang="en-US" dirty="0" smtClean="0"/>
                        <a:t>Vận</a:t>
                      </a:r>
                      <a:r>
                        <a:rPr lang="en-US" baseline="0" dirty="0" smtClean="0"/>
                        <a:t> tốc ánh sáng trong không gian tự do (hay chân không)</a:t>
                      </a:r>
                      <a:endParaRPr lang="en-US" dirty="0"/>
                    </a:p>
                  </a:txBody>
                  <a:tcPr/>
                </a:tc>
                <a:tc>
                  <a:txBody>
                    <a:bodyPr/>
                    <a:lstStyle/>
                    <a:p>
                      <a:pPr algn="ctr"/>
                      <a:r>
                        <a:rPr lang="en-US" i="1" dirty="0" smtClean="0"/>
                        <a:t>c</a:t>
                      </a:r>
                      <a:endParaRPr lang="en-US" i="1" dirty="0"/>
                    </a:p>
                  </a:txBody>
                  <a:tcPr/>
                </a:tc>
                <a:tc>
                  <a:txBody>
                    <a:bodyPr/>
                    <a:lstStyle/>
                    <a:p>
                      <a:pPr algn="ctr"/>
                      <a:r>
                        <a:rPr lang="en-US" dirty="0" smtClean="0"/>
                        <a:t>              </a:t>
                      </a:r>
                      <a:endParaRPr lang="en-US" dirty="0"/>
                    </a:p>
                  </a:txBody>
                  <a:tcPr/>
                </a:tc>
              </a:tr>
              <a:tr h="533400">
                <a:tc>
                  <a:txBody>
                    <a:bodyPr/>
                    <a:lstStyle/>
                    <a:p>
                      <a:pPr algn="just"/>
                      <a:r>
                        <a:rPr lang="en-US" dirty="0" smtClean="0"/>
                        <a:t>Hằng</a:t>
                      </a:r>
                      <a:r>
                        <a:rPr lang="en-US" baseline="0" dirty="0" smtClean="0"/>
                        <a:t> số Boltzmann</a:t>
                      </a:r>
                      <a:endParaRPr lang="en-US" dirty="0"/>
                    </a:p>
                  </a:txBody>
                  <a:tcPr/>
                </a:tc>
                <a:tc>
                  <a:txBody>
                    <a:bodyPr/>
                    <a:lstStyle/>
                    <a:p>
                      <a:pPr algn="ctr"/>
                      <a:endParaRPr lang="en-US" i="1" dirty="0"/>
                    </a:p>
                  </a:txBody>
                  <a:tcPr/>
                </a:tc>
                <a:tc>
                  <a:txBody>
                    <a:bodyPr/>
                    <a:lstStyle/>
                    <a:p>
                      <a:pPr algn="ctr"/>
                      <a:r>
                        <a:rPr lang="en-US" dirty="0" smtClean="0"/>
                        <a:t>                 </a:t>
                      </a:r>
                      <a:endParaRPr lang="en-US" dirty="0"/>
                    </a:p>
                  </a:txBody>
                  <a:tcPr/>
                </a:tc>
              </a:tr>
              <a:tr h="533400">
                <a:tc>
                  <a:txBody>
                    <a:bodyPr/>
                    <a:lstStyle/>
                    <a:p>
                      <a:pPr algn="just"/>
                      <a:r>
                        <a:rPr lang="en-US" dirty="0" smtClean="0"/>
                        <a:t>Hằng</a:t>
                      </a:r>
                      <a:r>
                        <a:rPr lang="en-US" baseline="0" dirty="0" smtClean="0"/>
                        <a:t> số điện môi của không gian tự do (hay chân không)    </a:t>
                      </a:r>
                      <a:endParaRPr lang="en-US" dirty="0"/>
                    </a:p>
                  </a:txBody>
                  <a:tcPr/>
                </a:tc>
                <a:tc>
                  <a:txBody>
                    <a:bodyPr/>
                    <a:lstStyle/>
                    <a:p>
                      <a:pPr algn="ctr"/>
                      <a:r>
                        <a:rPr lang="en-US" i="1" dirty="0" smtClean="0"/>
                        <a:t>        </a:t>
                      </a:r>
                      <a:endParaRPr lang="en-US" i="1" dirty="0"/>
                    </a:p>
                  </a:txBody>
                  <a:tcPr/>
                </a:tc>
                <a:tc>
                  <a:txBody>
                    <a:bodyPr/>
                    <a:lstStyle/>
                    <a:p>
                      <a:pPr algn="ctr"/>
                      <a:r>
                        <a:rPr lang="en-US" dirty="0" smtClean="0"/>
                        <a:t>                 </a:t>
                      </a:r>
                      <a:endParaRPr lang="en-US" dirty="0"/>
                    </a:p>
                  </a:txBody>
                  <a:tcPr/>
                </a:tc>
              </a:tr>
              <a:tr h="533400">
                <a:tc>
                  <a:txBody>
                    <a:bodyPr/>
                    <a:lstStyle/>
                    <a:p>
                      <a:pPr algn="just"/>
                      <a:r>
                        <a:rPr lang="en-US" dirty="0" smtClean="0"/>
                        <a:t>Hằng</a:t>
                      </a:r>
                      <a:r>
                        <a:rPr lang="en-US" baseline="0" dirty="0" smtClean="0"/>
                        <a:t> số từ thẩm của không gian tự do (hay chân không)</a:t>
                      </a:r>
                      <a:endParaRPr lang="en-US" dirty="0"/>
                    </a:p>
                  </a:txBody>
                  <a:tcPr/>
                </a:tc>
                <a:tc>
                  <a:txBody>
                    <a:bodyPr/>
                    <a:lstStyle/>
                    <a:p>
                      <a:pPr algn="ctr"/>
                      <a:r>
                        <a:rPr lang="en-US" i="1" dirty="0" smtClean="0"/>
                        <a:t>       </a:t>
                      </a:r>
                      <a:endParaRPr lang="en-US" i="1" dirty="0"/>
                    </a:p>
                  </a:txBody>
                  <a:tcPr/>
                </a:tc>
                <a:tc>
                  <a:txBody>
                    <a:bodyPr/>
                    <a:lstStyle/>
                    <a:p>
                      <a:pPr algn="ctr"/>
                      <a:r>
                        <a:rPr lang="en-US" dirty="0" smtClean="0"/>
                        <a:t>                </a:t>
                      </a:r>
                      <a:endParaRPr lang="en-US" dirty="0"/>
                    </a:p>
                  </a:txBody>
                  <a:tcPr/>
                </a:tc>
              </a:tr>
              <a:tr h="533400">
                <a:tc>
                  <a:txBody>
                    <a:bodyPr/>
                    <a:lstStyle/>
                    <a:p>
                      <a:pPr algn="just"/>
                      <a:r>
                        <a:rPr lang="en-US" dirty="0" smtClean="0"/>
                        <a:t>Hằng</a:t>
                      </a:r>
                      <a:r>
                        <a:rPr lang="en-US" baseline="0" dirty="0" smtClean="0"/>
                        <a:t> số Planck</a:t>
                      </a:r>
                      <a:endParaRPr lang="en-US" dirty="0"/>
                    </a:p>
                  </a:txBody>
                  <a:tcPr/>
                </a:tc>
                <a:tc>
                  <a:txBody>
                    <a:bodyPr/>
                    <a:lstStyle/>
                    <a:p>
                      <a:pPr algn="ctr"/>
                      <a:endParaRPr lang="en-US" i="1" dirty="0"/>
                    </a:p>
                  </a:txBody>
                  <a:tcPr/>
                </a:tc>
                <a:tc>
                  <a:txBody>
                    <a:bodyPr/>
                    <a:lstStyle/>
                    <a:p>
                      <a:pPr algn="ctr"/>
                      <a:r>
                        <a:rPr lang="en-US" dirty="0" smtClean="0"/>
                        <a:t>               </a:t>
                      </a:r>
                      <a:endParaRPr lang="en-US" dirty="0"/>
                    </a:p>
                  </a:txBody>
                  <a:tcPr/>
                </a:tc>
              </a:tr>
              <a:tr h="533400">
                <a:tc>
                  <a:txBody>
                    <a:bodyPr/>
                    <a:lstStyle/>
                    <a:p>
                      <a:pPr algn="just"/>
                      <a:r>
                        <a:rPr lang="en-US" dirty="0" smtClean="0"/>
                        <a:t>Hằng</a:t>
                      </a:r>
                      <a:r>
                        <a:rPr lang="en-US" baseline="0" dirty="0" smtClean="0"/>
                        <a:t> số Avogadro</a:t>
                      </a:r>
                      <a:endParaRPr lang="en-US" dirty="0"/>
                    </a:p>
                  </a:txBody>
                  <a:tcPr/>
                </a:tc>
                <a:tc>
                  <a:txBody>
                    <a:bodyPr/>
                    <a:lstStyle/>
                    <a:p>
                      <a:pPr algn="ctr"/>
                      <a:endParaRPr lang="en-US" i="1" dirty="0"/>
                    </a:p>
                  </a:txBody>
                  <a:tcPr/>
                </a:tc>
                <a:tc>
                  <a:txBody>
                    <a:bodyPr/>
                    <a:lstStyle/>
                    <a:p>
                      <a:pPr algn="ctr"/>
                      <a:endParaRPr lang="en-US" dirty="0"/>
                    </a:p>
                  </a:txBody>
                  <a:tcPr/>
                </a:tc>
              </a:tr>
            </a:tbl>
          </a:graphicData>
        </a:graphic>
      </p:graphicFrame>
      <p:graphicFrame>
        <p:nvGraphicFramePr>
          <p:cNvPr id="16" name="Object 15"/>
          <p:cNvGraphicFramePr>
            <a:graphicFrameLocks noChangeAspect="1"/>
          </p:cNvGraphicFramePr>
          <p:nvPr/>
        </p:nvGraphicFramePr>
        <p:xfrm>
          <a:off x="7175500" y="1752600"/>
          <a:ext cx="825500" cy="228600"/>
        </p:xfrm>
        <a:graphic>
          <a:graphicData uri="http://schemas.openxmlformats.org/presentationml/2006/ole">
            <p:oleObj spid="_x0000_s1037" name="Equation" r:id="rId5" imgW="825480" imgH="228600" progId="Equation.3">
              <p:embed/>
            </p:oleObj>
          </a:graphicData>
        </a:graphic>
      </p:graphicFrame>
      <p:graphicFrame>
        <p:nvGraphicFramePr>
          <p:cNvPr id="17" name="Object 16"/>
          <p:cNvGraphicFramePr>
            <a:graphicFrameLocks noChangeAspect="1"/>
          </p:cNvGraphicFramePr>
          <p:nvPr/>
        </p:nvGraphicFramePr>
        <p:xfrm>
          <a:off x="4978400" y="2209800"/>
          <a:ext cx="203200" cy="228600"/>
        </p:xfrm>
        <a:graphic>
          <a:graphicData uri="http://schemas.openxmlformats.org/presentationml/2006/ole">
            <p:oleObj spid="_x0000_s1038" name="Equation" r:id="rId6" imgW="203040" imgH="228600" progId="Equation.3">
              <p:embed/>
            </p:oleObj>
          </a:graphicData>
        </a:graphic>
      </p:graphicFrame>
      <p:graphicFrame>
        <p:nvGraphicFramePr>
          <p:cNvPr id="19" name="Object 18"/>
          <p:cNvGraphicFramePr>
            <a:graphicFrameLocks noChangeAspect="1"/>
          </p:cNvGraphicFramePr>
          <p:nvPr/>
        </p:nvGraphicFramePr>
        <p:xfrm>
          <a:off x="7162800" y="2286000"/>
          <a:ext cx="876300" cy="228600"/>
        </p:xfrm>
        <a:graphic>
          <a:graphicData uri="http://schemas.openxmlformats.org/presentationml/2006/ole">
            <p:oleObj spid="_x0000_s1039" name="Equation" r:id="rId7" imgW="876240" imgH="228600" progId="Equation.3">
              <p:embed/>
            </p:oleObj>
          </a:graphicData>
        </a:graphic>
      </p:graphicFrame>
      <p:graphicFrame>
        <p:nvGraphicFramePr>
          <p:cNvPr id="20" name="Object 19"/>
          <p:cNvGraphicFramePr>
            <a:graphicFrameLocks noChangeAspect="1"/>
          </p:cNvGraphicFramePr>
          <p:nvPr/>
        </p:nvGraphicFramePr>
        <p:xfrm>
          <a:off x="5029200" y="2730500"/>
          <a:ext cx="215900" cy="241300"/>
        </p:xfrm>
        <a:graphic>
          <a:graphicData uri="http://schemas.openxmlformats.org/presentationml/2006/ole">
            <p:oleObj spid="_x0000_s1040" name="Equation" r:id="rId8" imgW="215640" imgH="241200" progId="Equation.3">
              <p:embed/>
            </p:oleObj>
          </a:graphicData>
        </a:graphic>
      </p:graphicFrame>
      <p:graphicFrame>
        <p:nvGraphicFramePr>
          <p:cNvPr id="21" name="Object 20"/>
          <p:cNvGraphicFramePr>
            <a:graphicFrameLocks noChangeAspect="1"/>
          </p:cNvGraphicFramePr>
          <p:nvPr/>
        </p:nvGraphicFramePr>
        <p:xfrm>
          <a:off x="7162800" y="2819400"/>
          <a:ext cx="863600" cy="228600"/>
        </p:xfrm>
        <a:graphic>
          <a:graphicData uri="http://schemas.openxmlformats.org/presentationml/2006/ole">
            <p:oleObj spid="_x0000_s1041" name="Equation" r:id="rId9" imgW="863280" imgH="228600" progId="Equation.3">
              <p:embed/>
            </p:oleObj>
          </a:graphicData>
        </a:graphic>
      </p:graphicFrame>
      <p:graphicFrame>
        <p:nvGraphicFramePr>
          <p:cNvPr id="22" name="Object 21"/>
          <p:cNvGraphicFramePr>
            <a:graphicFrameLocks noChangeAspect="1"/>
          </p:cNvGraphicFramePr>
          <p:nvPr/>
        </p:nvGraphicFramePr>
        <p:xfrm>
          <a:off x="7162800" y="3314700"/>
          <a:ext cx="914400" cy="228600"/>
        </p:xfrm>
        <a:graphic>
          <a:graphicData uri="http://schemas.openxmlformats.org/presentationml/2006/ole">
            <p:oleObj spid="_x0000_s1042" name="Equation" r:id="rId10" imgW="914400" imgH="228600" progId="Equation.3">
              <p:embed/>
            </p:oleObj>
          </a:graphicData>
        </a:graphic>
      </p:graphicFrame>
      <p:graphicFrame>
        <p:nvGraphicFramePr>
          <p:cNvPr id="23" name="Object 22"/>
          <p:cNvGraphicFramePr>
            <a:graphicFrameLocks noChangeAspect="1"/>
          </p:cNvGraphicFramePr>
          <p:nvPr/>
        </p:nvGraphicFramePr>
        <p:xfrm>
          <a:off x="5003800" y="3898900"/>
          <a:ext cx="177800" cy="215900"/>
        </p:xfrm>
        <a:graphic>
          <a:graphicData uri="http://schemas.openxmlformats.org/presentationml/2006/ole">
            <p:oleObj spid="_x0000_s1043" name="Equation" r:id="rId11" imgW="177480" imgH="215640" progId="Equation.3">
              <p:embed/>
            </p:oleObj>
          </a:graphicData>
        </a:graphic>
      </p:graphicFrame>
      <p:graphicFrame>
        <p:nvGraphicFramePr>
          <p:cNvPr id="24" name="Object 23"/>
          <p:cNvGraphicFramePr>
            <a:graphicFrameLocks noChangeAspect="1"/>
          </p:cNvGraphicFramePr>
          <p:nvPr/>
        </p:nvGraphicFramePr>
        <p:xfrm>
          <a:off x="7010400" y="3886200"/>
          <a:ext cx="990600" cy="482600"/>
        </p:xfrm>
        <a:graphic>
          <a:graphicData uri="http://schemas.openxmlformats.org/presentationml/2006/ole">
            <p:oleObj spid="_x0000_s1044" name="Equation" r:id="rId12" imgW="990360" imgH="482400" progId="Equation.3">
              <p:embed/>
            </p:oleObj>
          </a:graphicData>
        </a:graphic>
      </p:graphicFrame>
      <p:graphicFrame>
        <p:nvGraphicFramePr>
          <p:cNvPr id="25" name="Object 24"/>
          <p:cNvGraphicFramePr>
            <a:graphicFrameLocks noChangeAspect="1"/>
          </p:cNvGraphicFramePr>
          <p:nvPr/>
        </p:nvGraphicFramePr>
        <p:xfrm>
          <a:off x="4953000" y="4495800"/>
          <a:ext cx="457200" cy="457200"/>
        </p:xfrm>
        <a:graphic>
          <a:graphicData uri="http://schemas.openxmlformats.org/presentationml/2006/ole">
            <p:oleObj spid="_x0000_s1045" name="Equation" r:id="rId13" imgW="457200" imgH="457200" progId="Equation.3">
              <p:embed/>
            </p:oleObj>
          </a:graphicData>
        </a:graphic>
      </p:graphicFrame>
      <p:graphicFrame>
        <p:nvGraphicFramePr>
          <p:cNvPr id="26" name="Object 25"/>
          <p:cNvGraphicFramePr>
            <a:graphicFrameLocks noChangeAspect="1"/>
          </p:cNvGraphicFramePr>
          <p:nvPr/>
        </p:nvGraphicFramePr>
        <p:xfrm>
          <a:off x="7086600" y="4495800"/>
          <a:ext cx="1028700" cy="457200"/>
        </p:xfrm>
        <a:graphic>
          <a:graphicData uri="http://schemas.openxmlformats.org/presentationml/2006/ole">
            <p:oleObj spid="_x0000_s1046" name="Equation" r:id="rId14" imgW="1028520" imgH="457200" progId="Equation.3">
              <p:embed/>
            </p:oleObj>
          </a:graphicData>
        </a:graphic>
      </p:graphicFrame>
      <p:graphicFrame>
        <p:nvGraphicFramePr>
          <p:cNvPr id="27" name="Object 26"/>
          <p:cNvGraphicFramePr>
            <a:graphicFrameLocks noChangeAspect="1"/>
          </p:cNvGraphicFramePr>
          <p:nvPr/>
        </p:nvGraphicFramePr>
        <p:xfrm>
          <a:off x="4991100" y="5257800"/>
          <a:ext cx="190500" cy="228600"/>
        </p:xfrm>
        <a:graphic>
          <a:graphicData uri="http://schemas.openxmlformats.org/presentationml/2006/ole">
            <p:oleObj spid="_x0000_s1047" name="Equation" r:id="rId15" imgW="190440" imgH="228600" progId="Equation.3">
              <p:embed/>
            </p:oleObj>
          </a:graphicData>
        </a:graphic>
      </p:graphicFrame>
      <p:graphicFrame>
        <p:nvGraphicFramePr>
          <p:cNvPr id="28" name="Object 27"/>
          <p:cNvGraphicFramePr>
            <a:graphicFrameLocks noChangeAspect="1"/>
          </p:cNvGraphicFramePr>
          <p:nvPr/>
        </p:nvGraphicFramePr>
        <p:xfrm>
          <a:off x="7150100" y="5257800"/>
          <a:ext cx="850900" cy="203200"/>
        </p:xfrm>
        <a:graphic>
          <a:graphicData uri="http://schemas.openxmlformats.org/presentationml/2006/ole">
            <p:oleObj spid="_x0000_s1048" name="Equation" r:id="rId16" imgW="850680" imgH="203040" progId="Equation.3">
              <p:embed/>
            </p:oleObj>
          </a:graphicData>
        </a:graphic>
      </p:graphicFrame>
      <p:graphicFrame>
        <p:nvGraphicFramePr>
          <p:cNvPr id="29" name="Object 28"/>
          <p:cNvGraphicFramePr>
            <a:graphicFrameLocks noChangeAspect="1"/>
          </p:cNvGraphicFramePr>
          <p:nvPr/>
        </p:nvGraphicFramePr>
        <p:xfrm>
          <a:off x="4864100" y="5715000"/>
          <a:ext cx="622300" cy="406400"/>
        </p:xfrm>
        <a:graphic>
          <a:graphicData uri="http://schemas.openxmlformats.org/presentationml/2006/ole">
            <p:oleObj spid="_x0000_s1049" name="Equation" r:id="rId17" imgW="622080" imgH="406080" progId="Equation.3">
              <p:embed/>
            </p:oleObj>
          </a:graphicData>
        </a:graphic>
      </p:graphicFrame>
      <p:graphicFrame>
        <p:nvGraphicFramePr>
          <p:cNvPr id="30" name="Object 29"/>
          <p:cNvGraphicFramePr>
            <a:graphicFrameLocks noChangeAspect="1"/>
          </p:cNvGraphicFramePr>
          <p:nvPr/>
        </p:nvGraphicFramePr>
        <p:xfrm>
          <a:off x="7124700" y="5689600"/>
          <a:ext cx="876300" cy="482600"/>
        </p:xfrm>
        <a:graphic>
          <a:graphicData uri="http://schemas.openxmlformats.org/presentationml/2006/ole">
            <p:oleObj spid="_x0000_s1050" name="Equation" r:id="rId18" imgW="876240" imgH="482400" progId="Equation.3">
              <p:embed/>
            </p:oleObj>
          </a:graphicData>
        </a:graphic>
      </p:graphicFrame>
      <p:graphicFrame>
        <p:nvGraphicFramePr>
          <p:cNvPr id="31" name="Object 30"/>
          <p:cNvGraphicFramePr>
            <a:graphicFrameLocks noChangeAspect="1"/>
          </p:cNvGraphicFramePr>
          <p:nvPr/>
        </p:nvGraphicFramePr>
        <p:xfrm>
          <a:off x="4953000" y="6324600"/>
          <a:ext cx="228600" cy="215900"/>
        </p:xfrm>
        <a:graphic>
          <a:graphicData uri="http://schemas.openxmlformats.org/presentationml/2006/ole">
            <p:oleObj spid="_x0000_s1051" name="Equation" r:id="rId19" imgW="228600" imgH="215640" progId="Equation.3">
              <p:embed/>
            </p:oleObj>
          </a:graphicData>
        </a:graphic>
      </p:graphicFrame>
      <p:graphicFrame>
        <p:nvGraphicFramePr>
          <p:cNvPr id="32" name="Object 31"/>
          <p:cNvGraphicFramePr>
            <a:graphicFrameLocks noChangeAspect="1"/>
          </p:cNvGraphicFramePr>
          <p:nvPr/>
        </p:nvGraphicFramePr>
        <p:xfrm>
          <a:off x="6985000" y="6324600"/>
          <a:ext cx="1092200" cy="228600"/>
        </p:xfrm>
        <a:graphic>
          <a:graphicData uri="http://schemas.openxmlformats.org/presentationml/2006/ole">
            <p:oleObj spid="_x0000_s1052" name="Equation" r:id="rId20" imgW="1091880" imgH="228600" progId="Equation.3">
              <p:embed/>
            </p:oleObj>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sz="2200" b="1" dirty="0" smtClean="0">
                <a:latin typeface="Times New Roman" pitchFamily="18" charset="0"/>
                <a:cs typeface="Times New Roman" pitchFamily="18" charset="0"/>
              </a:rPr>
              <a:t>Phụ lục 5</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Các hàm Airy: Hố tam giác      </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6096000"/>
          </a:xfrm>
        </p:spPr>
        <p:txBody>
          <a:bodyPr>
            <a:normAutofit/>
          </a:bodyPr>
          <a:lstStyle/>
          <a:p>
            <a:pPr algn="just">
              <a:buNone/>
            </a:pPr>
            <a:r>
              <a:rPr lang="en-US" sz="2200" dirty="0" smtClean="0">
                <a:latin typeface="Times New Roman" pitchFamily="18" charset="0"/>
                <a:cs typeface="Times New Roman" pitchFamily="18" charset="0"/>
              </a:rPr>
              <a:t>    Các hàm Airy sinh ra trong lời giải của phương trình Schrodinger với một thế tuyến tính đáng chú ý là đối với 2DEG bị bẫy tại một lớp dị chuyển </a:t>
            </a:r>
            <a:r>
              <a:rPr lang="en-US" sz="2200" dirty="0" err="1" smtClean="0">
                <a:latin typeface="Times New Roman" pitchFamily="18" charset="0"/>
                <a:cs typeface="Times New Roman" pitchFamily="18" charset="0"/>
              </a:rPr>
              <a:t>tiếp</a:t>
            </a:r>
            <a:r>
              <a:rPr lang="en-US" sz="2200" dirty="0" smtClean="0">
                <a:latin typeface="Times New Roman" pitchFamily="18" charset="0"/>
                <a:cs typeface="Times New Roman" pitchFamily="18" charset="0"/>
              </a:rPr>
              <a:t> (chương 9) và đối với một điện tử trong một điện trường (phần 6.2). Chúng là các nghiệm của </a:t>
            </a:r>
            <a:r>
              <a:rPr lang="en-US" sz="2200" i="1" dirty="0" smtClean="0">
                <a:latin typeface="Times New Roman" pitchFamily="18" charset="0"/>
                <a:cs typeface="Times New Roman" pitchFamily="18" charset="0"/>
              </a:rPr>
              <a:t>phương trình Stokes </a:t>
            </a:r>
            <a:r>
              <a:rPr lang="en-US" sz="2200" dirty="0" smtClean="0">
                <a:latin typeface="Times New Roman" pitchFamily="18" charset="0"/>
                <a:cs typeface="Times New Roman" pitchFamily="18" charset="0"/>
              </a:rPr>
              <a:t>hay </a:t>
            </a:r>
            <a:r>
              <a:rPr lang="en-US" sz="2200" i="1" dirty="0" smtClean="0">
                <a:latin typeface="Times New Roman" pitchFamily="18" charset="0"/>
                <a:cs typeface="Times New Roman" pitchFamily="18" charset="0"/>
              </a:rPr>
              <a:t>phương trình Airy</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Phương trình bậc 2 này có 2 nghiệm độc lập tuyến tính theo qui ước được lấy làm các hàm tích phân Airy </a:t>
            </a:r>
            <a:r>
              <a:rPr lang="en-US" sz="2200" i="1" dirty="0" smtClean="0">
                <a:latin typeface="Times New Roman" pitchFamily="18" charset="0"/>
                <a:cs typeface="Times New Roman" pitchFamily="18" charset="0"/>
              </a:rPr>
              <a:t>Ai</a:t>
            </a:r>
            <a:r>
              <a:rPr lang="en-US" sz="2200" dirty="0" smtClean="0">
                <a:latin typeface="Times New Roman" pitchFamily="18" charset="0"/>
                <a:cs typeface="Times New Roman" pitchFamily="18" charset="0"/>
              </a:rPr>
              <a:t>(</a:t>
            </a:r>
            <a:r>
              <a:rPr lang="en-US" sz="2200" i="1" dirty="0" smtClean="0">
                <a:latin typeface="Times New Roman" pitchFamily="18" charset="0"/>
                <a:cs typeface="Times New Roman" pitchFamily="18" charset="0"/>
              </a:rPr>
              <a:t>x</a:t>
            </a:r>
            <a:r>
              <a:rPr lang="en-US" sz="2200" dirty="0" smtClean="0">
                <a:latin typeface="Times New Roman" pitchFamily="18" charset="0"/>
                <a:cs typeface="Times New Roman" pitchFamily="18" charset="0"/>
              </a:rPr>
              <a:t>)</a:t>
            </a:r>
          </a:p>
          <a:p>
            <a:pPr algn="just">
              <a:buNone/>
            </a:pPr>
            <a:r>
              <a:rPr lang="en-US" sz="2200" dirty="0" smtClean="0">
                <a:latin typeface="Times New Roman" pitchFamily="18" charset="0"/>
                <a:cs typeface="Times New Roman" pitchFamily="18" charset="0"/>
              </a:rPr>
              <a:t>    và </a:t>
            </a:r>
            <a:r>
              <a:rPr lang="en-US" sz="2200" i="1" dirty="0" smtClean="0">
                <a:latin typeface="Times New Roman" pitchFamily="18" charset="0"/>
                <a:cs typeface="Times New Roman" pitchFamily="18" charset="0"/>
              </a:rPr>
              <a:t>Bi</a:t>
            </a:r>
            <a:r>
              <a:rPr lang="en-US" sz="2200" dirty="0" smtClean="0">
                <a:latin typeface="Times New Roman" pitchFamily="18" charset="0"/>
                <a:cs typeface="Times New Roman" pitchFamily="18" charset="0"/>
              </a:rPr>
              <a:t>(</a:t>
            </a:r>
            <a:r>
              <a:rPr lang="en-US" sz="2200" i="1" dirty="0" smtClean="0">
                <a:latin typeface="Times New Roman" pitchFamily="18" charset="0"/>
                <a:cs typeface="Times New Roman" pitchFamily="18" charset="0"/>
              </a:rPr>
              <a:t>x</a:t>
            </a:r>
            <a:r>
              <a:rPr lang="en-US" sz="2200" dirty="0" smtClean="0">
                <a:latin typeface="Times New Roman" pitchFamily="18" charset="0"/>
                <a:cs typeface="Times New Roman" pitchFamily="18" charset="0"/>
              </a:rPr>
              <a:t>) được vẽ đồ thị trên hình </a:t>
            </a:r>
          </a:p>
          <a:p>
            <a:pPr algn="just">
              <a:buNone/>
            </a:pPr>
            <a:r>
              <a:rPr lang="en-US" sz="2200" dirty="0" smtClean="0">
                <a:latin typeface="Times New Roman" pitchFamily="18" charset="0"/>
                <a:cs typeface="Times New Roman" pitchFamily="18" charset="0"/>
              </a:rPr>
              <a:t>    A5.1. Chúng không có biểu thức </a:t>
            </a:r>
          </a:p>
          <a:p>
            <a:pPr algn="just">
              <a:buNone/>
            </a:pPr>
            <a:r>
              <a:rPr lang="en-US" sz="2200" dirty="0" smtClean="0">
                <a:latin typeface="Times New Roman" pitchFamily="18" charset="0"/>
                <a:cs typeface="Times New Roman" pitchFamily="18" charset="0"/>
              </a:rPr>
              <a:t>    đơn giản theo các hàm cơ bản. </a:t>
            </a:r>
          </a:p>
          <a:p>
            <a:pPr algn="just">
              <a:buNone/>
            </a:pPr>
            <a:endParaRPr lang="en-US" sz="1800" b="1" dirty="0" smtClean="0">
              <a:latin typeface="Times New Roman" pitchFamily="18" charset="0"/>
              <a:cs typeface="Times New Roman" pitchFamily="18" charset="0"/>
            </a:endParaRPr>
          </a:p>
          <a:p>
            <a:pPr algn="just">
              <a:buNone/>
            </a:pPr>
            <a:r>
              <a:rPr lang="en-US" sz="1800" b="1" dirty="0" smtClean="0">
                <a:latin typeface="Times New Roman" pitchFamily="18" charset="0"/>
                <a:cs typeface="Times New Roman" pitchFamily="18" charset="0"/>
              </a:rPr>
              <a:t>Hình A5.1. </a:t>
            </a:r>
            <a:r>
              <a:rPr lang="en-US" sz="1800" dirty="0" smtClean="0">
                <a:latin typeface="Times New Roman" pitchFamily="18" charset="0"/>
                <a:cs typeface="Times New Roman" pitchFamily="18" charset="0"/>
              </a:rPr>
              <a:t> 2 hàm (tích phân) Airy </a:t>
            </a:r>
            <a:r>
              <a:rPr lang="en-US" sz="1800" i="1" dirty="0" smtClean="0">
                <a:latin typeface="Times New Roman" pitchFamily="18" charset="0"/>
                <a:cs typeface="Times New Roman" pitchFamily="18" charset="0"/>
              </a:rPr>
              <a:t>Ai</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p>
          <a:p>
            <a:pPr algn="just">
              <a:buNone/>
            </a:pPr>
            <a:r>
              <a:rPr lang="en-US" sz="1800" dirty="0" smtClean="0">
                <a:latin typeface="Times New Roman" pitchFamily="18" charset="0"/>
                <a:cs typeface="Times New Roman" pitchFamily="18" charset="0"/>
              </a:rPr>
              <a:t> và </a:t>
            </a:r>
            <a:r>
              <a:rPr lang="en-US" sz="1800" i="1" dirty="0" smtClean="0">
                <a:latin typeface="Times New Roman" pitchFamily="18" charset="0"/>
                <a:cs typeface="Times New Roman" pitchFamily="18" charset="0"/>
              </a:rPr>
              <a:t>Bi</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a:t>
            </a:r>
          </a:p>
          <a:p>
            <a:pPr algn="just">
              <a:buNone/>
            </a:pPr>
            <a:r>
              <a:rPr lang="en-US" sz="2200" dirty="0" smtClean="0">
                <a:latin typeface="Times New Roman" pitchFamily="18" charset="0"/>
                <a:cs typeface="Times New Roman" pitchFamily="18" charset="0"/>
              </a:rPr>
              <a:t>     </a:t>
            </a:r>
          </a:p>
          <a:p>
            <a:pPr algn="just">
              <a:buNone/>
            </a:pPr>
            <a:r>
              <a:rPr lang="en-US" sz="2200" dirty="0" smtClean="0">
                <a:latin typeface="Times New Roman" pitchFamily="18" charset="0"/>
                <a:cs typeface="Times New Roman" pitchFamily="18" charset="0"/>
              </a:rPr>
              <a:t>     </a:t>
            </a:r>
          </a:p>
        </p:txBody>
      </p:sp>
      <p:graphicFrame>
        <p:nvGraphicFramePr>
          <p:cNvPr id="24589" name="Object 13"/>
          <p:cNvGraphicFramePr>
            <a:graphicFrameLocks noChangeAspect="1"/>
          </p:cNvGraphicFramePr>
          <p:nvPr/>
        </p:nvGraphicFramePr>
        <p:xfrm>
          <a:off x="3276600" y="2366963"/>
          <a:ext cx="2057400" cy="681037"/>
        </p:xfrm>
        <a:graphic>
          <a:graphicData uri="http://schemas.openxmlformats.org/presentationml/2006/ole">
            <p:oleObj spid="_x0000_s25606" name="Equation" r:id="rId4" imgW="1028520" imgH="419040" progId="Equation.3">
              <p:embed/>
            </p:oleObj>
          </a:graphicData>
        </a:graphic>
      </p:graphicFrame>
      <p:pic>
        <p:nvPicPr>
          <p:cNvPr id="25611" name="Picture 11"/>
          <p:cNvPicPr>
            <a:picLocks noChangeAspect="1" noChangeArrowheads="1"/>
          </p:cNvPicPr>
          <p:nvPr/>
        </p:nvPicPr>
        <p:blipFill>
          <a:blip r:embed="rId5" cstate="print"/>
          <a:srcRect/>
          <a:stretch>
            <a:fillRect/>
          </a:stretch>
        </p:blipFill>
        <p:spPr bwMode="auto">
          <a:xfrm>
            <a:off x="4135437" y="3654425"/>
            <a:ext cx="5008563" cy="320357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sz="2200" b="1" dirty="0" smtClean="0">
                <a:latin typeface="Times New Roman" pitchFamily="18" charset="0"/>
                <a:cs typeface="Times New Roman" pitchFamily="18" charset="0"/>
              </a:rPr>
              <a:t>Phụ lục 5</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Các hàm Airy: Hố tam giác      </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6096000"/>
          </a:xfrm>
        </p:spPr>
        <p:txBody>
          <a:bodyPr>
            <a:normAutofit/>
          </a:bodyPr>
          <a:lstStyle/>
          <a:p>
            <a:pPr algn="just">
              <a:buNone/>
            </a:pPr>
            <a:r>
              <a:rPr lang="en-US" sz="2200" dirty="0" smtClean="0">
                <a:latin typeface="Times New Roman" pitchFamily="18" charset="0"/>
                <a:cs typeface="Times New Roman" pitchFamily="18" charset="0"/>
              </a:rPr>
              <a:t>    Các hàm Airy có thể được viết thành các hàm Bessel biến dạng bậc 1/3 mà nó có ích để tìm chúng. Các hàm khác 1 ít có thể được sử dụng trong tài liệu tiếng Nga.</a:t>
            </a:r>
          </a:p>
          <a:p>
            <a:pPr algn="just">
              <a:buNone/>
            </a:pPr>
            <a:r>
              <a:rPr lang="en-US" sz="2200" dirty="0" smtClean="0">
                <a:latin typeface="Times New Roman" pitchFamily="18" charset="0"/>
                <a:cs typeface="Times New Roman" pitchFamily="18" charset="0"/>
              </a:rPr>
              <a:t>   Tính chất của </a:t>
            </a:r>
            <a:r>
              <a:rPr lang="en-US" sz="2200" i="1" dirty="0" smtClean="0">
                <a:latin typeface="Times New Roman" pitchFamily="18" charset="0"/>
                <a:cs typeface="Times New Roman" pitchFamily="18" charset="0"/>
              </a:rPr>
              <a:t>Ai</a:t>
            </a:r>
            <a:r>
              <a:rPr lang="en-US" sz="2200" dirty="0" smtClean="0">
                <a:latin typeface="Times New Roman" pitchFamily="18" charset="0"/>
                <a:cs typeface="Times New Roman" pitchFamily="18" charset="0"/>
              </a:rPr>
              <a:t>(</a:t>
            </a:r>
            <a:r>
              <a:rPr lang="en-US" sz="2200" i="1" dirty="0" smtClean="0">
                <a:latin typeface="Times New Roman" pitchFamily="18" charset="0"/>
                <a:cs typeface="Times New Roman" pitchFamily="18" charset="0"/>
              </a:rPr>
              <a:t>x</a:t>
            </a:r>
            <a:r>
              <a:rPr lang="en-US" sz="2200" dirty="0" smtClean="0">
                <a:latin typeface="Times New Roman" pitchFamily="18" charset="0"/>
                <a:cs typeface="Times New Roman" pitchFamily="18" charset="0"/>
              </a:rPr>
              <a:t>) và </a:t>
            </a:r>
            <a:r>
              <a:rPr lang="en-US" sz="2200" i="1" dirty="0" smtClean="0">
                <a:latin typeface="Times New Roman" pitchFamily="18" charset="0"/>
                <a:cs typeface="Times New Roman" pitchFamily="18" charset="0"/>
              </a:rPr>
              <a:t>Bi</a:t>
            </a:r>
            <a:r>
              <a:rPr lang="en-US" sz="2200" dirty="0" smtClean="0">
                <a:latin typeface="Times New Roman" pitchFamily="18" charset="0"/>
                <a:cs typeface="Times New Roman" pitchFamily="18" charset="0"/>
              </a:rPr>
              <a:t>(</a:t>
            </a:r>
            <a:r>
              <a:rPr lang="en-US" sz="2200" i="1" dirty="0" smtClean="0">
                <a:latin typeface="Times New Roman" pitchFamily="18" charset="0"/>
                <a:cs typeface="Times New Roman" pitchFamily="18" charset="0"/>
              </a:rPr>
              <a:t>x</a:t>
            </a:r>
            <a:r>
              <a:rPr lang="en-US" sz="2200" dirty="0" smtClean="0">
                <a:latin typeface="Times New Roman" pitchFamily="18" charset="0"/>
                <a:cs typeface="Times New Roman" pitchFamily="18" charset="0"/>
              </a:rPr>
              <a:t>) có thể được suy ra bằng cách so sánh (</a:t>
            </a:r>
            <a:r>
              <a:rPr lang="en-US" sz="2200" i="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5.1) với hàm sóng trong một thế không đổi                                  Đối với </a:t>
            </a:r>
            <a:r>
              <a:rPr lang="en-US" sz="2200" i="1" dirty="0" smtClean="0">
                <a:latin typeface="Times New Roman" pitchFamily="18" charset="0"/>
                <a:cs typeface="Times New Roman" pitchFamily="18" charset="0"/>
              </a:rPr>
              <a:t>x</a:t>
            </a:r>
            <a:r>
              <a:rPr lang="en-US" sz="2200" dirty="0" smtClean="0">
                <a:latin typeface="Times New Roman" pitchFamily="18" charset="0"/>
                <a:cs typeface="Times New Roman" pitchFamily="18" charset="0"/>
              </a:rPr>
              <a:t> &lt; 0, phương trình Stokes giống như phương trình sóng với              và các nghiệm là các hàm lượng giác dao động giống như                  Số sóng hiệu dụng tăng giống như                   và do đó hàm dao động nhanh hơn khi </a:t>
            </a:r>
            <a:r>
              <a:rPr lang="en-US" sz="2200" i="1" dirty="0" smtClean="0">
                <a:latin typeface="Times New Roman" pitchFamily="18" charset="0"/>
                <a:cs typeface="Times New Roman" pitchFamily="18" charset="0"/>
              </a:rPr>
              <a:t>x</a:t>
            </a:r>
            <a:r>
              <a:rPr lang="en-US" sz="2200" dirty="0" smtClean="0">
                <a:latin typeface="Times New Roman" pitchFamily="18" charset="0"/>
                <a:cs typeface="Times New Roman" pitchFamily="18" charset="0"/>
              </a:rPr>
              <a:t> tăng dọc theo trục âm. Cả </a:t>
            </a:r>
            <a:r>
              <a:rPr lang="en-US" sz="2200" i="1" dirty="0" smtClean="0">
                <a:latin typeface="Times New Roman" pitchFamily="18" charset="0"/>
                <a:cs typeface="Times New Roman" pitchFamily="18" charset="0"/>
              </a:rPr>
              <a:t>Ai</a:t>
            </a:r>
            <a:r>
              <a:rPr lang="en-US" sz="2200" dirty="0" smtClean="0">
                <a:latin typeface="Times New Roman" pitchFamily="18" charset="0"/>
                <a:cs typeface="Times New Roman" pitchFamily="18" charset="0"/>
              </a:rPr>
              <a:t>(</a:t>
            </a:r>
            <a:r>
              <a:rPr lang="en-US" sz="2200" i="1" dirty="0" smtClean="0">
                <a:latin typeface="Times New Roman" pitchFamily="18" charset="0"/>
                <a:cs typeface="Times New Roman" pitchFamily="18" charset="0"/>
              </a:rPr>
              <a:t>x</a:t>
            </a:r>
            <a:r>
              <a:rPr lang="en-US" sz="2200" dirty="0" smtClean="0">
                <a:latin typeface="Times New Roman" pitchFamily="18" charset="0"/>
                <a:cs typeface="Times New Roman" pitchFamily="18" charset="0"/>
              </a:rPr>
              <a:t>) và </a:t>
            </a:r>
            <a:r>
              <a:rPr lang="en-US" sz="2200" i="1" dirty="0" smtClean="0">
                <a:latin typeface="Times New Roman" pitchFamily="18" charset="0"/>
                <a:cs typeface="Times New Roman" pitchFamily="18" charset="0"/>
              </a:rPr>
              <a:t>Bi</a:t>
            </a:r>
            <a:r>
              <a:rPr lang="en-US" sz="2200" dirty="0" smtClean="0">
                <a:latin typeface="Times New Roman" pitchFamily="18" charset="0"/>
                <a:cs typeface="Times New Roman" pitchFamily="18" charset="0"/>
              </a:rPr>
              <a:t>(</a:t>
            </a:r>
            <a:r>
              <a:rPr lang="en-US" sz="2200" i="1" dirty="0" smtClean="0">
                <a:latin typeface="Times New Roman" pitchFamily="18" charset="0"/>
                <a:cs typeface="Times New Roman" pitchFamily="18" charset="0"/>
              </a:rPr>
              <a:t>x</a:t>
            </a:r>
            <a:r>
              <a:rPr lang="en-US" sz="2200" dirty="0" smtClean="0">
                <a:latin typeface="Times New Roman" pitchFamily="18" charset="0"/>
                <a:cs typeface="Times New Roman" pitchFamily="18" charset="0"/>
              </a:rPr>
              <a:t>) chỉ ra tính chất này mà nó dao động theo phép cầu phương như sin và cosin. Đối với </a:t>
            </a:r>
            <a:r>
              <a:rPr lang="en-US" sz="2200" i="1" dirty="0" smtClean="0">
                <a:latin typeface="Times New Roman" pitchFamily="18" charset="0"/>
                <a:cs typeface="Times New Roman" pitchFamily="18" charset="0"/>
              </a:rPr>
              <a:t>x</a:t>
            </a:r>
            <a:r>
              <a:rPr lang="en-US" sz="2200" dirty="0" smtClean="0">
                <a:latin typeface="Times New Roman" pitchFamily="18" charset="0"/>
                <a:cs typeface="Times New Roman" pitchFamily="18" charset="0"/>
              </a:rPr>
              <a:t> &gt; 0, giá trị hiệu dụng của       trở nên âm mà nó ngụ ý các nghiệm tăng hoặc giảm theo hàm mũ. Các nghiệm được chọn sao cho                    khi                 trong lúc </a:t>
            </a:r>
            <a:r>
              <a:rPr lang="en-US" sz="2200" i="1" dirty="0" smtClean="0">
                <a:latin typeface="Times New Roman" pitchFamily="18" charset="0"/>
                <a:cs typeface="Times New Roman" pitchFamily="18" charset="0"/>
              </a:rPr>
              <a:t>Bi</a:t>
            </a:r>
            <a:r>
              <a:rPr lang="en-US" sz="2200" dirty="0" smtClean="0">
                <a:latin typeface="Times New Roman" pitchFamily="18" charset="0"/>
                <a:cs typeface="Times New Roman" pitchFamily="18" charset="0"/>
              </a:rPr>
              <a:t>(</a:t>
            </a:r>
            <a:r>
              <a:rPr lang="en-US" sz="2200" i="1" dirty="0" smtClean="0">
                <a:latin typeface="Times New Roman" pitchFamily="18" charset="0"/>
                <a:cs typeface="Times New Roman" pitchFamily="18" charset="0"/>
              </a:rPr>
              <a:t>x</a:t>
            </a:r>
            <a:r>
              <a:rPr lang="en-US" sz="2200" dirty="0" smtClean="0">
                <a:latin typeface="Times New Roman" pitchFamily="18" charset="0"/>
                <a:cs typeface="Times New Roman" pitchFamily="18" charset="0"/>
              </a:rPr>
              <a:t>) phân kì. Tính chất đối với        lớn được cho bởi các khai triển tiệm cận đối với các hàm. Các khai triển tiệm cận của </a:t>
            </a:r>
            <a:r>
              <a:rPr lang="en-US" sz="2200" i="1" dirty="0" smtClean="0">
                <a:latin typeface="Times New Roman" pitchFamily="18" charset="0"/>
                <a:cs typeface="Times New Roman" pitchFamily="18" charset="0"/>
              </a:rPr>
              <a:t>Ai</a:t>
            </a:r>
            <a:r>
              <a:rPr lang="en-US" sz="2200" dirty="0" smtClean="0">
                <a:latin typeface="Times New Roman" pitchFamily="18" charset="0"/>
                <a:cs typeface="Times New Roman" pitchFamily="18" charset="0"/>
              </a:rPr>
              <a:t>(</a:t>
            </a:r>
            <a:r>
              <a:rPr lang="en-US" sz="2200" i="1" dirty="0" smtClean="0">
                <a:latin typeface="Times New Roman" pitchFamily="18" charset="0"/>
                <a:cs typeface="Times New Roman" pitchFamily="18" charset="0"/>
              </a:rPr>
              <a:t>x</a:t>
            </a:r>
            <a:r>
              <a:rPr lang="en-US" sz="2200" dirty="0" smtClean="0">
                <a:latin typeface="Times New Roman" pitchFamily="18" charset="0"/>
                <a:cs typeface="Times New Roman" pitchFamily="18" charset="0"/>
              </a:rPr>
              <a:t>) là             </a:t>
            </a:r>
          </a:p>
        </p:txBody>
      </p:sp>
      <p:graphicFrame>
        <p:nvGraphicFramePr>
          <p:cNvPr id="22536" name="Object 8"/>
          <p:cNvGraphicFramePr>
            <a:graphicFrameLocks noChangeAspect="1"/>
          </p:cNvGraphicFramePr>
          <p:nvPr/>
        </p:nvGraphicFramePr>
        <p:xfrm>
          <a:off x="3657600" y="4800600"/>
          <a:ext cx="1066800" cy="247650"/>
        </p:xfrm>
        <a:graphic>
          <a:graphicData uri="http://schemas.openxmlformats.org/presentationml/2006/ole">
            <p:oleObj spid="_x0000_s26628" name="Equation" r:id="rId4" imgW="533160" imgH="152280" progId="Equation.3">
              <p:embed/>
            </p:oleObj>
          </a:graphicData>
        </a:graphic>
      </p:graphicFrame>
      <p:graphicFrame>
        <p:nvGraphicFramePr>
          <p:cNvPr id="22537" name="Object 9"/>
          <p:cNvGraphicFramePr>
            <a:graphicFrameLocks noChangeAspect="1"/>
          </p:cNvGraphicFramePr>
          <p:nvPr/>
        </p:nvGraphicFramePr>
        <p:xfrm>
          <a:off x="1905000" y="4754563"/>
          <a:ext cx="1320800" cy="350837"/>
        </p:xfrm>
        <a:graphic>
          <a:graphicData uri="http://schemas.openxmlformats.org/presentationml/2006/ole">
            <p:oleObj spid="_x0000_s26629" name="Equation" r:id="rId5" imgW="660240" imgH="215640" progId="Equation.3">
              <p:embed/>
            </p:oleObj>
          </a:graphicData>
        </a:graphic>
      </p:graphicFrame>
      <p:graphicFrame>
        <p:nvGraphicFramePr>
          <p:cNvPr id="26631" name="Object 7"/>
          <p:cNvGraphicFramePr>
            <a:graphicFrameLocks noChangeAspect="1"/>
          </p:cNvGraphicFramePr>
          <p:nvPr/>
        </p:nvGraphicFramePr>
        <p:xfrm>
          <a:off x="7416800" y="4038600"/>
          <a:ext cx="355600" cy="330200"/>
        </p:xfrm>
        <a:graphic>
          <a:graphicData uri="http://schemas.openxmlformats.org/presentationml/2006/ole">
            <p:oleObj spid="_x0000_s26631" name="Equation" r:id="rId6" imgW="177480" imgH="203040" progId="Equation.3">
              <p:embed/>
            </p:oleObj>
          </a:graphicData>
        </a:graphic>
      </p:graphicFrame>
      <p:graphicFrame>
        <p:nvGraphicFramePr>
          <p:cNvPr id="26632" name="Object 8"/>
          <p:cNvGraphicFramePr>
            <a:graphicFrameLocks noChangeAspect="1"/>
          </p:cNvGraphicFramePr>
          <p:nvPr/>
        </p:nvGraphicFramePr>
        <p:xfrm>
          <a:off x="1600200" y="3362325"/>
          <a:ext cx="1168400" cy="371475"/>
        </p:xfrm>
        <a:graphic>
          <a:graphicData uri="http://schemas.openxmlformats.org/presentationml/2006/ole">
            <p:oleObj spid="_x0000_s26632" name="Equation" r:id="rId7" imgW="583920" imgH="228600" progId="Equation.3">
              <p:embed/>
            </p:oleObj>
          </a:graphicData>
        </a:graphic>
      </p:graphicFrame>
      <p:graphicFrame>
        <p:nvGraphicFramePr>
          <p:cNvPr id="26633" name="Object 9"/>
          <p:cNvGraphicFramePr>
            <a:graphicFrameLocks noChangeAspect="1"/>
          </p:cNvGraphicFramePr>
          <p:nvPr/>
        </p:nvGraphicFramePr>
        <p:xfrm>
          <a:off x="5257800" y="3048000"/>
          <a:ext cx="1016000" cy="350838"/>
        </p:xfrm>
        <a:graphic>
          <a:graphicData uri="http://schemas.openxmlformats.org/presentationml/2006/ole">
            <p:oleObj spid="_x0000_s26633" name="Equation" r:id="rId8" imgW="507960" imgH="215640" progId="Equation.3">
              <p:embed/>
            </p:oleObj>
          </a:graphicData>
        </a:graphic>
      </p:graphicFrame>
      <p:graphicFrame>
        <p:nvGraphicFramePr>
          <p:cNvPr id="26634" name="Object 10"/>
          <p:cNvGraphicFramePr>
            <a:graphicFrameLocks noChangeAspect="1"/>
          </p:cNvGraphicFramePr>
          <p:nvPr/>
        </p:nvGraphicFramePr>
        <p:xfrm>
          <a:off x="6477000" y="2717800"/>
          <a:ext cx="838200" cy="330200"/>
        </p:xfrm>
        <a:graphic>
          <a:graphicData uri="http://schemas.openxmlformats.org/presentationml/2006/ole">
            <p:oleObj spid="_x0000_s26634" name="Equation" r:id="rId9" imgW="419040" imgH="203040" progId="Equation.3">
              <p:embed/>
            </p:oleObj>
          </a:graphicData>
        </a:graphic>
      </p:graphicFrame>
      <p:graphicFrame>
        <p:nvGraphicFramePr>
          <p:cNvPr id="26635" name="Object 11"/>
          <p:cNvGraphicFramePr>
            <a:graphicFrameLocks noChangeAspect="1"/>
          </p:cNvGraphicFramePr>
          <p:nvPr/>
        </p:nvGraphicFramePr>
        <p:xfrm>
          <a:off x="4876800" y="2362200"/>
          <a:ext cx="2159000" cy="371475"/>
        </p:xfrm>
        <a:graphic>
          <a:graphicData uri="http://schemas.openxmlformats.org/presentationml/2006/ole">
            <p:oleObj spid="_x0000_s26635" name="Equation" r:id="rId10" imgW="1079280" imgH="228600" progId="Equation.3">
              <p:embed/>
            </p:oleObj>
          </a:graphicData>
        </a:graphic>
      </p:graphicFrame>
      <p:graphicFrame>
        <p:nvGraphicFramePr>
          <p:cNvPr id="26639" name="Object 15"/>
          <p:cNvGraphicFramePr>
            <a:graphicFrameLocks noChangeAspect="1"/>
          </p:cNvGraphicFramePr>
          <p:nvPr/>
        </p:nvGraphicFramePr>
        <p:xfrm>
          <a:off x="3556000" y="5334000"/>
          <a:ext cx="5207000" cy="1444625"/>
        </p:xfrm>
        <a:graphic>
          <a:graphicData uri="http://schemas.openxmlformats.org/presentationml/2006/ole">
            <p:oleObj spid="_x0000_s26639" name="Equation" r:id="rId11" imgW="2603160" imgH="888840" progId="Equation.3">
              <p:embed/>
            </p:oleObj>
          </a:graphicData>
        </a:graphic>
      </p:graphicFrame>
      <p:graphicFrame>
        <p:nvGraphicFramePr>
          <p:cNvPr id="26640" name="Object 16"/>
          <p:cNvGraphicFramePr>
            <a:graphicFrameLocks noChangeAspect="1"/>
          </p:cNvGraphicFramePr>
          <p:nvPr/>
        </p:nvGraphicFramePr>
        <p:xfrm>
          <a:off x="838200" y="5073650"/>
          <a:ext cx="330200" cy="412750"/>
        </p:xfrm>
        <a:graphic>
          <a:graphicData uri="http://schemas.openxmlformats.org/presentationml/2006/ole">
            <p:oleObj spid="_x0000_s26640" name="Equation" r:id="rId12" imgW="164880" imgH="25380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sz="2200" b="1" dirty="0" smtClean="0">
                <a:latin typeface="Times New Roman" pitchFamily="18" charset="0"/>
                <a:cs typeface="Times New Roman" pitchFamily="18" charset="0"/>
              </a:rPr>
              <a:t>Phụ lục 5</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Các hàm Airy: Hố tam giác      </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6096000"/>
          </a:xfrm>
        </p:spPr>
        <p:txBody>
          <a:bodyPr>
            <a:normAutofit/>
          </a:bodyPr>
          <a:lstStyle/>
          <a:p>
            <a:pPr algn="just">
              <a:buNone/>
            </a:pPr>
            <a:r>
              <a:rPr lang="en-US" sz="2200" dirty="0" smtClean="0">
                <a:latin typeface="Times New Roman" pitchFamily="18" charset="0"/>
                <a:cs typeface="Times New Roman" pitchFamily="18" charset="0"/>
              </a:rPr>
              <a:t>    Sự phụ thuộc vào         rút ra từ sự tương tự với phương trình sóng đơn giản.</a:t>
            </a:r>
          </a:p>
          <a:p>
            <a:pPr algn="just">
              <a:buNone/>
            </a:pPr>
            <a:r>
              <a:rPr lang="en-US" sz="2200" dirty="0" smtClean="0">
                <a:latin typeface="Times New Roman" pitchFamily="18" charset="0"/>
                <a:cs typeface="Times New Roman" pitchFamily="18" charset="0"/>
              </a:rPr>
              <a:t>    Các hàm Airy dao động đối với </a:t>
            </a:r>
            <a:r>
              <a:rPr lang="en-US" sz="2200" i="1" dirty="0" smtClean="0">
                <a:latin typeface="Times New Roman" pitchFamily="18" charset="0"/>
                <a:cs typeface="Times New Roman" pitchFamily="18" charset="0"/>
              </a:rPr>
              <a:t>x</a:t>
            </a:r>
            <a:r>
              <a:rPr lang="en-US" sz="2200" dirty="0" smtClean="0">
                <a:latin typeface="Times New Roman" pitchFamily="18" charset="0"/>
                <a:cs typeface="Times New Roman" pitchFamily="18" charset="0"/>
              </a:rPr>
              <a:t> &lt; 0 và các điểm ở đó chúng đi qua không là cần để tìm các năng lượng của các trạng thái liên kết trong một hố tam giác (phần 4.4). Chúng cần phải được tính số và một số điểm không đầu tiên là</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Đôi khi cần đến các điểm không của đạo hàm              Một số điểm không đầu tiên là</a:t>
            </a:r>
          </a:p>
          <a:p>
            <a:pPr algn="just">
              <a:buNone/>
            </a:pPr>
            <a:r>
              <a:rPr lang="en-US" sz="2200" dirty="0" smtClean="0">
                <a:latin typeface="Times New Roman" pitchFamily="18" charset="0"/>
                <a:cs typeface="Times New Roman" pitchFamily="18" charset="0"/>
              </a:rPr>
              <a:t>    Dạng đơn giản của phương trình vi phân mà các hàm Airy thỏa mãn cho phép nhiều tích phân theo chúng được đơn giản hoá. Một ví dụ sinh ra trong cả sự chuyển hoá của các trạng thái liên kết và mật độ trạng thái trong một đi trường là tích phân của               Lồng hệ số 1 và lấy tích phân riêng phần cho </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Bước cuối cùng rút ra từ sự thay thế                              mà   nó   làm cho  tích </a:t>
            </a:r>
          </a:p>
          <a:p>
            <a:pPr algn="just">
              <a:buNone/>
            </a:pPr>
            <a:r>
              <a:rPr lang="en-US" sz="2200" dirty="0" smtClean="0">
                <a:latin typeface="Times New Roman" pitchFamily="18" charset="0"/>
                <a:cs typeface="Times New Roman" pitchFamily="18" charset="0"/>
              </a:rPr>
              <a:t>    phân tầm thường. </a:t>
            </a:r>
          </a:p>
        </p:txBody>
      </p:sp>
      <p:graphicFrame>
        <p:nvGraphicFramePr>
          <p:cNvPr id="27662" name="Object 14"/>
          <p:cNvGraphicFramePr>
            <a:graphicFrameLocks noChangeAspect="1"/>
          </p:cNvGraphicFramePr>
          <p:nvPr/>
        </p:nvGraphicFramePr>
        <p:xfrm>
          <a:off x="4495800" y="5410200"/>
          <a:ext cx="1905000" cy="371475"/>
        </p:xfrm>
        <a:graphic>
          <a:graphicData uri="http://schemas.openxmlformats.org/presentationml/2006/ole">
            <p:oleObj spid="_x0000_s27662" name="Equation" r:id="rId4" imgW="952200" imgH="228600" progId="Equation.3">
              <p:embed/>
            </p:oleObj>
          </a:graphicData>
        </a:graphic>
      </p:graphicFrame>
      <p:graphicFrame>
        <p:nvGraphicFramePr>
          <p:cNvPr id="27663" name="Object 15"/>
          <p:cNvGraphicFramePr>
            <a:graphicFrameLocks noChangeAspect="1"/>
          </p:cNvGraphicFramePr>
          <p:nvPr/>
        </p:nvGraphicFramePr>
        <p:xfrm>
          <a:off x="508000" y="4876800"/>
          <a:ext cx="8178800" cy="495300"/>
        </p:xfrm>
        <a:graphic>
          <a:graphicData uri="http://schemas.openxmlformats.org/presentationml/2006/ole">
            <p:oleObj spid="_x0000_s27663" name="Equation" r:id="rId5" imgW="4089240" imgH="304560" progId="Equation.3">
              <p:embed/>
            </p:oleObj>
          </a:graphicData>
        </a:graphic>
      </p:graphicFrame>
      <p:graphicFrame>
        <p:nvGraphicFramePr>
          <p:cNvPr id="27664" name="Object 16"/>
          <p:cNvGraphicFramePr>
            <a:graphicFrameLocks noChangeAspect="1"/>
          </p:cNvGraphicFramePr>
          <p:nvPr/>
        </p:nvGraphicFramePr>
        <p:xfrm>
          <a:off x="3276600" y="4572000"/>
          <a:ext cx="914400" cy="371475"/>
        </p:xfrm>
        <a:graphic>
          <a:graphicData uri="http://schemas.openxmlformats.org/presentationml/2006/ole">
            <p:oleObj spid="_x0000_s27664" name="Equation" r:id="rId6" imgW="457200" imgH="228600" progId="Equation.3">
              <p:embed/>
            </p:oleObj>
          </a:graphicData>
        </a:graphic>
      </p:graphicFrame>
      <p:graphicFrame>
        <p:nvGraphicFramePr>
          <p:cNvPr id="27665" name="Object 17"/>
          <p:cNvGraphicFramePr>
            <a:graphicFrameLocks noChangeAspect="1"/>
          </p:cNvGraphicFramePr>
          <p:nvPr/>
        </p:nvGraphicFramePr>
        <p:xfrm>
          <a:off x="5740400" y="2828925"/>
          <a:ext cx="889000" cy="371475"/>
        </p:xfrm>
        <a:graphic>
          <a:graphicData uri="http://schemas.openxmlformats.org/presentationml/2006/ole">
            <p:oleObj spid="_x0000_s27665" name="Equation" r:id="rId7" imgW="444240" imgH="228600" progId="Equation.3">
              <p:embed/>
            </p:oleObj>
          </a:graphicData>
        </a:graphic>
      </p:graphicFrame>
      <p:graphicFrame>
        <p:nvGraphicFramePr>
          <p:cNvPr id="27666" name="Object 18"/>
          <p:cNvGraphicFramePr>
            <a:graphicFrameLocks noChangeAspect="1"/>
          </p:cNvGraphicFramePr>
          <p:nvPr/>
        </p:nvGraphicFramePr>
        <p:xfrm>
          <a:off x="1066800" y="2447925"/>
          <a:ext cx="6934200" cy="371475"/>
        </p:xfrm>
        <a:graphic>
          <a:graphicData uri="http://schemas.openxmlformats.org/presentationml/2006/ole">
            <p:oleObj spid="_x0000_s27666" name="Equation" r:id="rId8" imgW="3466800" imgH="228600" progId="Equation.3">
              <p:embed/>
            </p:oleObj>
          </a:graphicData>
        </a:graphic>
      </p:graphicFrame>
      <p:graphicFrame>
        <p:nvGraphicFramePr>
          <p:cNvPr id="27667" name="Object 19"/>
          <p:cNvGraphicFramePr>
            <a:graphicFrameLocks noChangeAspect="1"/>
          </p:cNvGraphicFramePr>
          <p:nvPr/>
        </p:nvGraphicFramePr>
        <p:xfrm>
          <a:off x="2438400" y="914400"/>
          <a:ext cx="533400" cy="330200"/>
        </p:xfrm>
        <a:graphic>
          <a:graphicData uri="http://schemas.openxmlformats.org/presentationml/2006/ole">
            <p:oleObj spid="_x0000_s27667" name="Equation" r:id="rId9" imgW="266400" imgH="203040" progId="Equation.3">
              <p:embed/>
            </p:oleObj>
          </a:graphicData>
        </a:graphic>
      </p:graphicFrame>
      <p:graphicFrame>
        <p:nvGraphicFramePr>
          <p:cNvPr id="27669" name="Object 21"/>
          <p:cNvGraphicFramePr>
            <a:graphicFrameLocks noChangeAspect="1"/>
          </p:cNvGraphicFramePr>
          <p:nvPr/>
        </p:nvGraphicFramePr>
        <p:xfrm>
          <a:off x="1930400" y="3189287"/>
          <a:ext cx="6756400" cy="392113"/>
        </p:xfrm>
        <a:graphic>
          <a:graphicData uri="http://schemas.openxmlformats.org/presentationml/2006/ole">
            <p:oleObj spid="_x0000_s27669" name="Equation" r:id="rId10" imgW="3377880" imgH="24120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sz="2200" b="1" dirty="0" smtClean="0">
                <a:latin typeface="Times New Roman" pitchFamily="18" charset="0"/>
                <a:cs typeface="Times New Roman" pitchFamily="18" charset="0"/>
              </a:rPr>
              <a:t>Phụ lục 6</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Các hệ thức Kramers – Kronig và các hàm phản ứng      </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6096000"/>
          </a:xfrm>
        </p:spPr>
        <p:txBody>
          <a:bodyPr>
            <a:normAutofit/>
          </a:bodyPr>
          <a:lstStyle/>
          <a:p>
            <a:pPr algn="just">
              <a:buNone/>
            </a:pPr>
            <a:r>
              <a:rPr lang="en-US" sz="2200" dirty="0" smtClean="0">
                <a:latin typeface="Times New Roman" pitchFamily="18" charset="0"/>
                <a:cs typeface="Times New Roman" pitchFamily="18" charset="0"/>
              </a:rPr>
              <a:t>    Trong phụ lục này ta sẽ rút ra các hệ thức Kramers – Kronig (KK). Nó đòi hỏi một sự dịch chuyển vào trong mặt phẳng tần số phức và định lí tích phân Cauchy. Cuối cùng ta sẽ rút ra 2 mẫu chung cho phản ứng quang của các chất bán dẫn.</a:t>
            </a:r>
          </a:p>
          <a:p>
            <a:pPr algn="ctr">
              <a:buNone/>
            </a:pPr>
            <a:r>
              <a:rPr lang="en-US" sz="2200" b="1" dirty="0" smtClean="0">
                <a:latin typeface="Times New Roman" pitchFamily="18" charset="0"/>
                <a:cs typeface="Times New Roman" pitchFamily="18" charset="0"/>
              </a:rPr>
              <a:t>A6.1. Rút ra các hệ thức Kramers – Kronig</a:t>
            </a:r>
          </a:p>
          <a:p>
            <a:pPr algn="just">
              <a:buNone/>
            </a:pPr>
            <a:r>
              <a:rPr lang="en-US" sz="2200" dirty="0" smtClean="0">
                <a:latin typeface="Times New Roman" pitchFamily="18" charset="0"/>
                <a:cs typeface="Times New Roman" pitchFamily="18" charset="0"/>
              </a:rPr>
              <a:t>    Độ dẫn phức            được định nghĩa trong phần 10.1.1 là một hàm phản ứng điển hình. Ta sẽ dùng nó làm một ví dụ nhưng cùng một lí thuyết áp dụng cho bất kì hàm phản ứng tuyến tính nào. Nó cũng có thể được viết trong miền thời gian như là          và chúng liên hệ với nhau bởi </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a:t>
            </a:r>
          </a:p>
          <a:p>
            <a:pPr algn="just">
              <a:buNone/>
            </a:pPr>
            <a:r>
              <a:rPr lang="en-US" sz="2200" dirty="0" smtClean="0">
                <a:latin typeface="Times New Roman" pitchFamily="18" charset="0"/>
                <a:cs typeface="Times New Roman" pitchFamily="18" charset="0"/>
              </a:rPr>
              <a:t>    khi dùng qui ước cơ học lượng tử đối với dấu của tần số. Tích phân này chạy từ         tới      như trong biến đổi Fourier thông thường. Tuy nhiên, trong phần 10.1.1 ta thấy rằng nguyên lí nhân quả trong vật lí đòi hỏi                 đối</a:t>
            </a:r>
          </a:p>
          <a:p>
            <a:pPr algn="just">
              <a:buNone/>
            </a:pPr>
            <a:r>
              <a:rPr lang="en-US" sz="2200" dirty="0" smtClean="0">
                <a:latin typeface="Times New Roman" pitchFamily="18" charset="0"/>
                <a:cs typeface="Times New Roman" pitchFamily="18" charset="0"/>
              </a:rPr>
              <a:t>    với </a:t>
            </a:r>
            <a:r>
              <a:rPr lang="en-US" sz="2200" i="1" dirty="0" smtClean="0">
                <a:latin typeface="Times New Roman" pitchFamily="18" charset="0"/>
                <a:cs typeface="Times New Roman" pitchFamily="18" charset="0"/>
              </a:rPr>
              <a:t>t</a:t>
            </a:r>
            <a:r>
              <a:rPr lang="en-US" sz="2200" dirty="0" smtClean="0">
                <a:latin typeface="Times New Roman" pitchFamily="18" charset="0"/>
                <a:cs typeface="Times New Roman" pitchFamily="18" charset="0"/>
              </a:rPr>
              <a:t> &lt; 0 và do đó ta có thể đặt giới hạn thấp nhất tới </a:t>
            </a:r>
            <a:r>
              <a:rPr lang="en-US" sz="2200" i="1" dirty="0" smtClean="0">
                <a:latin typeface="Times New Roman" pitchFamily="18" charset="0"/>
                <a:cs typeface="Times New Roman" pitchFamily="18" charset="0"/>
              </a:rPr>
              <a:t>t</a:t>
            </a:r>
            <a:r>
              <a:rPr lang="en-US" sz="2200" dirty="0" smtClean="0">
                <a:latin typeface="Times New Roman" pitchFamily="18" charset="0"/>
                <a:cs typeface="Times New Roman" pitchFamily="18" charset="0"/>
              </a:rPr>
              <a:t> = 0. Các  hê  thức   KK</a:t>
            </a:r>
          </a:p>
          <a:p>
            <a:pPr algn="just">
              <a:buNone/>
            </a:pPr>
            <a:r>
              <a:rPr lang="en-US" sz="2200" dirty="0" smtClean="0">
                <a:latin typeface="Times New Roman" pitchFamily="18" charset="0"/>
                <a:cs typeface="Times New Roman" pitchFamily="18" charset="0"/>
              </a:rPr>
              <a:t>    được rút ra từ bước này. </a:t>
            </a:r>
          </a:p>
        </p:txBody>
      </p:sp>
      <p:graphicFrame>
        <p:nvGraphicFramePr>
          <p:cNvPr id="37902" name="Object 14"/>
          <p:cNvGraphicFramePr>
            <a:graphicFrameLocks noChangeAspect="1"/>
          </p:cNvGraphicFramePr>
          <p:nvPr/>
        </p:nvGraphicFramePr>
        <p:xfrm>
          <a:off x="7467600" y="5689600"/>
          <a:ext cx="1066800" cy="330200"/>
        </p:xfrm>
        <a:graphic>
          <a:graphicData uri="http://schemas.openxmlformats.org/presentationml/2006/ole">
            <p:oleObj spid="_x0000_s37902" name="Equation" r:id="rId4" imgW="533160" imgH="203040" progId="Equation.3">
              <p:embed/>
            </p:oleObj>
          </a:graphicData>
        </a:graphic>
      </p:graphicFrame>
      <p:graphicFrame>
        <p:nvGraphicFramePr>
          <p:cNvPr id="37903" name="Object 15"/>
          <p:cNvGraphicFramePr>
            <a:graphicFrameLocks noChangeAspect="1"/>
          </p:cNvGraphicFramePr>
          <p:nvPr/>
        </p:nvGraphicFramePr>
        <p:xfrm>
          <a:off x="1905000" y="5432425"/>
          <a:ext cx="304800" cy="206375"/>
        </p:xfrm>
        <a:graphic>
          <a:graphicData uri="http://schemas.openxmlformats.org/presentationml/2006/ole">
            <p:oleObj spid="_x0000_s37903" name="Equation" r:id="rId5" imgW="152280" imgH="126720" progId="Equation.3">
              <p:embed/>
            </p:oleObj>
          </a:graphicData>
        </a:graphic>
      </p:graphicFrame>
      <p:graphicFrame>
        <p:nvGraphicFramePr>
          <p:cNvPr id="37904" name="Object 16"/>
          <p:cNvGraphicFramePr>
            <a:graphicFrameLocks noChangeAspect="1"/>
          </p:cNvGraphicFramePr>
          <p:nvPr/>
        </p:nvGraphicFramePr>
        <p:xfrm>
          <a:off x="685800" y="5432425"/>
          <a:ext cx="533400" cy="206375"/>
        </p:xfrm>
        <a:graphic>
          <a:graphicData uri="http://schemas.openxmlformats.org/presentationml/2006/ole">
            <p:oleObj spid="_x0000_s37904" name="Equation" r:id="rId6" imgW="266400" imgH="126720" progId="Equation.3">
              <p:embed/>
            </p:oleObj>
          </a:graphicData>
        </a:graphic>
      </p:graphicFrame>
      <p:graphicFrame>
        <p:nvGraphicFramePr>
          <p:cNvPr id="37905" name="Object 17"/>
          <p:cNvGraphicFramePr>
            <a:graphicFrameLocks noChangeAspect="1"/>
          </p:cNvGraphicFramePr>
          <p:nvPr/>
        </p:nvGraphicFramePr>
        <p:xfrm>
          <a:off x="3048000" y="4189413"/>
          <a:ext cx="3175000" cy="763587"/>
        </p:xfrm>
        <a:graphic>
          <a:graphicData uri="http://schemas.openxmlformats.org/presentationml/2006/ole">
            <p:oleObj spid="_x0000_s37905" name="Equation" r:id="rId7" imgW="1587240" imgH="469800" progId="Equation.3">
              <p:embed/>
            </p:oleObj>
          </a:graphicData>
        </a:graphic>
      </p:graphicFrame>
      <p:graphicFrame>
        <p:nvGraphicFramePr>
          <p:cNvPr id="37906" name="Object 18"/>
          <p:cNvGraphicFramePr>
            <a:graphicFrameLocks noChangeAspect="1"/>
          </p:cNvGraphicFramePr>
          <p:nvPr/>
        </p:nvGraphicFramePr>
        <p:xfrm>
          <a:off x="2209800" y="3784600"/>
          <a:ext cx="609600" cy="330200"/>
        </p:xfrm>
        <a:graphic>
          <a:graphicData uri="http://schemas.openxmlformats.org/presentationml/2006/ole">
            <p:oleObj spid="_x0000_s37906" name="Equation" r:id="rId8" imgW="304560" imgH="203040" progId="Equation.3">
              <p:embed/>
            </p:oleObj>
          </a:graphicData>
        </a:graphic>
      </p:graphicFrame>
      <p:graphicFrame>
        <p:nvGraphicFramePr>
          <p:cNvPr id="37907" name="Object 19"/>
          <p:cNvGraphicFramePr>
            <a:graphicFrameLocks noChangeAspect="1"/>
          </p:cNvGraphicFramePr>
          <p:nvPr/>
        </p:nvGraphicFramePr>
        <p:xfrm>
          <a:off x="1905000" y="2773363"/>
          <a:ext cx="711200" cy="350837"/>
        </p:xfrm>
        <a:graphic>
          <a:graphicData uri="http://schemas.openxmlformats.org/presentationml/2006/ole">
            <p:oleObj spid="_x0000_s37907" name="Equation" r:id="rId9" imgW="355320" imgH="21564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200" b="1" dirty="0" smtClean="0">
                <a:latin typeface="Times New Roman" pitchFamily="18" charset="0"/>
                <a:cs typeface="Times New Roman" pitchFamily="18" charset="0"/>
              </a:rPr>
              <a:t>A6.1. Rút ra các hệ thức Kramers – Kronig</a:t>
            </a:r>
          </a:p>
        </p:txBody>
      </p:sp>
      <p:sp>
        <p:nvSpPr>
          <p:cNvPr id="3" name="Content Placeholder 2"/>
          <p:cNvSpPr>
            <a:spLocks noGrp="1"/>
          </p:cNvSpPr>
          <p:nvPr>
            <p:ph idx="1"/>
          </p:nvPr>
        </p:nvSpPr>
        <p:spPr>
          <a:xfrm>
            <a:off x="0" y="914400"/>
            <a:ext cx="9144000" cy="6096000"/>
          </a:xfrm>
        </p:spPr>
        <p:txBody>
          <a:bodyPr>
            <a:normAutofit/>
          </a:bodyPr>
          <a:lstStyle/>
          <a:p>
            <a:pPr algn="just">
              <a:buNone/>
            </a:pPr>
            <a:r>
              <a:rPr lang="en-US" sz="2200" dirty="0" smtClean="0">
                <a:latin typeface="Times New Roman" pitchFamily="18" charset="0"/>
                <a:cs typeface="Times New Roman" pitchFamily="18" charset="0"/>
              </a:rPr>
              <a:t>    Thông thường ta cho rằng      là thực nhưng về mặt toán học, nó có thể được mở rộng vào trong mặt phẳng phức và </a:t>
            </a:r>
            <a:r>
              <a:rPr lang="en-US" sz="2200" dirty="0" err="1" smtClean="0">
                <a:latin typeface="Times New Roman" pitchFamily="18" charset="0"/>
                <a:cs typeface="Times New Roman" pitchFamily="18" charset="0"/>
              </a:rPr>
              <a:t>đôi</a:t>
            </a:r>
            <a:r>
              <a:rPr lang="en-US" sz="2200" dirty="0" smtClean="0">
                <a:latin typeface="Times New Roman" pitchFamily="18" charset="0"/>
                <a:cs typeface="Times New Roman" pitchFamily="18" charset="0"/>
              </a:rPr>
              <a:t> khi       là một phần ảo dương nhỏ nhằm mô phỏng sự đóng lại nhẹ nhàng của một tác nhân kích thích trong quá khứ xa. Sau khi ta tách     thành phần thực và phần ảo                         biến đổi Fourier trở thành</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Tích phân này hội tụ khi              trừ khi          phân kì    theo    hàm   mũ   khi</a:t>
            </a:r>
          </a:p>
          <a:p>
            <a:pPr algn="just">
              <a:buNone/>
            </a:pPr>
            <a:r>
              <a:rPr lang="en-US" sz="2200" dirty="0" smtClean="0">
                <a:latin typeface="Times New Roman" pitchFamily="18" charset="0"/>
                <a:cs typeface="Times New Roman" pitchFamily="18" charset="0"/>
              </a:rPr>
              <a:t>                 Điều này ngụ ý rằng hệ là không bền mà ta giả thiết nó không phải như vậy. Như vậy,             là giải tích ở khắp nửa mặt phẳng trên (lí luận giống như lí luận đối với sự hội tụ của biến đổi Laplace). Nó không rút ra rằng            nhất thiết là giải tích trên trục thực.</a:t>
            </a:r>
          </a:p>
          <a:p>
            <a:pPr algn="just">
              <a:buNone/>
            </a:pPr>
            <a:r>
              <a:rPr lang="en-US" sz="2200" dirty="0" smtClean="0">
                <a:latin typeface="Times New Roman" pitchFamily="18" charset="0"/>
                <a:cs typeface="Times New Roman" pitchFamily="18" charset="0"/>
              </a:rPr>
              <a:t>    Tiếp theo ta sẽ dùng tính chất giải tích này để áp dụng định lí tích phân Cauchy cho một chu tuyến trong nửa mặt phẳng trên. Theo định lí này, tích phân của một hàm lấy theo một vòng kín bằng không với điều kiện là không có các kì dị ở trên và ở trong chu tuyến. Xét tích phân trên hình A6.1,           </a:t>
            </a:r>
          </a:p>
        </p:txBody>
      </p:sp>
      <p:graphicFrame>
        <p:nvGraphicFramePr>
          <p:cNvPr id="26638" name="Object 14"/>
          <p:cNvGraphicFramePr>
            <a:graphicFrameLocks noChangeAspect="1"/>
          </p:cNvGraphicFramePr>
          <p:nvPr/>
        </p:nvGraphicFramePr>
        <p:xfrm>
          <a:off x="3352800" y="1066800"/>
          <a:ext cx="304800" cy="227013"/>
        </p:xfrm>
        <a:graphic>
          <a:graphicData uri="http://schemas.openxmlformats.org/presentationml/2006/ole">
            <p:oleObj spid="_x0000_s38918" name="Equation" r:id="rId4" imgW="152280" imgH="139680" progId="Equation.3">
              <p:embed/>
            </p:oleObj>
          </a:graphicData>
        </a:graphic>
      </p:graphicFrame>
      <p:graphicFrame>
        <p:nvGraphicFramePr>
          <p:cNvPr id="38925" name="Object 13"/>
          <p:cNvGraphicFramePr>
            <a:graphicFrameLocks noChangeAspect="1"/>
          </p:cNvGraphicFramePr>
          <p:nvPr/>
        </p:nvGraphicFramePr>
        <p:xfrm>
          <a:off x="5638800" y="1373187"/>
          <a:ext cx="304800" cy="227013"/>
        </p:xfrm>
        <a:graphic>
          <a:graphicData uri="http://schemas.openxmlformats.org/presentationml/2006/ole">
            <p:oleObj spid="_x0000_s38925" name="Equation" r:id="rId5" imgW="152280" imgH="139680" progId="Equation.3">
              <p:embed/>
            </p:oleObj>
          </a:graphicData>
        </a:graphic>
      </p:graphicFrame>
      <p:graphicFrame>
        <p:nvGraphicFramePr>
          <p:cNvPr id="38926" name="Object 14"/>
          <p:cNvGraphicFramePr>
            <a:graphicFrameLocks noChangeAspect="1"/>
          </p:cNvGraphicFramePr>
          <p:nvPr/>
        </p:nvGraphicFramePr>
        <p:xfrm>
          <a:off x="2971800" y="2057400"/>
          <a:ext cx="304800" cy="227012"/>
        </p:xfrm>
        <a:graphic>
          <a:graphicData uri="http://schemas.openxmlformats.org/presentationml/2006/ole">
            <p:oleObj spid="_x0000_s38926" name="Equation" r:id="rId6" imgW="152280" imgH="139680" progId="Equation.3">
              <p:embed/>
            </p:oleObj>
          </a:graphicData>
        </a:graphic>
      </p:graphicFrame>
      <p:graphicFrame>
        <p:nvGraphicFramePr>
          <p:cNvPr id="38927" name="Object 15"/>
          <p:cNvGraphicFramePr>
            <a:graphicFrameLocks noChangeAspect="1"/>
          </p:cNvGraphicFramePr>
          <p:nvPr/>
        </p:nvGraphicFramePr>
        <p:xfrm>
          <a:off x="6426200" y="1981200"/>
          <a:ext cx="1651000" cy="350838"/>
        </p:xfrm>
        <a:graphic>
          <a:graphicData uri="http://schemas.openxmlformats.org/presentationml/2006/ole">
            <p:oleObj spid="_x0000_s38927" name="Equation" r:id="rId7" imgW="825480" imgH="215640" progId="Equation.3">
              <p:embed/>
            </p:oleObj>
          </a:graphicData>
        </a:graphic>
      </p:graphicFrame>
      <p:graphicFrame>
        <p:nvGraphicFramePr>
          <p:cNvPr id="38928" name="Object 16"/>
          <p:cNvGraphicFramePr>
            <a:graphicFrameLocks noChangeAspect="1"/>
          </p:cNvGraphicFramePr>
          <p:nvPr/>
        </p:nvGraphicFramePr>
        <p:xfrm>
          <a:off x="2641600" y="4267200"/>
          <a:ext cx="711200" cy="350837"/>
        </p:xfrm>
        <a:graphic>
          <a:graphicData uri="http://schemas.openxmlformats.org/presentationml/2006/ole">
            <p:oleObj spid="_x0000_s38928" name="Equation" r:id="rId8" imgW="355320" imgH="215640" progId="Equation.3">
              <p:embed/>
            </p:oleObj>
          </a:graphicData>
        </a:graphic>
      </p:graphicFrame>
      <p:graphicFrame>
        <p:nvGraphicFramePr>
          <p:cNvPr id="38929" name="Object 17"/>
          <p:cNvGraphicFramePr>
            <a:graphicFrameLocks noChangeAspect="1"/>
          </p:cNvGraphicFramePr>
          <p:nvPr/>
        </p:nvGraphicFramePr>
        <p:xfrm>
          <a:off x="330200" y="3962400"/>
          <a:ext cx="889000" cy="247650"/>
        </p:xfrm>
        <a:graphic>
          <a:graphicData uri="http://schemas.openxmlformats.org/presentationml/2006/ole">
            <p:oleObj spid="_x0000_s38929" name="Equation" r:id="rId9" imgW="444240" imgH="152280" progId="Equation.3">
              <p:embed/>
            </p:oleObj>
          </a:graphicData>
        </a:graphic>
      </p:graphicFrame>
      <p:graphicFrame>
        <p:nvGraphicFramePr>
          <p:cNvPr id="38930" name="Object 18"/>
          <p:cNvGraphicFramePr>
            <a:graphicFrameLocks noChangeAspect="1"/>
          </p:cNvGraphicFramePr>
          <p:nvPr/>
        </p:nvGraphicFramePr>
        <p:xfrm>
          <a:off x="4876800" y="3505200"/>
          <a:ext cx="609600" cy="330200"/>
        </p:xfrm>
        <a:graphic>
          <a:graphicData uri="http://schemas.openxmlformats.org/presentationml/2006/ole">
            <p:oleObj spid="_x0000_s38930" name="Equation" r:id="rId10" imgW="304560" imgH="203040" progId="Equation.3">
              <p:embed/>
            </p:oleObj>
          </a:graphicData>
        </a:graphic>
      </p:graphicFrame>
      <p:graphicFrame>
        <p:nvGraphicFramePr>
          <p:cNvPr id="38931" name="Object 19"/>
          <p:cNvGraphicFramePr>
            <a:graphicFrameLocks noChangeAspect="1"/>
          </p:cNvGraphicFramePr>
          <p:nvPr/>
        </p:nvGraphicFramePr>
        <p:xfrm>
          <a:off x="3200400" y="3505200"/>
          <a:ext cx="863600" cy="350837"/>
        </p:xfrm>
        <a:graphic>
          <a:graphicData uri="http://schemas.openxmlformats.org/presentationml/2006/ole">
            <p:oleObj spid="_x0000_s38931" name="Equation" r:id="rId11" imgW="431640" imgH="215640" progId="Equation.3">
              <p:embed/>
            </p:oleObj>
          </a:graphicData>
        </a:graphic>
      </p:graphicFrame>
      <p:graphicFrame>
        <p:nvGraphicFramePr>
          <p:cNvPr id="38932" name="Object 20"/>
          <p:cNvGraphicFramePr>
            <a:graphicFrameLocks noChangeAspect="1"/>
          </p:cNvGraphicFramePr>
          <p:nvPr/>
        </p:nvGraphicFramePr>
        <p:xfrm>
          <a:off x="1219200" y="2667000"/>
          <a:ext cx="6781800" cy="784225"/>
        </p:xfrm>
        <a:graphic>
          <a:graphicData uri="http://schemas.openxmlformats.org/presentationml/2006/ole">
            <p:oleObj spid="_x0000_s38932" name="Equation" r:id="rId12" imgW="3390840" imgH="482400" progId="Equation.3">
              <p:embed/>
            </p:oleObj>
          </a:graphicData>
        </a:graphic>
      </p:graphicFrame>
      <p:graphicFrame>
        <p:nvGraphicFramePr>
          <p:cNvPr id="23" name="Object 16"/>
          <p:cNvGraphicFramePr>
            <a:graphicFrameLocks noChangeAspect="1"/>
          </p:cNvGraphicFramePr>
          <p:nvPr/>
        </p:nvGraphicFramePr>
        <p:xfrm>
          <a:off x="914400" y="4953000"/>
          <a:ext cx="685800" cy="350837"/>
        </p:xfrm>
        <a:graphic>
          <a:graphicData uri="http://schemas.openxmlformats.org/presentationml/2006/ole">
            <p:oleObj spid="_x0000_s38933" name="Equation" r:id="rId13" imgW="342720" imgH="21564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200" b="1" dirty="0" smtClean="0">
                <a:latin typeface="Times New Roman" pitchFamily="18" charset="0"/>
                <a:cs typeface="Times New Roman" pitchFamily="18" charset="0"/>
              </a:rPr>
              <a:t>A6.1. Rút ra các hệ thức Kramers – Kronig</a:t>
            </a:r>
          </a:p>
        </p:txBody>
      </p:sp>
      <p:sp>
        <p:nvSpPr>
          <p:cNvPr id="3" name="Content Placeholder 2"/>
          <p:cNvSpPr>
            <a:spLocks noGrp="1"/>
          </p:cNvSpPr>
          <p:nvPr>
            <p:ph idx="1"/>
          </p:nvPr>
        </p:nvSpPr>
        <p:spPr>
          <a:xfrm>
            <a:off x="0" y="914400"/>
            <a:ext cx="9144000" cy="6248400"/>
          </a:xfrm>
        </p:spPr>
        <p:txBody>
          <a:bodyPr>
            <a:normAutofit/>
          </a:bodyPr>
          <a:lstStyle/>
          <a:p>
            <a:pPr algn="just">
              <a:buNone/>
            </a:pPr>
            <a:r>
              <a:rPr lang="en-US" sz="1800" b="1" dirty="0" smtClean="0">
                <a:latin typeface="Times New Roman" pitchFamily="18" charset="0"/>
                <a:cs typeface="Times New Roman" pitchFamily="18" charset="0"/>
              </a:rPr>
              <a:t>Hình A6.1.  </a:t>
            </a:r>
            <a:r>
              <a:rPr lang="en-US" sz="1800" dirty="0" smtClean="0">
                <a:latin typeface="Times New Roman" pitchFamily="18" charset="0"/>
                <a:cs typeface="Times New Roman" pitchFamily="18" charset="0"/>
              </a:rPr>
              <a:t>Chu tuyến trong mặt phẳng      phức dùng để chứng</a:t>
            </a:r>
          </a:p>
          <a:p>
            <a:pPr algn="just">
              <a:buNone/>
            </a:pPr>
            <a:r>
              <a:rPr lang="en-US" sz="1800" dirty="0" smtClean="0">
                <a:latin typeface="Times New Roman" pitchFamily="18" charset="0"/>
                <a:cs typeface="Times New Roman" pitchFamily="18" charset="0"/>
              </a:rPr>
              <a:t>minh các hệ thức Kramers – Kronig. </a:t>
            </a:r>
          </a:p>
          <a:p>
            <a:pPr algn="just">
              <a:buNone/>
            </a:pPr>
            <a:endParaRPr lang="en-US" sz="1800" b="1" dirty="0" smtClean="0">
              <a:latin typeface="Times New Roman" pitchFamily="18" charset="0"/>
              <a:cs typeface="Times New Roman" pitchFamily="18" charset="0"/>
            </a:endParaRPr>
          </a:p>
          <a:p>
            <a:pPr algn="just">
              <a:buNone/>
            </a:pPr>
            <a:endParaRPr lang="en-US" sz="1800" b="1" dirty="0" smtClean="0">
              <a:latin typeface="Times New Roman" pitchFamily="18" charset="0"/>
              <a:cs typeface="Times New Roman" pitchFamily="18" charset="0"/>
            </a:endParaRPr>
          </a:p>
          <a:p>
            <a:pPr algn="just">
              <a:buNone/>
            </a:pPr>
            <a:r>
              <a:rPr lang="en-US" sz="18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trong đó      thực. Chu tuyến là một nửa vòng tròn lớn trong nửa mặt phẳng trên được đóng kín bởi một đường ở ngay trên trục thực ngoại trừ một nửa vòng tròn nhỏ có bán kính      trong đó nó đi theo biên kì dị tại    </a:t>
            </a:r>
            <a:r>
              <a:rPr lang="en-US" sz="18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xuất phát  từ mẫu số. Đóng góp từ nửa vòng tròn lớn triệt   tiêu   với   điều kiện  là</a:t>
            </a:r>
          </a:p>
          <a:p>
            <a:pPr algn="just">
              <a:buNone/>
            </a:pPr>
            <a:r>
              <a:rPr lang="en-US" sz="2200" dirty="0" smtClean="0">
                <a:latin typeface="Times New Roman" pitchFamily="18" charset="0"/>
                <a:cs typeface="Times New Roman" pitchFamily="18" charset="0"/>
              </a:rPr>
              <a:t>              tiến tới 0 nhanh hơn           khi                 Ta sẽ giả thiết rằng không có các kì dị của      trên trục thực. Điều này không phải luôn </a:t>
            </a:r>
            <a:r>
              <a:rPr lang="en-US" sz="2200" dirty="0" err="1" smtClean="0">
                <a:latin typeface="Times New Roman" pitchFamily="18" charset="0"/>
                <a:cs typeface="Times New Roman" pitchFamily="18" charset="0"/>
              </a:rPr>
              <a:t>luôn</a:t>
            </a:r>
            <a:r>
              <a:rPr lang="en-US" sz="2200" dirty="0" smtClean="0">
                <a:latin typeface="Times New Roman" pitchFamily="18" charset="0"/>
                <a:cs typeface="Times New Roman" pitchFamily="18" charset="0"/>
              </a:rPr>
              <a:t> đúng. Ví dụ như              phân kì tại gốc giống như                     trong một kim loại và các hệ thức tán sắc biến dạng với những sự giảm đi trong các trường hợp như thế. Nếu ta bỏ qua vấn đề này, tổng của các đóng góp từ 2 phần còn lại của tích phân cần phải lấy bằng 0. Đóng góp từ vạch thẳng là     </a:t>
            </a:r>
          </a:p>
        </p:txBody>
      </p:sp>
      <p:graphicFrame>
        <p:nvGraphicFramePr>
          <p:cNvPr id="39953" name="Object 17"/>
          <p:cNvGraphicFramePr>
            <a:graphicFrameLocks noChangeAspect="1"/>
          </p:cNvGraphicFramePr>
          <p:nvPr/>
        </p:nvGraphicFramePr>
        <p:xfrm>
          <a:off x="304800" y="3687763"/>
          <a:ext cx="711200" cy="350837"/>
        </p:xfrm>
        <a:graphic>
          <a:graphicData uri="http://schemas.openxmlformats.org/presentationml/2006/ole">
            <p:oleObj spid="_x0000_s39953" name="Equation" r:id="rId4" imgW="355320" imgH="215640" progId="Equation.3">
              <p:embed/>
            </p:oleObj>
          </a:graphicData>
        </a:graphic>
      </p:graphicFrame>
      <p:graphicFrame>
        <p:nvGraphicFramePr>
          <p:cNvPr id="39954" name="Object 18"/>
          <p:cNvGraphicFramePr>
            <a:graphicFrameLocks noChangeAspect="1"/>
          </p:cNvGraphicFramePr>
          <p:nvPr/>
        </p:nvGraphicFramePr>
        <p:xfrm>
          <a:off x="7620000" y="2987675"/>
          <a:ext cx="838200" cy="288925"/>
        </p:xfrm>
        <a:graphic>
          <a:graphicData uri="http://schemas.openxmlformats.org/presentationml/2006/ole">
            <p:oleObj spid="_x0000_s39954" name="Equation" r:id="rId5" imgW="419040" imgH="177480" progId="Equation.3">
              <p:embed/>
            </p:oleObj>
          </a:graphicData>
        </a:graphic>
      </p:graphicFrame>
      <p:graphicFrame>
        <p:nvGraphicFramePr>
          <p:cNvPr id="39955" name="Object 19"/>
          <p:cNvGraphicFramePr>
            <a:graphicFrameLocks noChangeAspect="1"/>
          </p:cNvGraphicFramePr>
          <p:nvPr/>
        </p:nvGraphicFramePr>
        <p:xfrm>
          <a:off x="3479800" y="3049587"/>
          <a:ext cx="254000" cy="227013"/>
        </p:xfrm>
        <a:graphic>
          <a:graphicData uri="http://schemas.openxmlformats.org/presentationml/2006/ole">
            <p:oleObj spid="_x0000_s39955" name="Equation" r:id="rId6" imgW="126720" imgH="139680" progId="Equation.3">
              <p:embed/>
            </p:oleObj>
          </a:graphicData>
        </a:graphic>
      </p:graphicFrame>
      <p:graphicFrame>
        <p:nvGraphicFramePr>
          <p:cNvPr id="39956" name="Object 20"/>
          <p:cNvGraphicFramePr>
            <a:graphicFrameLocks noChangeAspect="1"/>
          </p:cNvGraphicFramePr>
          <p:nvPr/>
        </p:nvGraphicFramePr>
        <p:xfrm>
          <a:off x="1371600" y="2363787"/>
          <a:ext cx="304800" cy="227013"/>
        </p:xfrm>
        <a:graphic>
          <a:graphicData uri="http://schemas.openxmlformats.org/presentationml/2006/ole">
            <p:oleObj spid="_x0000_s39956" name="Equation" r:id="rId7" imgW="152280" imgH="139680" progId="Equation.3">
              <p:embed/>
            </p:oleObj>
          </a:graphicData>
        </a:graphic>
      </p:graphicFrame>
      <p:graphicFrame>
        <p:nvGraphicFramePr>
          <p:cNvPr id="39957" name="Object 21"/>
          <p:cNvGraphicFramePr>
            <a:graphicFrameLocks noChangeAspect="1"/>
          </p:cNvGraphicFramePr>
          <p:nvPr/>
        </p:nvGraphicFramePr>
        <p:xfrm>
          <a:off x="2032000" y="1600200"/>
          <a:ext cx="2311400" cy="639763"/>
        </p:xfrm>
        <a:graphic>
          <a:graphicData uri="http://schemas.openxmlformats.org/presentationml/2006/ole">
            <p:oleObj spid="_x0000_s39957" name="Equation" r:id="rId8" imgW="1155600" imgH="393480" progId="Equation.3">
              <p:embed/>
            </p:oleObj>
          </a:graphicData>
        </a:graphic>
      </p:graphicFrame>
      <p:graphicFrame>
        <p:nvGraphicFramePr>
          <p:cNvPr id="39958" name="Object 22"/>
          <p:cNvGraphicFramePr>
            <a:graphicFrameLocks noChangeAspect="1"/>
          </p:cNvGraphicFramePr>
          <p:nvPr/>
        </p:nvGraphicFramePr>
        <p:xfrm>
          <a:off x="3733800" y="990600"/>
          <a:ext cx="330200" cy="268287"/>
        </p:xfrm>
        <a:graphic>
          <a:graphicData uri="http://schemas.openxmlformats.org/presentationml/2006/ole">
            <p:oleObj spid="_x0000_s39958" name="Equation" r:id="rId9" imgW="164880" imgH="164880" progId="Equation.3">
              <p:embed/>
            </p:oleObj>
          </a:graphicData>
        </a:graphic>
      </p:graphicFrame>
      <p:pic>
        <p:nvPicPr>
          <p:cNvPr id="15" name="Picture 16"/>
          <p:cNvPicPr>
            <a:picLocks noChangeAspect="1" noChangeArrowheads="1"/>
          </p:cNvPicPr>
          <p:nvPr/>
        </p:nvPicPr>
        <p:blipFill>
          <a:blip r:embed="rId10" cstate="print"/>
          <a:srcRect/>
          <a:stretch>
            <a:fillRect/>
          </a:stretch>
        </p:blipFill>
        <p:spPr bwMode="auto">
          <a:xfrm>
            <a:off x="6453187" y="914400"/>
            <a:ext cx="2690813" cy="1173163"/>
          </a:xfrm>
          <a:prstGeom prst="rect">
            <a:avLst/>
          </a:prstGeom>
          <a:noFill/>
          <a:ln w="9525">
            <a:noFill/>
            <a:miter lim="800000"/>
            <a:headEnd/>
            <a:tailEnd/>
          </a:ln>
          <a:effectLst/>
        </p:spPr>
      </p:pic>
      <p:graphicFrame>
        <p:nvGraphicFramePr>
          <p:cNvPr id="39959" name="Object 23"/>
          <p:cNvGraphicFramePr>
            <a:graphicFrameLocks noChangeAspect="1"/>
          </p:cNvGraphicFramePr>
          <p:nvPr/>
        </p:nvGraphicFramePr>
        <p:xfrm>
          <a:off x="2895600" y="5803900"/>
          <a:ext cx="3581400" cy="825500"/>
        </p:xfrm>
        <a:graphic>
          <a:graphicData uri="http://schemas.openxmlformats.org/presentationml/2006/ole">
            <p:oleObj spid="_x0000_s39959" name="Equation" r:id="rId11" imgW="1790640" imgH="507960" progId="Equation.3">
              <p:embed/>
            </p:oleObj>
          </a:graphicData>
        </a:graphic>
      </p:graphicFrame>
      <p:graphicFrame>
        <p:nvGraphicFramePr>
          <p:cNvPr id="39960" name="Object 24"/>
          <p:cNvGraphicFramePr>
            <a:graphicFrameLocks noChangeAspect="1"/>
          </p:cNvGraphicFramePr>
          <p:nvPr/>
        </p:nvGraphicFramePr>
        <p:xfrm>
          <a:off x="4749800" y="4343400"/>
          <a:ext cx="1346200" cy="371475"/>
        </p:xfrm>
        <a:graphic>
          <a:graphicData uri="http://schemas.openxmlformats.org/presentationml/2006/ole">
            <p:oleObj spid="_x0000_s39960" name="Equation" r:id="rId12" imgW="672840" imgH="228600" progId="Equation.3">
              <p:embed/>
            </p:oleObj>
          </a:graphicData>
        </a:graphic>
      </p:graphicFrame>
      <p:graphicFrame>
        <p:nvGraphicFramePr>
          <p:cNvPr id="39961" name="Object 25"/>
          <p:cNvGraphicFramePr>
            <a:graphicFrameLocks noChangeAspect="1"/>
          </p:cNvGraphicFramePr>
          <p:nvPr/>
        </p:nvGraphicFramePr>
        <p:xfrm>
          <a:off x="914400" y="4373563"/>
          <a:ext cx="762000" cy="350837"/>
        </p:xfrm>
        <a:graphic>
          <a:graphicData uri="http://schemas.openxmlformats.org/presentationml/2006/ole">
            <p:oleObj spid="_x0000_s39961" name="Equation" r:id="rId13" imgW="380880" imgH="215640" progId="Equation.3">
              <p:embed/>
            </p:oleObj>
          </a:graphicData>
        </a:graphic>
      </p:graphicFrame>
      <p:graphicFrame>
        <p:nvGraphicFramePr>
          <p:cNvPr id="39962" name="Object 26"/>
          <p:cNvGraphicFramePr>
            <a:graphicFrameLocks noChangeAspect="1"/>
          </p:cNvGraphicFramePr>
          <p:nvPr/>
        </p:nvGraphicFramePr>
        <p:xfrm>
          <a:off x="1981200" y="4114800"/>
          <a:ext cx="304800" cy="227013"/>
        </p:xfrm>
        <a:graphic>
          <a:graphicData uri="http://schemas.openxmlformats.org/presentationml/2006/ole">
            <p:oleObj spid="_x0000_s39962" name="Equation" r:id="rId14" imgW="152280" imgH="139680" progId="Equation.3">
              <p:embed/>
            </p:oleObj>
          </a:graphicData>
        </a:graphic>
      </p:graphicFrame>
      <p:graphicFrame>
        <p:nvGraphicFramePr>
          <p:cNvPr id="39963" name="Object 27"/>
          <p:cNvGraphicFramePr>
            <a:graphicFrameLocks noChangeAspect="1"/>
          </p:cNvGraphicFramePr>
          <p:nvPr/>
        </p:nvGraphicFramePr>
        <p:xfrm>
          <a:off x="4775200" y="3749675"/>
          <a:ext cx="1016000" cy="288925"/>
        </p:xfrm>
        <a:graphic>
          <a:graphicData uri="http://schemas.openxmlformats.org/presentationml/2006/ole">
            <p:oleObj spid="_x0000_s39963" name="Equation" r:id="rId15" imgW="507960" imgH="177480" progId="Equation.3">
              <p:embed/>
            </p:oleObj>
          </a:graphicData>
        </a:graphic>
      </p:graphicFrame>
      <p:graphicFrame>
        <p:nvGraphicFramePr>
          <p:cNvPr id="39964" name="Object 28"/>
          <p:cNvGraphicFramePr>
            <a:graphicFrameLocks noChangeAspect="1"/>
          </p:cNvGraphicFramePr>
          <p:nvPr/>
        </p:nvGraphicFramePr>
        <p:xfrm>
          <a:off x="3429000" y="3749675"/>
          <a:ext cx="609600" cy="288925"/>
        </p:xfrm>
        <a:graphic>
          <a:graphicData uri="http://schemas.openxmlformats.org/presentationml/2006/ole">
            <p:oleObj spid="_x0000_s39964" name="Equation" r:id="rId16" imgW="304560" imgH="17748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200" b="1" dirty="0" smtClean="0">
                <a:latin typeface="Times New Roman" pitchFamily="18" charset="0"/>
                <a:cs typeface="Times New Roman" pitchFamily="18" charset="0"/>
              </a:rPr>
              <a:t>A6.1. Rút ra các hệ thức Kramers – Kronig</a:t>
            </a:r>
          </a:p>
        </p:txBody>
      </p:sp>
      <p:sp>
        <p:nvSpPr>
          <p:cNvPr id="3" name="Content Placeholder 2"/>
          <p:cNvSpPr>
            <a:spLocks noGrp="1"/>
          </p:cNvSpPr>
          <p:nvPr>
            <p:ph idx="1"/>
          </p:nvPr>
        </p:nvSpPr>
        <p:spPr>
          <a:xfrm>
            <a:off x="0" y="914400"/>
            <a:ext cx="9144000" cy="6248400"/>
          </a:xfrm>
        </p:spPr>
        <p:txBody>
          <a:bodyPr>
            <a:normAutofit/>
          </a:bodyPr>
          <a:lstStyle/>
          <a:p>
            <a:pPr algn="just">
              <a:buNone/>
            </a:pPr>
            <a:r>
              <a:rPr lang="en-US" sz="2200" dirty="0" smtClean="0">
                <a:latin typeface="Times New Roman" pitchFamily="18" charset="0"/>
                <a:cs typeface="Times New Roman" pitchFamily="18" charset="0"/>
              </a:rPr>
              <a:t>    Khi              theo định nghĩa nó trở thành phần chính Cauchy của tích phân được kí hiệu là </a:t>
            </a:r>
            <a:r>
              <a:rPr lang="en-US" sz="2200" dirty="0" smtClean="0">
                <a:latin typeface="Script MT Bold"/>
                <a:cs typeface="Times New Roman" pitchFamily="18" charset="0"/>
              </a:rPr>
              <a:t>P</a:t>
            </a:r>
          </a:p>
          <a:p>
            <a:pPr algn="just">
              <a:buNone/>
            </a:pPr>
            <a:endParaRPr lang="en-US" sz="2200" dirty="0" smtClean="0">
              <a:latin typeface="Script MT Bold"/>
              <a:cs typeface="Times New Roman" pitchFamily="18" charset="0"/>
            </a:endParaRPr>
          </a:p>
          <a:p>
            <a:pPr algn="just">
              <a:buNone/>
            </a:pPr>
            <a:r>
              <a:rPr lang="en-US" sz="2200" dirty="0" smtClean="0">
                <a:latin typeface="Script MT Bold"/>
                <a:cs typeface="Times New Roman" pitchFamily="18" charset="0"/>
              </a:rPr>
              <a:t>                                                                      P</a:t>
            </a:r>
          </a:p>
          <a:p>
            <a:pPr algn="just">
              <a:buNone/>
            </a:pPr>
            <a:endParaRPr lang="en-US" sz="2200" dirty="0" smtClean="0">
              <a:latin typeface="Script MT Bold"/>
              <a:cs typeface="Times New Roman" pitchFamily="18" charset="0"/>
            </a:endParaRPr>
          </a:p>
          <a:p>
            <a:pPr algn="just">
              <a:buNone/>
            </a:pPr>
            <a:r>
              <a:rPr lang="en-US" sz="2200" dirty="0" smtClean="0">
                <a:latin typeface="Script MT Bold"/>
                <a:cs typeface="Times New Roman" pitchFamily="18" charset="0"/>
              </a:rPr>
              <a:t>    </a:t>
            </a:r>
            <a:r>
              <a:rPr lang="en-US" sz="2200" dirty="0" smtClean="0">
                <a:latin typeface="Times New Roman" pitchFamily="18" charset="0"/>
                <a:cs typeface="Times New Roman" pitchFamily="18" charset="0"/>
              </a:rPr>
              <a:t>Đôi khi một bar được đưa qua dấu tích phân để thay thế. Phần chính điều khiển kì dị xảy ra tại             theo cách khác.</a:t>
            </a:r>
          </a:p>
          <a:p>
            <a:pPr algn="just">
              <a:buNone/>
            </a:pPr>
            <a:r>
              <a:rPr lang="en-US" sz="2200" dirty="0" smtClean="0">
                <a:latin typeface="Times New Roman" pitchFamily="18" charset="0"/>
                <a:cs typeface="Times New Roman" pitchFamily="18" charset="0"/>
              </a:rPr>
              <a:t>    Bây giờ xét nửa vòng tròn nhỏ. Do            là giải tích tại              ta có thể lấy nó ở bên ngoài tích phân khi             Tích phân còn lại chỉ là của</a:t>
            </a:r>
          </a:p>
          <a:p>
            <a:pPr algn="just">
              <a:buNone/>
            </a:pPr>
            <a:r>
              <a:rPr lang="en-US" sz="2200" dirty="0" smtClean="0">
                <a:latin typeface="Times New Roman" pitchFamily="18" charset="0"/>
                <a:cs typeface="Times New Roman" pitchFamily="18" charset="0"/>
              </a:rPr>
              <a:t>    qua nửa vòng tròn. Nếu ta đặt                   nó trở thành </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Như vậy, ta thu được                   </a:t>
            </a:r>
          </a:p>
          <a:p>
            <a:pPr algn="just">
              <a:buNone/>
            </a:pPr>
            <a:r>
              <a:rPr lang="en-US" sz="2200" dirty="0" smtClean="0">
                <a:latin typeface="Script MT Bold"/>
                <a:cs typeface="Times New Roman" pitchFamily="18" charset="0"/>
              </a:rPr>
              <a:t>                                                                       P     </a:t>
            </a:r>
          </a:p>
          <a:p>
            <a:pPr algn="just">
              <a:buNone/>
            </a:pPr>
            <a:r>
              <a:rPr lang="en-US" sz="2200" dirty="0" smtClean="0">
                <a:latin typeface="Script MT Bold"/>
                <a:cs typeface="Times New Roman" pitchFamily="18" charset="0"/>
              </a:rPr>
              <a:t> </a:t>
            </a:r>
            <a:endParaRPr lang="en-US" sz="2200" dirty="0" smtClean="0">
              <a:latin typeface="Times New Roman" pitchFamily="18" charset="0"/>
              <a:cs typeface="Times New Roman" pitchFamily="18" charset="0"/>
            </a:endParaRPr>
          </a:p>
        </p:txBody>
      </p:sp>
      <p:graphicFrame>
        <p:nvGraphicFramePr>
          <p:cNvPr id="44050" name="Object 18"/>
          <p:cNvGraphicFramePr>
            <a:graphicFrameLocks noChangeAspect="1"/>
          </p:cNvGraphicFramePr>
          <p:nvPr/>
        </p:nvGraphicFramePr>
        <p:xfrm>
          <a:off x="5181600" y="5791200"/>
          <a:ext cx="3683000" cy="763587"/>
        </p:xfrm>
        <a:graphic>
          <a:graphicData uri="http://schemas.openxmlformats.org/presentationml/2006/ole">
            <p:oleObj spid="_x0000_s44050" name="Equation" r:id="rId4" imgW="1841400" imgH="469800" progId="Equation.3">
              <p:embed/>
            </p:oleObj>
          </a:graphicData>
        </a:graphic>
      </p:graphicFrame>
      <p:graphicFrame>
        <p:nvGraphicFramePr>
          <p:cNvPr id="44051" name="Object 19"/>
          <p:cNvGraphicFramePr>
            <a:graphicFrameLocks noChangeAspect="1"/>
          </p:cNvGraphicFramePr>
          <p:nvPr/>
        </p:nvGraphicFramePr>
        <p:xfrm>
          <a:off x="2819400" y="5867400"/>
          <a:ext cx="2159000" cy="639763"/>
        </p:xfrm>
        <a:graphic>
          <a:graphicData uri="http://schemas.openxmlformats.org/presentationml/2006/ole">
            <p:oleObj spid="_x0000_s44051" name="Equation" r:id="rId5" imgW="1079280" imgH="393480" progId="Equation.3">
              <p:embed/>
            </p:oleObj>
          </a:graphicData>
        </a:graphic>
      </p:graphicFrame>
      <p:graphicFrame>
        <p:nvGraphicFramePr>
          <p:cNvPr id="44052" name="Object 20"/>
          <p:cNvGraphicFramePr>
            <a:graphicFrameLocks noChangeAspect="1"/>
          </p:cNvGraphicFramePr>
          <p:nvPr/>
        </p:nvGraphicFramePr>
        <p:xfrm>
          <a:off x="1651000" y="4724400"/>
          <a:ext cx="5892800" cy="784225"/>
        </p:xfrm>
        <a:graphic>
          <a:graphicData uri="http://schemas.openxmlformats.org/presentationml/2006/ole">
            <p:oleObj spid="_x0000_s44052" name="Equation" r:id="rId6" imgW="2946240" imgH="482400" progId="Equation.3">
              <p:embed/>
            </p:oleObj>
          </a:graphicData>
        </a:graphic>
      </p:graphicFrame>
      <p:graphicFrame>
        <p:nvGraphicFramePr>
          <p:cNvPr id="44053" name="Object 21"/>
          <p:cNvGraphicFramePr>
            <a:graphicFrameLocks noChangeAspect="1"/>
          </p:cNvGraphicFramePr>
          <p:nvPr/>
        </p:nvGraphicFramePr>
        <p:xfrm>
          <a:off x="3784600" y="4343400"/>
          <a:ext cx="1168400" cy="371475"/>
        </p:xfrm>
        <a:graphic>
          <a:graphicData uri="http://schemas.openxmlformats.org/presentationml/2006/ole">
            <p:oleObj spid="_x0000_s44053" name="Equation" r:id="rId7" imgW="583920" imgH="228600" progId="Equation.3">
              <p:embed/>
            </p:oleObj>
          </a:graphicData>
        </a:graphic>
      </p:graphicFrame>
      <p:graphicFrame>
        <p:nvGraphicFramePr>
          <p:cNvPr id="44054" name="Object 22"/>
          <p:cNvGraphicFramePr>
            <a:graphicFrameLocks noChangeAspect="1"/>
          </p:cNvGraphicFramePr>
          <p:nvPr/>
        </p:nvGraphicFramePr>
        <p:xfrm>
          <a:off x="7620000" y="3992563"/>
          <a:ext cx="1524000" cy="350837"/>
        </p:xfrm>
        <a:graphic>
          <a:graphicData uri="http://schemas.openxmlformats.org/presentationml/2006/ole">
            <p:oleObj spid="_x0000_s44054" name="Equation" r:id="rId8" imgW="761760" imgH="215640" progId="Equation.3">
              <p:embed/>
            </p:oleObj>
          </a:graphicData>
        </a:graphic>
      </p:graphicFrame>
      <p:graphicFrame>
        <p:nvGraphicFramePr>
          <p:cNvPr id="44055" name="Object 23"/>
          <p:cNvGraphicFramePr>
            <a:graphicFrameLocks noChangeAspect="1"/>
          </p:cNvGraphicFramePr>
          <p:nvPr/>
        </p:nvGraphicFramePr>
        <p:xfrm>
          <a:off x="5232400" y="1905000"/>
          <a:ext cx="2540000" cy="763587"/>
        </p:xfrm>
        <a:graphic>
          <a:graphicData uri="http://schemas.openxmlformats.org/presentationml/2006/ole">
            <p:oleObj spid="_x0000_s44055" name="Equation" r:id="rId9" imgW="1269720" imgH="469800" progId="Equation.3">
              <p:embed/>
            </p:oleObj>
          </a:graphicData>
        </a:graphic>
      </p:graphicFrame>
      <p:graphicFrame>
        <p:nvGraphicFramePr>
          <p:cNvPr id="44056" name="Object 24"/>
          <p:cNvGraphicFramePr>
            <a:graphicFrameLocks noChangeAspect="1"/>
          </p:cNvGraphicFramePr>
          <p:nvPr/>
        </p:nvGraphicFramePr>
        <p:xfrm>
          <a:off x="914400" y="990600"/>
          <a:ext cx="914400" cy="330200"/>
        </p:xfrm>
        <a:graphic>
          <a:graphicData uri="http://schemas.openxmlformats.org/presentationml/2006/ole">
            <p:oleObj spid="_x0000_s44056" name="Equation" r:id="rId10" imgW="457200" imgH="203040" progId="Equation.3">
              <p:embed/>
            </p:oleObj>
          </a:graphicData>
        </a:graphic>
      </p:graphicFrame>
      <p:graphicFrame>
        <p:nvGraphicFramePr>
          <p:cNvPr id="44057" name="Object 25"/>
          <p:cNvGraphicFramePr>
            <a:graphicFrameLocks noChangeAspect="1"/>
          </p:cNvGraphicFramePr>
          <p:nvPr/>
        </p:nvGraphicFramePr>
        <p:xfrm>
          <a:off x="1485900" y="1841500"/>
          <a:ext cx="3352800" cy="825500"/>
        </p:xfrm>
        <a:graphic>
          <a:graphicData uri="http://schemas.openxmlformats.org/presentationml/2006/ole">
            <p:oleObj spid="_x0000_s44057" name="Equation" r:id="rId11" imgW="1676160" imgH="507960" progId="Equation.3">
              <p:embed/>
            </p:oleObj>
          </a:graphicData>
        </a:graphic>
      </p:graphicFrame>
      <p:graphicFrame>
        <p:nvGraphicFramePr>
          <p:cNvPr id="44060" name="Object 28"/>
          <p:cNvGraphicFramePr>
            <a:graphicFrameLocks noChangeAspect="1"/>
          </p:cNvGraphicFramePr>
          <p:nvPr/>
        </p:nvGraphicFramePr>
        <p:xfrm>
          <a:off x="2743200" y="3292475"/>
          <a:ext cx="838200" cy="288925"/>
        </p:xfrm>
        <a:graphic>
          <a:graphicData uri="http://schemas.openxmlformats.org/presentationml/2006/ole">
            <p:oleObj spid="_x0000_s44060" name="Equation" r:id="rId12" imgW="419040" imgH="177480" progId="Equation.3">
              <p:embed/>
            </p:oleObj>
          </a:graphicData>
        </a:graphic>
      </p:graphicFrame>
      <p:graphicFrame>
        <p:nvGraphicFramePr>
          <p:cNvPr id="44061" name="Object 29"/>
          <p:cNvGraphicFramePr>
            <a:graphicFrameLocks noChangeAspect="1"/>
          </p:cNvGraphicFramePr>
          <p:nvPr/>
        </p:nvGraphicFramePr>
        <p:xfrm>
          <a:off x="4343400" y="3657600"/>
          <a:ext cx="711200" cy="350837"/>
        </p:xfrm>
        <a:graphic>
          <a:graphicData uri="http://schemas.openxmlformats.org/presentationml/2006/ole">
            <p:oleObj spid="_x0000_s44061" name="Equation" r:id="rId13" imgW="355320" imgH="215640" progId="Equation.3">
              <p:embed/>
            </p:oleObj>
          </a:graphicData>
        </a:graphic>
      </p:graphicFrame>
      <p:graphicFrame>
        <p:nvGraphicFramePr>
          <p:cNvPr id="44062" name="Object 30"/>
          <p:cNvGraphicFramePr>
            <a:graphicFrameLocks noChangeAspect="1"/>
          </p:cNvGraphicFramePr>
          <p:nvPr/>
        </p:nvGraphicFramePr>
        <p:xfrm>
          <a:off x="6705600" y="3657600"/>
          <a:ext cx="914400" cy="330200"/>
        </p:xfrm>
        <a:graphic>
          <a:graphicData uri="http://schemas.openxmlformats.org/presentationml/2006/ole">
            <p:oleObj spid="_x0000_s44062" name="Equation" r:id="rId14" imgW="457200" imgH="203040" progId="Equation.3">
              <p:embed/>
            </p:oleObj>
          </a:graphicData>
        </a:graphic>
      </p:graphicFrame>
      <p:graphicFrame>
        <p:nvGraphicFramePr>
          <p:cNvPr id="34" name="Object 24"/>
          <p:cNvGraphicFramePr>
            <a:graphicFrameLocks noChangeAspect="1"/>
          </p:cNvGraphicFramePr>
          <p:nvPr/>
        </p:nvGraphicFramePr>
        <p:xfrm>
          <a:off x="3581400" y="4038600"/>
          <a:ext cx="889000" cy="288925"/>
        </p:xfrm>
        <a:graphic>
          <a:graphicData uri="http://schemas.openxmlformats.org/presentationml/2006/ole">
            <p:oleObj spid="_x0000_s44063" name="Equation" r:id="rId15" imgW="444240" imgH="17748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200" b="1" dirty="0" smtClean="0">
                <a:latin typeface="Times New Roman" pitchFamily="18" charset="0"/>
                <a:cs typeface="Times New Roman" pitchFamily="18" charset="0"/>
              </a:rPr>
              <a:t>A6.1. Rút ra các hệ thức Kramers – Kronig</a:t>
            </a:r>
          </a:p>
        </p:txBody>
      </p:sp>
      <p:sp>
        <p:nvSpPr>
          <p:cNvPr id="3" name="Content Placeholder 2"/>
          <p:cNvSpPr>
            <a:spLocks noGrp="1"/>
          </p:cNvSpPr>
          <p:nvPr>
            <p:ph idx="1"/>
          </p:nvPr>
        </p:nvSpPr>
        <p:spPr>
          <a:xfrm>
            <a:off x="0" y="914400"/>
            <a:ext cx="9144000" cy="6248400"/>
          </a:xfrm>
        </p:spPr>
        <p:txBody>
          <a:bodyPr>
            <a:normAutofit/>
          </a:bodyPr>
          <a:lstStyle/>
          <a:p>
            <a:pPr algn="just">
              <a:buNone/>
            </a:pPr>
            <a:r>
              <a:rPr lang="en-US" sz="2200" dirty="0" smtClean="0">
                <a:latin typeface="Times New Roman" pitchFamily="18" charset="0"/>
                <a:cs typeface="Times New Roman" pitchFamily="18" charset="0"/>
              </a:rPr>
              <a:t>   </a:t>
            </a:r>
            <a:r>
              <a:rPr lang="en-US" sz="2200" dirty="0" smtClean="0">
                <a:latin typeface="Script MT Bold"/>
                <a:cs typeface="Times New Roman" pitchFamily="18" charset="0"/>
              </a:rPr>
              <a:t> </a:t>
            </a:r>
            <a:r>
              <a:rPr lang="en-US" sz="2200" dirty="0" smtClean="0">
                <a:latin typeface="Times New Roman" pitchFamily="18" charset="0"/>
                <a:cs typeface="Times New Roman" pitchFamily="18" charset="0"/>
              </a:rPr>
              <a:t>Từ đó, </a:t>
            </a:r>
          </a:p>
          <a:p>
            <a:pPr algn="just">
              <a:buNone/>
            </a:pPr>
            <a:r>
              <a:rPr lang="en-US" sz="2200" dirty="0" smtClean="0">
                <a:latin typeface="Times New Roman" pitchFamily="18" charset="0"/>
                <a:cs typeface="Times New Roman" pitchFamily="18" charset="0"/>
              </a:rPr>
              <a:t>                                                        </a:t>
            </a:r>
            <a:r>
              <a:rPr lang="en-US" sz="2200" dirty="0" smtClean="0">
                <a:latin typeface="Script MT Bold"/>
                <a:cs typeface="Times New Roman" pitchFamily="18" charset="0"/>
              </a:rPr>
              <a:t>P</a:t>
            </a:r>
          </a:p>
          <a:p>
            <a:pPr algn="just">
              <a:buNone/>
            </a:pPr>
            <a:r>
              <a:rPr lang="en-US" sz="2200" dirty="0" smtClean="0">
                <a:latin typeface="Script MT Bold"/>
                <a:cs typeface="Times New Roman" pitchFamily="18" charset="0"/>
              </a:rPr>
              <a:t>    </a:t>
            </a:r>
          </a:p>
          <a:p>
            <a:pPr algn="just">
              <a:buNone/>
            </a:pPr>
            <a:r>
              <a:rPr lang="en-US" sz="2200" dirty="0" smtClean="0">
                <a:latin typeface="Script MT Bold"/>
                <a:cs typeface="Times New Roman" pitchFamily="18" charset="0"/>
              </a:rPr>
              <a:t>     </a:t>
            </a:r>
            <a:r>
              <a:rPr lang="en-US" sz="2200" dirty="0" smtClean="0">
                <a:latin typeface="Times New Roman" pitchFamily="18" charset="0"/>
                <a:cs typeface="Times New Roman" pitchFamily="18" charset="0"/>
              </a:rPr>
              <a:t>Đó là một phương trình tích phân liên kết phần thực và phần  ảo  của </a:t>
            </a:r>
          </a:p>
          <a:p>
            <a:pPr algn="just">
              <a:buNone/>
            </a:pPr>
            <a:r>
              <a:rPr lang="en-US" sz="2200" dirty="0" smtClean="0">
                <a:latin typeface="Times New Roman" pitchFamily="18" charset="0"/>
                <a:cs typeface="Times New Roman" pitchFamily="18" charset="0"/>
              </a:rPr>
              <a:t>     Việc tách nó thành phần thực và phần ảo cho cặp hệ thức KK sau  </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Script MT Bold"/>
                <a:cs typeface="Times New Roman" pitchFamily="18" charset="0"/>
              </a:rPr>
              <a:t>                                                         P</a:t>
            </a:r>
          </a:p>
          <a:p>
            <a:pPr algn="just">
              <a:buNone/>
            </a:pPr>
            <a:endParaRPr lang="en-US" sz="2200" dirty="0" smtClean="0">
              <a:latin typeface="Script MT Bold"/>
              <a:cs typeface="Times New Roman" pitchFamily="18" charset="0"/>
            </a:endParaRPr>
          </a:p>
          <a:p>
            <a:pPr algn="just">
              <a:buNone/>
            </a:pPr>
            <a:r>
              <a:rPr lang="en-US" sz="2200" dirty="0" smtClean="0">
                <a:latin typeface="Script MT Bold"/>
                <a:cs typeface="Times New Roman" pitchFamily="18" charset="0"/>
              </a:rPr>
              <a:t>                                                          P</a:t>
            </a:r>
          </a:p>
          <a:p>
            <a:pPr algn="just">
              <a:buNone/>
            </a:pPr>
            <a:r>
              <a:rPr lang="en-US" sz="2200" dirty="0" smtClean="0">
                <a:latin typeface="Script MT Bold"/>
                <a:cs typeface="Times New Roman" pitchFamily="18" charset="0"/>
              </a:rPr>
              <a:t>     </a:t>
            </a:r>
          </a:p>
          <a:p>
            <a:pPr algn="just">
              <a:buNone/>
            </a:pPr>
            <a:r>
              <a:rPr lang="en-US" sz="2200" dirty="0" smtClean="0">
                <a:latin typeface="Script MT Bold"/>
                <a:cs typeface="Times New Roman" pitchFamily="18" charset="0"/>
              </a:rPr>
              <a:t>      </a:t>
            </a:r>
            <a:r>
              <a:rPr lang="en-US" sz="2200" dirty="0" smtClean="0">
                <a:latin typeface="Times New Roman" pitchFamily="18" charset="0"/>
                <a:cs typeface="Times New Roman" pitchFamily="18" charset="0"/>
              </a:rPr>
              <a:t>Các ứng dụng vật lí của chúng được đưa ra trong chương 10.</a:t>
            </a:r>
            <a:r>
              <a:rPr lang="en-US" sz="2200" dirty="0" smtClean="0">
                <a:latin typeface="Script MT Bold"/>
                <a:cs typeface="Times New Roman" pitchFamily="18" charset="0"/>
              </a:rPr>
              <a:t> </a:t>
            </a:r>
            <a:r>
              <a:rPr lang="en-US" sz="2200" dirty="0" smtClean="0">
                <a:latin typeface="Times New Roman" pitchFamily="18" charset="0"/>
                <a:cs typeface="Times New Roman" pitchFamily="18" charset="0"/>
              </a:rPr>
              <a:t> </a:t>
            </a:r>
          </a:p>
          <a:p>
            <a:pPr algn="ctr">
              <a:buNone/>
            </a:pPr>
            <a:r>
              <a:rPr lang="en-US" sz="2200" b="1" dirty="0" smtClean="0">
                <a:latin typeface="Times New Roman" pitchFamily="18" charset="0"/>
                <a:cs typeface="Times New Roman" pitchFamily="18" charset="0"/>
              </a:rPr>
              <a:t>A6.2. Các hàm phản ứng mẫu</a:t>
            </a:r>
          </a:p>
          <a:p>
            <a:pPr algn="just">
              <a:buNone/>
            </a:pPr>
            <a:r>
              <a:rPr lang="en-US" sz="2200" dirty="0" smtClean="0">
                <a:latin typeface="Times New Roman" pitchFamily="18" charset="0"/>
                <a:cs typeface="Times New Roman" pitchFamily="18" charset="0"/>
              </a:rPr>
              <a:t>     Một vài mẫu đơn giản đã được áp dụng cho             và       trong đó mẫu Drude của các điện tử tự do và mẫu Lorentz của   các   điện   môi  là phổ biến  </a:t>
            </a:r>
          </a:p>
        </p:txBody>
      </p:sp>
      <p:graphicFrame>
        <p:nvGraphicFramePr>
          <p:cNvPr id="45076" name="Object 20"/>
          <p:cNvGraphicFramePr>
            <a:graphicFrameLocks noChangeAspect="1"/>
          </p:cNvGraphicFramePr>
          <p:nvPr/>
        </p:nvGraphicFramePr>
        <p:xfrm>
          <a:off x="7086600" y="5780087"/>
          <a:ext cx="381000" cy="392113"/>
        </p:xfrm>
        <a:graphic>
          <a:graphicData uri="http://schemas.openxmlformats.org/presentationml/2006/ole">
            <p:oleObj spid="_x0000_s45076" name="Equation" r:id="rId4" imgW="190440" imgH="241200" progId="Equation.3">
              <p:embed/>
            </p:oleObj>
          </a:graphicData>
        </a:graphic>
      </p:graphicFrame>
      <p:graphicFrame>
        <p:nvGraphicFramePr>
          <p:cNvPr id="45077" name="Object 21"/>
          <p:cNvGraphicFramePr>
            <a:graphicFrameLocks noChangeAspect="1"/>
          </p:cNvGraphicFramePr>
          <p:nvPr/>
        </p:nvGraphicFramePr>
        <p:xfrm>
          <a:off x="5689600" y="5821363"/>
          <a:ext cx="711200" cy="350837"/>
        </p:xfrm>
        <a:graphic>
          <a:graphicData uri="http://schemas.openxmlformats.org/presentationml/2006/ole">
            <p:oleObj spid="_x0000_s45077" name="Equation" r:id="rId5" imgW="355320" imgH="215640" progId="Equation.3">
              <p:embed/>
            </p:oleObj>
          </a:graphicData>
        </a:graphic>
      </p:graphicFrame>
      <p:graphicFrame>
        <p:nvGraphicFramePr>
          <p:cNvPr id="45078" name="Object 22"/>
          <p:cNvGraphicFramePr>
            <a:graphicFrameLocks noChangeAspect="1"/>
          </p:cNvGraphicFramePr>
          <p:nvPr/>
        </p:nvGraphicFramePr>
        <p:xfrm>
          <a:off x="4241800" y="1143000"/>
          <a:ext cx="2540000" cy="763587"/>
        </p:xfrm>
        <a:graphic>
          <a:graphicData uri="http://schemas.openxmlformats.org/presentationml/2006/ole">
            <p:oleObj spid="_x0000_s45078" name="Equation" r:id="rId6" imgW="1269720" imgH="469800" progId="Equation.3">
              <p:embed/>
            </p:oleObj>
          </a:graphicData>
        </a:graphic>
      </p:graphicFrame>
      <p:graphicFrame>
        <p:nvGraphicFramePr>
          <p:cNvPr id="45079" name="Object 23"/>
          <p:cNvGraphicFramePr>
            <a:graphicFrameLocks noChangeAspect="1"/>
          </p:cNvGraphicFramePr>
          <p:nvPr/>
        </p:nvGraphicFramePr>
        <p:xfrm>
          <a:off x="2616200" y="1219200"/>
          <a:ext cx="1346200" cy="639763"/>
        </p:xfrm>
        <a:graphic>
          <a:graphicData uri="http://schemas.openxmlformats.org/presentationml/2006/ole">
            <p:oleObj spid="_x0000_s45079" name="Equation" r:id="rId7" imgW="672840" imgH="393480" progId="Equation.3">
              <p:embed/>
            </p:oleObj>
          </a:graphicData>
        </a:graphic>
      </p:graphicFrame>
      <p:graphicFrame>
        <p:nvGraphicFramePr>
          <p:cNvPr id="45081" name="Object 25"/>
          <p:cNvGraphicFramePr>
            <a:graphicFrameLocks noChangeAspect="1"/>
          </p:cNvGraphicFramePr>
          <p:nvPr/>
        </p:nvGraphicFramePr>
        <p:xfrm>
          <a:off x="8305800" y="2163762"/>
          <a:ext cx="762000" cy="350838"/>
        </p:xfrm>
        <a:graphic>
          <a:graphicData uri="http://schemas.openxmlformats.org/presentationml/2006/ole">
            <p:oleObj spid="_x0000_s45081" name="Equation" r:id="rId8" imgW="380880" imgH="215640" progId="Equation.3">
              <p:embed/>
            </p:oleObj>
          </a:graphicData>
        </a:graphic>
      </p:graphicFrame>
      <p:graphicFrame>
        <p:nvGraphicFramePr>
          <p:cNvPr id="45082" name="Object 26"/>
          <p:cNvGraphicFramePr>
            <a:graphicFrameLocks noChangeAspect="1"/>
          </p:cNvGraphicFramePr>
          <p:nvPr/>
        </p:nvGraphicFramePr>
        <p:xfrm>
          <a:off x="2679700" y="3200400"/>
          <a:ext cx="1320800" cy="639763"/>
        </p:xfrm>
        <a:graphic>
          <a:graphicData uri="http://schemas.openxmlformats.org/presentationml/2006/ole">
            <p:oleObj spid="_x0000_s45082" name="Equation" r:id="rId9" imgW="660240" imgH="393480" progId="Equation.3">
              <p:embed/>
            </p:oleObj>
          </a:graphicData>
        </a:graphic>
      </p:graphicFrame>
      <p:graphicFrame>
        <p:nvGraphicFramePr>
          <p:cNvPr id="45083" name="Object 27"/>
          <p:cNvGraphicFramePr>
            <a:graphicFrameLocks noChangeAspect="1"/>
          </p:cNvGraphicFramePr>
          <p:nvPr/>
        </p:nvGraphicFramePr>
        <p:xfrm>
          <a:off x="4318000" y="3124200"/>
          <a:ext cx="2590800" cy="763588"/>
        </p:xfrm>
        <a:graphic>
          <a:graphicData uri="http://schemas.openxmlformats.org/presentationml/2006/ole">
            <p:oleObj spid="_x0000_s45083" name="Equation" r:id="rId10" imgW="1295280" imgH="469800" progId="Equation.3">
              <p:embed/>
            </p:oleObj>
          </a:graphicData>
        </a:graphic>
      </p:graphicFrame>
      <p:graphicFrame>
        <p:nvGraphicFramePr>
          <p:cNvPr id="45084" name="Object 28"/>
          <p:cNvGraphicFramePr>
            <a:graphicFrameLocks noChangeAspect="1"/>
          </p:cNvGraphicFramePr>
          <p:nvPr/>
        </p:nvGraphicFramePr>
        <p:xfrm>
          <a:off x="2692400" y="4038600"/>
          <a:ext cx="1371600" cy="639763"/>
        </p:xfrm>
        <a:graphic>
          <a:graphicData uri="http://schemas.openxmlformats.org/presentationml/2006/ole">
            <p:oleObj spid="_x0000_s45084" name="Equation" r:id="rId11" imgW="685800" imgH="393480" progId="Equation.3">
              <p:embed/>
            </p:oleObj>
          </a:graphicData>
        </a:graphic>
      </p:graphicFrame>
      <p:graphicFrame>
        <p:nvGraphicFramePr>
          <p:cNvPr id="45085" name="Object 29"/>
          <p:cNvGraphicFramePr>
            <a:graphicFrameLocks noChangeAspect="1"/>
          </p:cNvGraphicFramePr>
          <p:nvPr/>
        </p:nvGraphicFramePr>
        <p:xfrm>
          <a:off x="4318000" y="3960813"/>
          <a:ext cx="2692400" cy="763587"/>
        </p:xfrm>
        <a:graphic>
          <a:graphicData uri="http://schemas.openxmlformats.org/presentationml/2006/ole">
            <p:oleObj spid="_x0000_s45085" name="Equation" r:id="rId12" imgW="1346040" imgH="46980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200" b="1" dirty="0" smtClean="0">
                <a:latin typeface="Times New Roman" pitchFamily="18" charset="0"/>
                <a:cs typeface="Times New Roman" pitchFamily="18" charset="0"/>
              </a:rPr>
              <a:t>A6.2. Các hàm phản ứng mẫu </a:t>
            </a:r>
          </a:p>
        </p:txBody>
      </p:sp>
      <p:sp>
        <p:nvSpPr>
          <p:cNvPr id="3" name="Content Placeholder 2"/>
          <p:cNvSpPr>
            <a:spLocks noGrp="1"/>
          </p:cNvSpPr>
          <p:nvPr>
            <p:ph idx="1"/>
          </p:nvPr>
        </p:nvSpPr>
        <p:spPr>
          <a:xfrm>
            <a:off x="0" y="914400"/>
            <a:ext cx="9144000" cy="6248400"/>
          </a:xfrm>
        </p:spPr>
        <p:txBody>
          <a:bodyPr>
            <a:normAutofit/>
          </a:bodyPr>
          <a:lstStyle/>
          <a:p>
            <a:pPr algn="just">
              <a:buNone/>
            </a:pPr>
            <a:r>
              <a:rPr lang="en-US" sz="2200" dirty="0" smtClean="0">
                <a:latin typeface="Times New Roman" pitchFamily="18" charset="0"/>
                <a:cs typeface="Times New Roman" pitchFamily="18" charset="0"/>
              </a:rPr>
              <a:t>    nhất. Bây giờ ta sẽ rút ra các hàm phản ứng của các mẫu này.</a:t>
            </a:r>
          </a:p>
          <a:p>
            <a:pPr algn="just">
              <a:buNone/>
            </a:pPr>
            <a:r>
              <a:rPr lang="en-US" sz="2200" dirty="0" smtClean="0">
                <a:latin typeface="Times New Roman" pitchFamily="18" charset="0"/>
                <a:cs typeface="Times New Roman" pitchFamily="18" charset="0"/>
              </a:rPr>
              <a:t>    Độ dẫn       được định nghĩa trong phần 10.1.1. qua                 Cách truyền thống để rút ra            là giải bài toán chuyển động của một hạt tắt dần đơn giản hay một dao động tử trong một điện trường dao động nhưng ta sẽ xem xét tính chất theo thời gian để thay thế. Điều này có nghĩa là ta   mong  muốn</a:t>
            </a:r>
          </a:p>
          <a:p>
            <a:pPr algn="just">
              <a:buNone/>
            </a:pPr>
            <a:r>
              <a:rPr lang="en-US" sz="2200" dirty="0" smtClean="0">
                <a:latin typeface="Times New Roman" pitchFamily="18" charset="0"/>
                <a:cs typeface="Times New Roman" pitchFamily="18" charset="0"/>
              </a:rPr>
              <a:t>             là phản ứng đối với một xung của điện trường              tác dụng tại </a:t>
            </a:r>
            <a:r>
              <a:rPr lang="en-US" sz="2200" i="1" dirty="0" smtClean="0">
                <a:latin typeface="Times New Roman" pitchFamily="18" charset="0"/>
                <a:cs typeface="Times New Roman" pitchFamily="18" charset="0"/>
              </a:rPr>
              <a:t>t</a:t>
            </a:r>
            <a:r>
              <a:rPr lang="en-US" sz="2200" dirty="0" smtClean="0">
                <a:latin typeface="Times New Roman" pitchFamily="18" charset="0"/>
                <a:cs typeface="Times New Roman" pitchFamily="18" charset="0"/>
              </a:rPr>
              <a:t> = 0. Điều này đã được định nghĩa trong (10.3)</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Trường cho một xung của lực            đối với từng điện tử mà nó gia tốc ngay tới vận tốc                         Mật độ dòng                                 ngay lập tức hướng về phía sau trong đó </a:t>
            </a:r>
            <a:r>
              <a:rPr lang="en-US" sz="2200" i="1" dirty="0" smtClean="0">
                <a:latin typeface="Times New Roman" pitchFamily="18" charset="0"/>
                <a:cs typeface="Times New Roman" pitchFamily="18" charset="0"/>
              </a:rPr>
              <a:t>n</a:t>
            </a:r>
            <a:r>
              <a:rPr lang="en-US" sz="2200" dirty="0" smtClean="0">
                <a:latin typeface="Times New Roman" pitchFamily="18" charset="0"/>
                <a:cs typeface="Times New Roman" pitchFamily="18" charset="0"/>
              </a:rPr>
              <a:t> là mật độ điện tử. Tính chất này là đúng trong bất kì hệ nào do nó không phụ thuộc vào môi trường nhưng sau đó sự nới lỏng tới cân bằng phụ thuộc vào tán xạ của các điện tử và các lực hồi phục chúng về cân bằng. </a:t>
            </a:r>
          </a:p>
          <a:p>
            <a:pPr algn="just">
              <a:buNone/>
            </a:pPr>
            <a:r>
              <a:rPr lang="en-US" sz="2200" dirty="0" smtClean="0">
                <a:latin typeface="Times New Roman" pitchFamily="18" charset="0"/>
                <a:cs typeface="Times New Roman" pitchFamily="18" charset="0"/>
              </a:rPr>
              <a:t>    </a:t>
            </a:r>
            <a:r>
              <a:rPr lang="en-US" sz="2200" b="1" i="1" dirty="0" smtClean="0">
                <a:latin typeface="Times New Roman" pitchFamily="18" charset="0"/>
                <a:cs typeface="Times New Roman" pitchFamily="18" charset="0"/>
              </a:rPr>
              <a:t>A6.2.1. Các điện tử tự do: Mẫu Drude</a:t>
            </a:r>
            <a:r>
              <a:rPr lang="en-US" sz="2200" dirty="0" smtClean="0">
                <a:latin typeface="Times New Roman" pitchFamily="18" charset="0"/>
                <a:cs typeface="Times New Roman" pitchFamily="18" charset="0"/>
              </a:rPr>
              <a:t>   </a:t>
            </a:r>
          </a:p>
        </p:txBody>
      </p:sp>
      <p:graphicFrame>
        <p:nvGraphicFramePr>
          <p:cNvPr id="45074" name="Object 18"/>
          <p:cNvGraphicFramePr>
            <a:graphicFrameLocks noChangeAspect="1"/>
          </p:cNvGraphicFramePr>
          <p:nvPr/>
        </p:nvGraphicFramePr>
        <p:xfrm>
          <a:off x="6426200" y="1325563"/>
          <a:ext cx="1041400" cy="350837"/>
        </p:xfrm>
        <a:graphic>
          <a:graphicData uri="http://schemas.openxmlformats.org/presentationml/2006/ole">
            <p:oleObj spid="_x0000_s46086" name="Equation" r:id="rId4" imgW="520560" imgH="215640" progId="Equation.3">
              <p:embed/>
            </p:oleObj>
          </a:graphicData>
        </a:graphic>
      </p:graphicFrame>
      <p:graphicFrame>
        <p:nvGraphicFramePr>
          <p:cNvPr id="45075" name="Object 19"/>
          <p:cNvGraphicFramePr>
            <a:graphicFrameLocks noChangeAspect="1"/>
          </p:cNvGraphicFramePr>
          <p:nvPr/>
        </p:nvGraphicFramePr>
        <p:xfrm>
          <a:off x="1295400" y="1371600"/>
          <a:ext cx="304800" cy="288925"/>
        </p:xfrm>
        <a:graphic>
          <a:graphicData uri="http://schemas.openxmlformats.org/presentationml/2006/ole">
            <p:oleObj spid="_x0000_s46087" name="Equation" r:id="rId5" imgW="152280" imgH="177480" progId="Equation.3">
              <p:embed/>
            </p:oleObj>
          </a:graphicData>
        </a:graphic>
      </p:graphicFrame>
      <p:graphicFrame>
        <p:nvGraphicFramePr>
          <p:cNvPr id="46088" name="Object 8"/>
          <p:cNvGraphicFramePr>
            <a:graphicFrameLocks noChangeAspect="1"/>
          </p:cNvGraphicFramePr>
          <p:nvPr/>
        </p:nvGraphicFramePr>
        <p:xfrm>
          <a:off x="2184400" y="1706563"/>
          <a:ext cx="711200" cy="350837"/>
        </p:xfrm>
        <a:graphic>
          <a:graphicData uri="http://schemas.openxmlformats.org/presentationml/2006/ole">
            <p:oleObj spid="_x0000_s46088" name="Equation" r:id="rId6" imgW="355320" imgH="215640" progId="Equation.3">
              <p:embed/>
            </p:oleObj>
          </a:graphicData>
        </a:graphic>
      </p:graphicFrame>
      <p:graphicFrame>
        <p:nvGraphicFramePr>
          <p:cNvPr id="46089" name="Object 9"/>
          <p:cNvGraphicFramePr>
            <a:graphicFrameLocks noChangeAspect="1"/>
          </p:cNvGraphicFramePr>
          <p:nvPr/>
        </p:nvGraphicFramePr>
        <p:xfrm>
          <a:off x="5181600" y="4637087"/>
          <a:ext cx="2209800" cy="392113"/>
        </p:xfrm>
        <a:graphic>
          <a:graphicData uri="http://schemas.openxmlformats.org/presentationml/2006/ole">
            <p:oleObj spid="_x0000_s46089" name="Equation" r:id="rId7" imgW="1104840" imgH="241200" progId="Equation.3">
              <p:embed/>
            </p:oleObj>
          </a:graphicData>
        </a:graphic>
      </p:graphicFrame>
      <p:graphicFrame>
        <p:nvGraphicFramePr>
          <p:cNvPr id="46090" name="Object 10"/>
          <p:cNvGraphicFramePr>
            <a:graphicFrameLocks noChangeAspect="1"/>
          </p:cNvGraphicFramePr>
          <p:nvPr/>
        </p:nvGraphicFramePr>
        <p:xfrm>
          <a:off x="1828800" y="4648200"/>
          <a:ext cx="1600200" cy="371475"/>
        </p:xfrm>
        <a:graphic>
          <a:graphicData uri="http://schemas.openxmlformats.org/presentationml/2006/ole">
            <p:oleObj spid="_x0000_s46090" name="Equation" r:id="rId8" imgW="799920" imgH="228600" progId="Equation.3">
              <p:embed/>
            </p:oleObj>
          </a:graphicData>
        </a:graphic>
      </p:graphicFrame>
      <p:graphicFrame>
        <p:nvGraphicFramePr>
          <p:cNvPr id="46091" name="Object 11"/>
          <p:cNvGraphicFramePr>
            <a:graphicFrameLocks noChangeAspect="1"/>
          </p:cNvGraphicFramePr>
          <p:nvPr/>
        </p:nvGraphicFramePr>
        <p:xfrm>
          <a:off x="3759200" y="4352925"/>
          <a:ext cx="736600" cy="371475"/>
        </p:xfrm>
        <a:graphic>
          <a:graphicData uri="http://schemas.openxmlformats.org/presentationml/2006/ole">
            <p:oleObj spid="_x0000_s46091" name="Equation" r:id="rId9" imgW="368280" imgH="228600" progId="Equation.3">
              <p:embed/>
            </p:oleObj>
          </a:graphicData>
        </a:graphic>
      </p:graphicFrame>
      <p:graphicFrame>
        <p:nvGraphicFramePr>
          <p:cNvPr id="46092" name="Object 12"/>
          <p:cNvGraphicFramePr>
            <a:graphicFrameLocks noChangeAspect="1"/>
          </p:cNvGraphicFramePr>
          <p:nvPr/>
        </p:nvGraphicFramePr>
        <p:xfrm>
          <a:off x="2133600" y="3482975"/>
          <a:ext cx="5181600" cy="784225"/>
        </p:xfrm>
        <a:graphic>
          <a:graphicData uri="http://schemas.openxmlformats.org/presentationml/2006/ole">
            <p:oleObj spid="_x0000_s46092" name="Equation" r:id="rId10" imgW="2590560" imgH="482400" progId="Equation.3">
              <p:embed/>
            </p:oleObj>
          </a:graphicData>
        </a:graphic>
      </p:graphicFrame>
      <p:graphicFrame>
        <p:nvGraphicFramePr>
          <p:cNvPr id="46093" name="Object 13"/>
          <p:cNvGraphicFramePr>
            <a:graphicFrameLocks noChangeAspect="1"/>
          </p:cNvGraphicFramePr>
          <p:nvPr/>
        </p:nvGraphicFramePr>
        <p:xfrm>
          <a:off x="6375400" y="2828925"/>
          <a:ext cx="863600" cy="371475"/>
        </p:xfrm>
        <a:graphic>
          <a:graphicData uri="http://schemas.openxmlformats.org/presentationml/2006/ole">
            <p:oleObj spid="_x0000_s46093" name="Equation" r:id="rId11" imgW="431640" imgH="228600" progId="Equation.3">
              <p:embed/>
            </p:oleObj>
          </a:graphicData>
        </a:graphic>
      </p:graphicFrame>
      <p:graphicFrame>
        <p:nvGraphicFramePr>
          <p:cNvPr id="46094" name="Object 14"/>
          <p:cNvGraphicFramePr>
            <a:graphicFrameLocks noChangeAspect="1"/>
          </p:cNvGraphicFramePr>
          <p:nvPr/>
        </p:nvGraphicFramePr>
        <p:xfrm>
          <a:off x="304800" y="2794000"/>
          <a:ext cx="609600" cy="330200"/>
        </p:xfrm>
        <a:graphic>
          <a:graphicData uri="http://schemas.openxmlformats.org/presentationml/2006/ole">
            <p:oleObj spid="_x0000_s46094" name="Equation" r:id="rId12" imgW="304560" imgH="203040"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200" b="1" dirty="0" smtClean="0">
                <a:latin typeface="Times New Roman" pitchFamily="18" charset="0"/>
                <a:cs typeface="Times New Roman" pitchFamily="18" charset="0"/>
              </a:rPr>
              <a:t>A6.2. Các hàm phản ứng mẫu </a:t>
            </a:r>
          </a:p>
        </p:txBody>
      </p:sp>
      <p:sp>
        <p:nvSpPr>
          <p:cNvPr id="3" name="Content Placeholder 2"/>
          <p:cNvSpPr>
            <a:spLocks noGrp="1"/>
          </p:cNvSpPr>
          <p:nvPr>
            <p:ph idx="1"/>
          </p:nvPr>
        </p:nvSpPr>
        <p:spPr>
          <a:xfrm>
            <a:off x="0" y="914400"/>
            <a:ext cx="9144000" cy="6248400"/>
          </a:xfrm>
        </p:spPr>
        <p:txBody>
          <a:bodyPr>
            <a:normAutofit/>
          </a:bodyPr>
          <a:lstStyle/>
          <a:p>
            <a:pPr algn="just">
              <a:buNone/>
            </a:pPr>
            <a:r>
              <a:rPr lang="en-US" sz="2200" dirty="0" smtClean="0">
                <a:latin typeface="Times New Roman" pitchFamily="18" charset="0"/>
                <a:cs typeface="Times New Roman" pitchFamily="18" charset="0"/>
              </a:rPr>
              <a:t>    Đối với các điện tử tự do trong một kim loại, mẫu Drude đưa ra một giả thiết đơn giản nhất về sự giảm theo hàm mũ với một hằng số thời gian     (thực ra là thời gian sống vận chuyển đã xem xét trong phần 8.2). Như vậy,</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trong đó hàm bậc đơn vị Heaviside          bảo đảm rằng phản ứng theo xung. So sánh với (</a:t>
            </a:r>
            <a:r>
              <a:rPr lang="en-US" sz="2200" i="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6.11) chứng tỏ rằng hàm phản ứng là</a:t>
            </a:r>
          </a:p>
          <a:p>
            <a:pPr algn="just">
              <a:buNone/>
            </a:pPr>
            <a:r>
              <a:rPr lang="en-US" sz="2200" dirty="0" smtClean="0">
                <a:latin typeface="Times New Roman" pitchFamily="18" charset="0"/>
                <a:cs typeface="Times New Roman" pitchFamily="18" charset="0"/>
              </a:rPr>
              <a:t>    Biến đổi Fourier của nó là </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Nó là giải tích trong nửa mặt phẳng trên như kì vọng. Kì dị duy nhất là cực tại                    Sự tách thành phần thực và phần ảo cho</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Lưu ý rằng                             là một kết quả quen thuộc.    </a:t>
            </a:r>
          </a:p>
          <a:p>
            <a:pPr algn="just">
              <a:buNone/>
            </a:pPr>
            <a:endParaRPr lang="en-US" sz="2200" dirty="0" smtClean="0">
              <a:latin typeface="Times New Roman" pitchFamily="18" charset="0"/>
              <a:cs typeface="Times New Roman" pitchFamily="18" charset="0"/>
            </a:endParaRPr>
          </a:p>
        </p:txBody>
      </p:sp>
      <p:graphicFrame>
        <p:nvGraphicFramePr>
          <p:cNvPr id="26636" name="Object 12"/>
          <p:cNvGraphicFramePr>
            <a:graphicFrameLocks noChangeAspect="1"/>
          </p:cNvGraphicFramePr>
          <p:nvPr/>
        </p:nvGraphicFramePr>
        <p:xfrm>
          <a:off x="1676400" y="6324600"/>
          <a:ext cx="1905000" cy="371475"/>
        </p:xfrm>
        <a:graphic>
          <a:graphicData uri="http://schemas.openxmlformats.org/presentationml/2006/ole">
            <p:oleObj spid="_x0000_s50180" name="Equation" r:id="rId4" imgW="952200" imgH="228600" progId="Equation.3">
              <p:embed/>
            </p:oleObj>
          </a:graphicData>
        </a:graphic>
      </p:graphicFrame>
      <p:graphicFrame>
        <p:nvGraphicFramePr>
          <p:cNvPr id="26637" name="Object 13"/>
          <p:cNvGraphicFramePr>
            <a:graphicFrameLocks noChangeAspect="1"/>
          </p:cNvGraphicFramePr>
          <p:nvPr/>
        </p:nvGraphicFramePr>
        <p:xfrm>
          <a:off x="990600" y="5486400"/>
          <a:ext cx="6781800" cy="742950"/>
        </p:xfrm>
        <a:graphic>
          <a:graphicData uri="http://schemas.openxmlformats.org/presentationml/2006/ole">
            <p:oleObj spid="_x0000_s50181" name="Equation" r:id="rId5" imgW="3390840" imgH="457200" progId="Equation.3">
              <p:embed/>
            </p:oleObj>
          </a:graphicData>
        </a:graphic>
      </p:graphicFrame>
      <p:graphicFrame>
        <p:nvGraphicFramePr>
          <p:cNvPr id="50191" name="Object 15"/>
          <p:cNvGraphicFramePr>
            <a:graphicFrameLocks noChangeAspect="1"/>
          </p:cNvGraphicFramePr>
          <p:nvPr/>
        </p:nvGraphicFramePr>
        <p:xfrm>
          <a:off x="762000" y="5181600"/>
          <a:ext cx="1244600" cy="288925"/>
        </p:xfrm>
        <a:graphic>
          <a:graphicData uri="http://schemas.openxmlformats.org/presentationml/2006/ole">
            <p:oleObj spid="_x0000_s50191" name="Equation" r:id="rId6" imgW="622080" imgH="177480" progId="Equation.3">
              <p:embed/>
            </p:oleObj>
          </a:graphicData>
        </a:graphic>
      </p:graphicFrame>
      <p:graphicFrame>
        <p:nvGraphicFramePr>
          <p:cNvPr id="50192" name="Object 16"/>
          <p:cNvGraphicFramePr>
            <a:graphicFrameLocks noChangeAspect="1"/>
          </p:cNvGraphicFramePr>
          <p:nvPr/>
        </p:nvGraphicFramePr>
        <p:xfrm>
          <a:off x="914400" y="3886200"/>
          <a:ext cx="7391400" cy="784225"/>
        </p:xfrm>
        <a:graphic>
          <a:graphicData uri="http://schemas.openxmlformats.org/presentationml/2006/ole">
            <p:oleObj spid="_x0000_s50192" name="Equation" r:id="rId7" imgW="3695400" imgH="482400" progId="Equation.3">
              <p:embed/>
            </p:oleObj>
          </a:graphicData>
        </a:graphic>
      </p:graphicFrame>
      <p:graphicFrame>
        <p:nvGraphicFramePr>
          <p:cNvPr id="50193" name="Object 17"/>
          <p:cNvGraphicFramePr>
            <a:graphicFrameLocks noChangeAspect="1"/>
          </p:cNvGraphicFramePr>
          <p:nvPr/>
        </p:nvGraphicFramePr>
        <p:xfrm>
          <a:off x="6197600" y="3124200"/>
          <a:ext cx="2946400" cy="371475"/>
        </p:xfrm>
        <a:graphic>
          <a:graphicData uri="http://schemas.openxmlformats.org/presentationml/2006/ole">
            <p:oleObj spid="_x0000_s50193" name="Equation" r:id="rId8" imgW="1473120" imgH="228600" progId="Equation.3">
              <p:embed/>
            </p:oleObj>
          </a:graphicData>
        </a:graphic>
      </p:graphicFrame>
      <p:graphicFrame>
        <p:nvGraphicFramePr>
          <p:cNvPr id="50194" name="Object 18"/>
          <p:cNvGraphicFramePr>
            <a:graphicFrameLocks noChangeAspect="1"/>
          </p:cNvGraphicFramePr>
          <p:nvPr/>
        </p:nvGraphicFramePr>
        <p:xfrm>
          <a:off x="4394200" y="2870200"/>
          <a:ext cx="635000" cy="330200"/>
        </p:xfrm>
        <a:graphic>
          <a:graphicData uri="http://schemas.openxmlformats.org/presentationml/2006/ole">
            <p:oleObj spid="_x0000_s50194" name="Equation" r:id="rId9" imgW="317160" imgH="203040" progId="Equation.3">
              <p:embed/>
            </p:oleObj>
          </a:graphicData>
        </a:graphic>
      </p:graphicFrame>
      <p:graphicFrame>
        <p:nvGraphicFramePr>
          <p:cNvPr id="50195" name="Object 19"/>
          <p:cNvGraphicFramePr>
            <a:graphicFrameLocks noChangeAspect="1"/>
          </p:cNvGraphicFramePr>
          <p:nvPr/>
        </p:nvGraphicFramePr>
        <p:xfrm>
          <a:off x="2565400" y="2062163"/>
          <a:ext cx="3835400" cy="681037"/>
        </p:xfrm>
        <a:graphic>
          <a:graphicData uri="http://schemas.openxmlformats.org/presentationml/2006/ole">
            <p:oleObj spid="_x0000_s50195" name="Equation" r:id="rId10" imgW="1917360" imgH="419040" progId="Equation.3">
              <p:embed/>
            </p:oleObj>
          </a:graphicData>
        </a:graphic>
      </p:graphicFrame>
      <p:graphicFrame>
        <p:nvGraphicFramePr>
          <p:cNvPr id="50196" name="Object 20"/>
          <p:cNvGraphicFramePr>
            <a:graphicFrameLocks noChangeAspect="1"/>
          </p:cNvGraphicFramePr>
          <p:nvPr/>
        </p:nvGraphicFramePr>
        <p:xfrm>
          <a:off x="7899400" y="1371600"/>
          <a:ext cx="254000" cy="227013"/>
        </p:xfrm>
        <a:graphic>
          <a:graphicData uri="http://schemas.openxmlformats.org/presentationml/2006/ole">
            <p:oleObj spid="_x0000_s50196" name="Equation" r:id="rId11" imgW="126720" imgH="13968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sz="2200" b="1" dirty="0" smtClean="0">
                <a:latin typeface="Times New Roman" pitchFamily="18" charset="0"/>
                <a:cs typeface="Times New Roman" pitchFamily="18" charset="0"/>
              </a:rPr>
              <a:t>Phụ lục 1</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Các hằng số vật lý     </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9144000" cy="6096000"/>
          </a:xfrm>
        </p:spPr>
        <p:txBody>
          <a:bodyPr>
            <a:normAutofit/>
          </a:bodyPr>
          <a:lstStyle/>
          <a:p>
            <a:pPr algn="just">
              <a:buNone/>
            </a:pP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 </a:t>
            </a:r>
          </a:p>
        </p:txBody>
      </p:sp>
      <p:graphicFrame>
        <p:nvGraphicFramePr>
          <p:cNvPr id="1036" name="Object 12"/>
          <p:cNvGraphicFramePr>
            <a:graphicFrameLocks noChangeAspect="1"/>
          </p:cNvGraphicFramePr>
          <p:nvPr/>
        </p:nvGraphicFramePr>
        <p:xfrm>
          <a:off x="6578600" y="1600200"/>
          <a:ext cx="1651000" cy="371475"/>
        </p:xfrm>
        <a:graphic>
          <a:graphicData uri="http://schemas.openxmlformats.org/presentationml/2006/ole">
            <p:oleObj spid="_x0000_s2057" name="Equation" r:id="rId4" imgW="825480" imgH="228600" progId="Equation.3">
              <p:embed/>
            </p:oleObj>
          </a:graphicData>
        </a:graphic>
      </p:graphicFrame>
      <p:graphicFrame>
        <p:nvGraphicFramePr>
          <p:cNvPr id="15" name="Table 14"/>
          <p:cNvGraphicFramePr>
            <a:graphicFrameLocks noGrp="1"/>
          </p:cNvGraphicFramePr>
          <p:nvPr/>
        </p:nvGraphicFramePr>
        <p:xfrm>
          <a:off x="152400" y="838196"/>
          <a:ext cx="8763000" cy="4378039"/>
        </p:xfrm>
        <a:graphic>
          <a:graphicData uri="http://schemas.openxmlformats.org/drawingml/2006/table">
            <a:tbl>
              <a:tblPr firstRow="1" bandRow="1">
                <a:tableStyleId>{5C22544A-7EE6-4342-B048-85BDC9FD1C3A}</a:tableStyleId>
              </a:tblPr>
              <a:tblGrid>
                <a:gridCol w="3870325"/>
                <a:gridCol w="1996429"/>
                <a:gridCol w="2896246"/>
              </a:tblGrid>
              <a:tr h="703613">
                <a:tc>
                  <a:txBody>
                    <a:bodyPr/>
                    <a:lstStyle/>
                    <a:p>
                      <a:pPr algn="ctr"/>
                      <a:r>
                        <a:rPr lang="en-US" dirty="0" smtClean="0"/>
                        <a:t>Đại</a:t>
                      </a:r>
                      <a:r>
                        <a:rPr lang="en-US" baseline="0" dirty="0" smtClean="0"/>
                        <a:t> lượng</a:t>
                      </a:r>
                      <a:endParaRPr lang="en-US" dirty="0"/>
                    </a:p>
                  </a:txBody>
                  <a:tcPr/>
                </a:tc>
                <a:tc>
                  <a:txBody>
                    <a:bodyPr/>
                    <a:lstStyle/>
                    <a:p>
                      <a:pPr algn="ctr"/>
                      <a:r>
                        <a:rPr lang="en-US" dirty="0" smtClean="0"/>
                        <a:t>Kí</a:t>
                      </a:r>
                      <a:r>
                        <a:rPr lang="en-US" baseline="0" dirty="0" smtClean="0"/>
                        <a:t> hiệu</a:t>
                      </a:r>
                      <a:endParaRPr lang="en-US" dirty="0"/>
                    </a:p>
                  </a:txBody>
                  <a:tcPr/>
                </a:tc>
                <a:tc>
                  <a:txBody>
                    <a:bodyPr/>
                    <a:lstStyle/>
                    <a:p>
                      <a:pPr algn="ctr"/>
                      <a:r>
                        <a:rPr lang="en-US" dirty="0" smtClean="0"/>
                        <a:t>Giá</a:t>
                      </a:r>
                      <a:r>
                        <a:rPr lang="en-US" baseline="0" dirty="0" smtClean="0"/>
                        <a:t> trị</a:t>
                      </a:r>
                      <a:endParaRPr lang="en-US" dirty="0"/>
                    </a:p>
                  </a:txBody>
                  <a:tcPr/>
                </a:tc>
              </a:tr>
              <a:tr h="547255">
                <a:tc>
                  <a:txBody>
                    <a:bodyPr/>
                    <a:lstStyle/>
                    <a:p>
                      <a:pPr algn="just"/>
                      <a:r>
                        <a:rPr lang="en-US" dirty="0" smtClean="0"/>
                        <a:t>Bán</a:t>
                      </a:r>
                      <a:r>
                        <a:rPr lang="en-US" baseline="0" dirty="0" smtClean="0"/>
                        <a:t> kính Bohr</a:t>
                      </a:r>
                      <a:endParaRPr lang="en-US" dirty="0"/>
                    </a:p>
                  </a:txBody>
                  <a:tcPr/>
                </a:tc>
                <a:tc>
                  <a:txBody>
                    <a:bodyPr/>
                    <a:lstStyle/>
                    <a:p>
                      <a:pPr algn="ctr"/>
                      <a:endParaRPr lang="en-US" i="1" dirty="0"/>
                    </a:p>
                  </a:txBody>
                  <a:tcPr/>
                </a:tc>
                <a:tc>
                  <a:txBody>
                    <a:bodyPr/>
                    <a:lstStyle/>
                    <a:p>
                      <a:pPr algn="ctr"/>
                      <a:r>
                        <a:rPr lang="en-US" dirty="0" smtClean="0"/>
                        <a:t>              </a:t>
                      </a:r>
                      <a:endParaRPr lang="en-US" dirty="0"/>
                    </a:p>
                  </a:txBody>
                  <a:tcPr/>
                </a:tc>
              </a:tr>
              <a:tr h="547255">
                <a:tc>
                  <a:txBody>
                    <a:bodyPr/>
                    <a:lstStyle/>
                    <a:p>
                      <a:pPr algn="just"/>
                      <a:r>
                        <a:rPr lang="en-US" dirty="0" smtClean="0"/>
                        <a:t>Năng lượng</a:t>
                      </a:r>
                      <a:r>
                        <a:rPr lang="en-US" baseline="0" dirty="0" smtClean="0"/>
                        <a:t> Rydberg</a:t>
                      </a:r>
                      <a:r>
                        <a:rPr lang="en-US" dirty="0" smtClean="0"/>
                        <a:t> </a:t>
                      </a:r>
                      <a:endParaRPr lang="en-US" dirty="0"/>
                    </a:p>
                  </a:txBody>
                  <a:tcPr/>
                </a:tc>
                <a:tc>
                  <a:txBody>
                    <a:bodyPr/>
                    <a:lstStyle/>
                    <a:p>
                      <a:pPr algn="ctr"/>
                      <a:endParaRPr lang="en-US" i="1" dirty="0"/>
                    </a:p>
                  </a:txBody>
                  <a:tcPr/>
                </a:tc>
                <a:tc>
                  <a:txBody>
                    <a:bodyPr/>
                    <a:lstStyle/>
                    <a:p>
                      <a:pPr algn="ctr"/>
                      <a:r>
                        <a:rPr lang="en-US" dirty="0" smtClean="0"/>
                        <a:t>              </a:t>
                      </a:r>
                      <a:endParaRPr lang="en-US" dirty="0"/>
                    </a:p>
                  </a:txBody>
                  <a:tcPr/>
                </a:tc>
              </a:tr>
              <a:tr h="547255">
                <a:tc>
                  <a:txBody>
                    <a:bodyPr/>
                    <a:lstStyle/>
                    <a:p>
                      <a:pPr algn="just"/>
                      <a:r>
                        <a:rPr lang="en-US" dirty="0" smtClean="0"/>
                        <a:t>Manhêton</a:t>
                      </a:r>
                      <a:r>
                        <a:rPr lang="en-US" baseline="0" dirty="0" smtClean="0"/>
                        <a:t> Bohr</a:t>
                      </a:r>
                      <a:endParaRPr lang="en-US" dirty="0"/>
                    </a:p>
                  </a:txBody>
                  <a:tcPr/>
                </a:tc>
                <a:tc>
                  <a:txBody>
                    <a:bodyPr/>
                    <a:lstStyle/>
                    <a:p>
                      <a:pPr algn="ctr"/>
                      <a:endParaRPr lang="en-US" i="1" dirty="0"/>
                    </a:p>
                  </a:txBody>
                  <a:tcPr/>
                </a:tc>
                <a:tc>
                  <a:txBody>
                    <a:bodyPr/>
                    <a:lstStyle/>
                    <a:p>
                      <a:pPr algn="ctr"/>
                      <a:r>
                        <a:rPr lang="en-US" dirty="0" smtClean="0"/>
                        <a:t>             </a:t>
                      </a:r>
                      <a:endParaRPr lang="en-US" dirty="0"/>
                    </a:p>
                  </a:txBody>
                  <a:tcPr/>
                </a:tc>
              </a:tr>
              <a:tr h="547255">
                <a:tc>
                  <a:txBody>
                    <a:bodyPr/>
                    <a:lstStyle/>
                    <a:p>
                      <a:pPr algn="just"/>
                      <a:r>
                        <a:rPr lang="en-US" dirty="0" smtClean="0"/>
                        <a:t>Lượng</a:t>
                      </a:r>
                      <a:r>
                        <a:rPr lang="en-US" baseline="0" dirty="0" smtClean="0"/>
                        <a:t> tử từ thông</a:t>
                      </a:r>
                      <a:endParaRPr lang="en-US" dirty="0"/>
                    </a:p>
                  </a:txBody>
                  <a:tcPr/>
                </a:tc>
                <a:tc>
                  <a:txBody>
                    <a:bodyPr/>
                    <a:lstStyle/>
                    <a:p>
                      <a:pPr algn="ctr"/>
                      <a:endParaRPr lang="en-US" i="1" dirty="0"/>
                    </a:p>
                  </a:txBody>
                  <a:tcPr/>
                </a:tc>
                <a:tc>
                  <a:txBody>
                    <a:bodyPr/>
                    <a:lstStyle/>
                    <a:p>
                      <a:pPr algn="ctr"/>
                      <a:r>
                        <a:rPr lang="en-US" dirty="0" smtClean="0"/>
                        <a:t>              </a:t>
                      </a:r>
                      <a:endParaRPr lang="en-US" dirty="0"/>
                    </a:p>
                  </a:txBody>
                  <a:tcPr/>
                </a:tc>
              </a:tr>
              <a:tr h="547255">
                <a:tc>
                  <a:txBody>
                    <a:bodyPr/>
                    <a:lstStyle/>
                    <a:p>
                      <a:pPr algn="just"/>
                      <a:r>
                        <a:rPr lang="en-US" dirty="0" smtClean="0"/>
                        <a:t>Hằng</a:t>
                      </a:r>
                      <a:r>
                        <a:rPr lang="en-US" baseline="0" dirty="0" smtClean="0"/>
                        <a:t> số cấu trúc tinh tế</a:t>
                      </a:r>
                      <a:endParaRPr lang="en-US" dirty="0"/>
                    </a:p>
                  </a:txBody>
                  <a:tcPr/>
                </a:tc>
                <a:tc>
                  <a:txBody>
                    <a:bodyPr/>
                    <a:lstStyle/>
                    <a:p>
                      <a:pPr algn="ctr"/>
                      <a:endParaRPr lang="en-US" i="1" dirty="0"/>
                    </a:p>
                  </a:txBody>
                  <a:tcPr/>
                </a:tc>
                <a:tc>
                  <a:txBody>
                    <a:bodyPr/>
                    <a:lstStyle/>
                    <a:p>
                      <a:pPr algn="ctr"/>
                      <a:r>
                        <a:rPr lang="en-US" dirty="0" smtClean="0"/>
                        <a:t>                 </a:t>
                      </a:r>
                      <a:endParaRPr lang="en-US" dirty="0"/>
                    </a:p>
                  </a:txBody>
                  <a:tcPr/>
                </a:tc>
              </a:tr>
              <a:tr h="938151">
                <a:tc>
                  <a:txBody>
                    <a:bodyPr/>
                    <a:lstStyle/>
                    <a:p>
                      <a:pPr algn="just"/>
                      <a:r>
                        <a:rPr lang="en-US" dirty="0" smtClean="0"/>
                        <a:t>Điện</a:t>
                      </a:r>
                      <a:r>
                        <a:rPr lang="en-US" baseline="0" dirty="0" smtClean="0"/>
                        <a:t> tử von</a:t>
                      </a:r>
                      <a:endParaRPr lang="en-US" dirty="0"/>
                    </a:p>
                  </a:txBody>
                  <a:tcPr/>
                </a:tc>
                <a:tc>
                  <a:txBody>
                    <a:bodyPr/>
                    <a:lstStyle/>
                    <a:p>
                      <a:pPr algn="ctr"/>
                      <a:r>
                        <a:rPr lang="en-US" i="1" dirty="0" smtClean="0"/>
                        <a:t>        </a:t>
                      </a:r>
                      <a:endParaRPr lang="en-US" i="1" dirty="0"/>
                    </a:p>
                  </a:txBody>
                  <a:tcPr/>
                </a:tc>
                <a:tc>
                  <a:txBody>
                    <a:bodyPr/>
                    <a:lstStyle/>
                    <a:p>
                      <a:pPr algn="ctr"/>
                      <a:r>
                        <a:rPr lang="en-US" dirty="0" smtClean="0"/>
                        <a:t>                 </a:t>
                      </a:r>
                      <a:endParaRPr lang="en-US" dirty="0"/>
                    </a:p>
                  </a:txBody>
                  <a:tcPr/>
                </a:tc>
              </a:tr>
            </a:tbl>
          </a:graphicData>
        </a:graphic>
      </p:graphicFrame>
      <p:graphicFrame>
        <p:nvGraphicFramePr>
          <p:cNvPr id="16" name="Object 15"/>
          <p:cNvGraphicFramePr>
            <a:graphicFrameLocks noChangeAspect="1"/>
          </p:cNvGraphicFramePr>
          <p:nvPr/>
        </p:nvGraphicFramePr>
        <p:xfrm>
          <a:off x="7169150" y="1752600"/>
          <a:ext cx="838200" cy="228600"/>
        </p:xfrm>
        <a:graphic>
          <a:graphicData uri="http://schemas.openxmlformats.org/presentationml/2006/ole">
            <p:oleObj spid="_x0000_s2058" name="Equation" r:id="rId5" imgW="838080" imgH="228600" progId="Equation.3">
              <p:embed/>
            </p:oleObj>
          </a:graphicData>
        </a:graphic>
      </p:graphicFrame>
      <p:graphicFrame>
        <p:nvGraphicFramePr>
          <p:cNvPr id="17" name="Object 16"/>
          <p:cNvGraphicFramePr>
            <a:graphicFrameLocks noChangeAspect="1"/>
          </p:cNvGraphicFramePr>
          <p:nvPr/>
        </p:nvGraphicFramePr>
        <p:xfrm>
          <a:off x="5048250" y="2311400"/>
          <a:ext cx="165100" cy="177800"/>
        </p:xfrm>
        <a:graphic>
          <a:graphicData uri="http://schemas.openxmlformats.org/presentationml/2006/ole">
            <p:oleObj spid="_x0000_s2059" name="Equation" r:id="rId6" imgW="164880" imgH="177480" progId="Equation.3">
              <p:embed/>
            </p:oleObj>
          </a:graphicData>
        </a:graphic>
      </p:graphicFrame>
      <p:graphicFrame>
        <p:nvGraphicFramePr>
          <p:cNvPr id="19" name="Object 18"/>
          <p:cNvGraphicFramePr>
            <a:graphicFrameLocks noChangeAspect="1"/>
          </p:cNvGraphicFramePr>
          <p:nvPr/>
        </p:nvGraphicFramePr>
        <p:xfrm>
          <a:off x="7226300" y="2171700"/>
          <a:ext cx="749300" cy="457200"/>
        </p:xfrm>
        <a:graphic>
          <a:graphicData uri="http://schemas.openxmlformats.org/presentationml/2006/ole">
            <p:oleObj spid="_x0000_s2060" name="Equation" r:id="rId7" imgW="749160" imgH="457200" progId="Equation.3">
              <p:embed/>
            </p:oleObj>
          </a:graphicData>
        </a:graphic>
      </p:graphicFrame>
      <p:graphicFrame>
        <p:nvGraphicFramePr>
          <p:cNvPr id="20" name="Object 19"/>
          <p:cNvGraphicFramePr>
            <a:graphicFrameLocks noChangeAspect="1"/>
          </p:cNvGraphicFramePr>
          <p:nvPr/>
        </p:nvGraphicFramePr>
        <p:xfrm>
          <a:off x="4718050" y="2819400"/>
          <a:ext cx="838200" cy="228600"/>
        </p:xfrm>
        <a:graphic>
          <a:graphicData uri="http://schemas.openxmlformats.org/presentationml/2006/ole">
            <p:oleObj spid="_x0000_s2061" name="Equation" r:id="rId8" imgW="838080" imgH="228600" progId="Equation.3">
              <p:embed/>
            </p:oleObj>
          </a:graphicData>
        </a:graphic>
      </p:graphicFrame>
      <p:graphicFrame>
        <p:nvGraphicFramePr>
          <p:cNvPr id="21" name="Object 20"/>
          <p:cNvGraphicFramePr>
            <a:graphicFrameLocks noChangeAspect="1"/>
          </p:cNvGraphicFramePr>
          <p:nvPr/>
        </p:nvGraphicFramePr>
        <p:xfrm>
          <a:off x="7086600" y="2819400"/>
          <a:ext cx="1016000" cy="228600"/>
        </p:xfrm>
        <a:graphic>
          <a:graphicData uri="http://schemas.openxmlformats.org/presentationml/2006/ole">
            <p:oleObj spid="_x0000_s2062" name="Equation" r:id="rId9" imgW="1015920" imgH="228600" progId="Equation.3">
              <p:embed/>
            </p:oleObj>
          </a:graphicData>
        </a:graphic>
      </p:graphicFrame>
      <p:graphicFrame>
        <p:nvGraphicFramePr>
          <p:cNvPr id="22" name="Object 21"/>
          <p:cNvGraphicFramePr>
            <a:graphicFrameLocks noChangeAspect="1"/>
          </p:cNvGraphicFramePr>
          <p:nvPr/>
        </p:nvGraphicFramePr>
        <p:xfrm>
          <a:off x="7188200" y="3314700"/>
          <a:ext cx="863600" cy="228600"/>
        </p:xfrm>
        <a:graphic>
          <a:graphicData uri="http://schemas.openxmlformats.org/presentationml/2006/ole">
            <p:oleObj spid="_x0000_s2063" name="Equation" r:id="rId10" imgW="863280" imgH="228600" progId="Equation.3">
              <p:embed/>
            </p:oleObj>
          </a:graphicData>
        </a:graphic>
      </p:graphicFrame>
      <p:graphicFrame>
        <p:nvGraphicFramePr>
          <p:cNvPr id="23" name="Object 22"/>
          <p:cNvGraphicFramePr>
            <a:graphicFrameLocks noChangeAspect="1"/>
          </p:cNvGraphicFramePr>
          <p:nvPr/>
        </p:nvGraphicFramePr>
        <p:xfrm>
          <a:off x="4616450" y="3886200"/>
          <a:ext cx="952500" cy="241300"/>
        </p:xfrm>
        <a:graphic>
          <a:graphicData uri="http://schemas.openxmlformats.org/presentationml/2006/ole">
            <p:oleObj spid="_x0000_s2064" name="Equation" r:id="rId11" imgW="952200" imgH="241200" progId="Equation.3">
              <p:embed/>
            </p:oleObj>
          </a:graphicData>
        </a:graphic>
      </p:graphicFrame>
      <p:graphicFrame>
        <p:nvGraphicFramePr>
          <p:cNvPr id="24" name="Object 23"/>
          <p:cNvGraphicFramePr>
            <a:graphicFrameLocks noChangeAspect="1"/>
          </p:cNvGraphicFramePr>
          <p:nvPr/>
        </p:nvGraphicFramePr>
        <p:xfrm>
          <a:off x="7188200" y="3854450"/>
          <a:ext cx="635000" cy="241300"/>
        </p:xfrm>
        <a:graphic>
          <a:graphicData uri="http://schemas.openxmlformats.org/presentationml/2006/ole">
            <p:oleObj spid="_x0000_s2065" name="Equation" r:id="rId12" imgW="634680" imgH="241200" progId="Equation.3">
              <p:embed/>
            </p:oleObj>
          </a:graphicData>
        </a:graphic>
      </p:graphicFrame>
      <p:graphicFrame>
        <p:nvGraphicFramePr>
          <p:cNvPr id="25" name="Object 24"/>
          <p:cNvGraphicFramePr>
            <a:graphicFrameLocks noChangeAspect="1"/>
          </p:cNvGraphicFramePr>
          <p:nvPr/>
        </p:nvGraphicFramePr>
        <p:xfrm>
          <a:off x="4870450" y="4241800"/>
          <a:ext cx="622300" cy="660400"/>
        </p:xfrm>
        <a:graphic>
          <a:graphicData uri="http://schemas.openxmlformats.org/presentationml/2006/ole">
            <p:oleObj spid="_x0000_s2066" name="Equation" r:id="rId13" imgW="622080" imgH="660240" progId="Equation.3">
              <p:embed/>
            </p:oleObj>
          </a:graphicData>
        </a:graphic>
      </p:graphicFrame>
      <p:graphicFrame>
        <p:nvGraphicFramePr>
          <p:cNvPr id="26" name="Object 25"/>
          <p:cNvGraphicFramePr>
            <a:graphicFrameLocks noChangeAspect="1"/>
          </p:cNvGraphicFramePr>
          <p:nvPr/>
        </p:nvGraphicFramePr>
        <p:xfrm>
          <a:off x="7194550" y="4381500"/>
          <a:ext cx="812800" cy="685800"/>
        </p:xfrm>
        <a:graphic>
          <a:graphicData uri="http://schemas.openxmlformats.org/presentationml/2006/ole">
            <p:oleObj spid="_x0000_s2067" name="Equation" r:id="rId14" imgW="812520" imgH="685800" progId="Equation.3">
              <p:embed/>
            </p:oleObj>
          </a:graphicData>
        </a:graphic>
      </p:graphicFrame>
      <p:graphicFrame>
        <p:nvGraphicFramePr>
          <p:cNvPr id="33" name="Object 32"/>
          <p:cNvGraphicFramePr>
            <a:graphicFrameLocks noChangeAspect="1"/>
          </p:cNvGraphicFramePr>
          <p:nvPr/>
        </p:nvGraphicFramePr>
        <p:xfrm>
          <a:off x="5016500" y="1752600"/>
          <a:ext cx="165100" cy="228600"/>
        </p:xfrm>
        <a:graphic>
          <a:graphicData uri="http://schemas.openxmlformats.org/presentationml/2006/ole">
            <p:oleObj spid="_x0000_s2074" name="Equation" r:id="rId15" imgW="164880" imgH="228600" progId="Equation.3">
              <p:embed/>
            </p:oleObj>
          </a:graphicData>
        </a:graphic>
      </p:graphicFrame>
      <p:graphicFrame>
        <p:nvGraphicFramePr>
          <p:cNvPr id="34" name="Object 33"/>
          <p:cNvGraphicFramePr>
            <a:graphicFrameLocks noChangeAspect="1"/>
          </p:cNvGraphicFramePr>
          <p:nvPr/>
        </p:nvGraphicFramePr>
        <p:xfrm>
          <a:off x="4711700" y="3352800"/>
          <a:ext cx="622300" cy="228600"/>
        </p:xfrm>
        <a:graphic>
          <a:graphicData uri="http://schemas.openxmlformats.org/presentationml/2006/ole">
            <p:oleObj spid="_x0000_s2075" name="Equation" r:id="rId16" imgW="622080" imgH="228600" progId="Equation.3">
              <p:embed/>
            </p:oleObj>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200" b="1" dirty="0" smtClean="0">
                <a:latin typeface="Times New Roman" pitchFamily="18" charset="0"/>
                <a:cs typeface="Times New Roman" pitchFamily="18" charset="0"/>
              </a:rPr>
              <a:t>A6.2. Các hàm phản ứng mẫu </a:t>
            </a:r>
          </a:p>
        </p:txBody>
      </p:sp>
      <p:sp>
        <p:nvSpPr>
          <p:cNvPr id="3" name="Content Placeholder 2"/>
          <p:cNvSpPr>
            <a:spLocks noGrp="1"/>
          </p:cNvSpPr>
          <p:nvPr>
            <p:ph idx="1"/>
          </p:nvPr>
        </p:nvSpPr>
        <p:spPr>
          <a:xfrm>
            <a:off x="0" y="914400"/>
            <a:ext cx="9144000" cy="6248400"/>
          </a:xfrm>
        </p:spPr>
        <p:txBody>
          <a:bodyPr>
            <a:normAutofit/>
          </a:bodyPr>
          <a:lstStyle/>
          <a:p>
            <a:pPr algn="just">
              <a:buNone/>
            </a:pPr>
            <a:r>
              <a:rPr lang="en-US" sz="2200" dirty="0" smtClean="0">
                <a:latin typeface="Times New Roman" pitchFamily="18" charset="0"/>
                <a:cs typeface="Times New Roman" pitchFamily="18" charset="0"/>
              </a:rPr>
              <a:t>    Tại các tần số rất cao,                           mà nó cho</a:t>
            </a:r>
          </a:p>
          <a:p>
            <a:pPr algn="just">
              <a:buNone/>
            </a:pPr>
            <a:r>
              <a:rPr lang="en-US" sz="2200" dirty="0" smtClean="0">
                <a:latin typeface="Times New Roman" pitchFamily="18" charset="0"/>
                <a:cs typeface="Times New Roman" pitchFamily="18" charset="0"/>
              </a:rPr>
              <a:t>                       trong đó        là tần số plasma. Tính chất này của các điện tử giống như tính chất của một plasma ở các tần số cao. Nó đã được khẳng định trong phần 10.1.3 và dùng để rút ra các qui tắc cộng. Nó rút ra từ           tại các thời gian nhỏ ngay sau khi tác dụng xung của điện trường và trước khi xảy ra bất kì sự nới lỏng nào. Do đó, nó many tính phổ quát.</a:t>
            </a:r>
          </a:p>
          <a:p>
            <a:pPr algn="just">
              <a:buNone/>
            </a:pPr>
            <a:r>
              <a:rPr lang="en-US" sz="2200" dirty="0" smtClean="0">
                <a:latin typeface="Times New Roman" pitchFamily="18" charset="0"/>
                <a:cs typeface="Times New Roman" pitchFamily="18" charset="0"/>
              </a:rPr>
              <a:t>    Công thức Drude được vẽ đồ thị trên hình </a:t>
            </a:r>
            <a:r>
              <a:rPr lang="en-US" sz="2200" i="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6.2 với các giá trị gần đúng đối với </a:t>
            </a:r>
            <a:r>
              <a:rPr lang="en-US" sz="2200" i="1" dirty="0" smtClean="0">
                <a:latin typeface="Times New Roman" pitchFamily="18" charset="0"/>
                <a:cs typeface="Times New Roman" pitchFamily="18" charset="0"/>
              </a:rPr>
              <a:t>n</a:t>
            </a:r>
            <a:r>
              <a:rPr lang="en-US" sz="2200" dirty="0" smtClean="0">
                <a:latin typeface="Times New Roman" pitchFamily="18" charset="0"/>
                <a:cs typeface="Times New Roman" pitchFamily="18" charset="0"/>
              </a:rPr>
              <a:t>- GaAs pha tạp mạnh. Phần thực của độ dẫn giảm đơn điệu như một hàm của tần số trong lúc phần ảo</a:t>
            </a:r>
          </a:p>
          <a:p>
            <a:pPr algn="just">
              <a:buNone/>
            </a:pPr>
            <a:r>
              <a:rPr lang="en-US" sz="18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tăng tới một     đỉnh    mở   rộng</a:t>
            </a:r>
            <a:endParaRPr lang="en-US" sz="1800" b="1" dirty="0" smtClean="0">
              <a:latin typeface="Times New Roman" pitchFamily="18" charset="0"/>
              <a:cs typeface="Times New Roman" pitchFamily="18" charset="0"/>
            </a:endParaRPr>
          </a:p>
          <a:p>
            <a:pPr algn="just">
              <a:buNone/>
            </a:pPr>
            <a:r>
              <a:rPr lang="en-US" sz="18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trước khi giảm chậm. Nó</a:t>
            </a:r>
            <a:endParaRPr lang="en-US" sz="1800" b="1" dirty="0" smtClean="0">
              <a:latin typeface="Times New Roman" pitchFamily="18" charset="0"/>
              <a:cs typeface="Times New Roman" pitchFamily="18" charset="0"/>
            </a:endParaRPr>
          </a:p>
          <a:p>
            <a:pPr algn="just">
              <a:buNone/>
            </a:pPr>
            <a:endParaRPr lang="en-US" sz="1800" b="1" dirty="0" smtClean="0">
              <a:latin typeface="Times New Roman" pitchFamily="18" charset="0"/>
              <a:cs typeface="Times New Roman" pitchFamily="18" charset="0"/>
            </a:endParaRPr>
          </a:p>
          <a:p>
            <a:pPr algn="just">
              <a:buNone/>
            </a:pPr>
            <a:r>
              <a:rPr lang="en-US" sz="1800" b="1" dirty="0" smtClean="0">
                <a:latin typeface="Times New Roman" pitchFamily="18" charset="0"/>
                <a:cs typeface="Times New Roman" pitchFamily="18" charset="0"/>
              </a:rPr>
              <a:t>Hình </a:t>
            </a:r>
            <a:r>
              <a:rPr lang="en-US" sz="1800" b="1" i="1" dirty="0" smtClean="0">
                <a:latin typeface="Times New Roman" pitchFamily="18" charset="0"/>
                <a:cs typeface="Times New Roman" pitchFamily="18" charset="0"/>
              </a:rPr>
              <a:t>A</a:t>
            </a:r>
            <a:r>
              <a:rPr lang="en-US" sz="1800" b="1" dirty="0" smtClean="0">
                <a:latin typeface="Times New Roman" pitchFamily="18" charset="0"/>
                <a:cs typeface="Times New Roman" pitchFamily="18" charset="0"/>
              </a:rPr>
              <a:t>6.2. </a:t>
            </a:r>
            <a:r>
              <a:rPr lang="en-US" sz="1800" dirty="0" smtClean="0">
                <a:latin typeface="Times New Roman" pitchFamily="18" charset="0"/>
                <a:cs typeface="Times New Roman" pitchFamily="18" charset="0"/>
              </a:rPr>
              <a:t>Các phần thực và ảo của độ dẫn </a:t>
            </a:r>
          </a:p>
          <a:p>
            <a:pPr algn="just">
              <a:buNone/>
            </a:pPr>
            <a:r>
              <a:rPr lang="en-US" sz="1800" dirty="0" smtClean="0">
                <a:latin typeface="Times New Roman" pitchFamily="18" charset="0"/>
                <a:cs typeface="Times New Roman" pitchFamily="18" charset="0"/>
              </a:rPr>
              <a:t>trong mẫu Drude đối với GaAs với mật độ</a:t>
            </a:r>
          </a:p>
          <a:p>
            <a:pPr algn="just">
              <a:buNone/>
            </a:pPr>
            <a:r>
              <a:rPr lang="en-US" sz="1800" dirty="0" smtClean="0">
                <a:latin typeface="Times New Roman" pitchFamily="18" charset="0"/>
                <a:cs typeface="Times New Roman" pitchFamily="18" charset="0"/>
              </a:rPr>
              <a:t>điện tử là                    và   </a:t>
            </a:r>
            <a:r>
              <a:rPr lang="en-US" sz="2200" dirty="0" smtClean="0">
                <a:latin typeface="Times New Roman" pitchFamily="18" charset="0"/>
                <a:cs typeface="Times New Roman" pitchFamily="18" charset="0"/>
              </a:rPr>
              <a:t>       </a:t>
            </a:r>
          </a:p>
        </p:txBody>
      </p:sp>
      <p:graphicFrame>
        <p:nvGraphicFramePr>
          <p:cNvPr id="51212" name="Object 12"/>
          <p:cNvGraphicFramePr>
            <a:graphicFrameLocks noChangeAspect="1"/>
          </p:cNvGraphicFramePr>
          <p:nvPr/>
        </p:nvGraphicFramePr>
        <p:xfrm>
          <a:off x="2438400" y="6070600"/>
          <a:ext cx="1244600" cy="330200"/>
        </p:xfrm>
        <a:graphic>
          <a:graphicData uri="http://schemas.openxmlformats.org/presentationml/2006/ole">
            <p:oleObj spid="_x0000_s51212" name="Equation" r:id="rId4" imgW="622080" imgH="203040" progId="Equation.3">
              <p:embed/>
            </p:oleObj>
          </a:graphicData>
        </a:graphic>
      </p:graphicFrame>
      <p:graphicFrame>
        <p:nvGraphicFramePr>
          <p:cNvPr id="51213" name="Object 13"/>
          <p:cNvGraphicFramePr>
            <a:graphicFrameLocks noChangeAspect="1"/>
          </p:cNvGraphicFramePr>
          <p:nvPr/>
        </p:nvGraphicFramePr>
        <p:xfrm>
          <a:off x="1041400" y="5994400"/>
          <a:ext cx="1016000" cy="330200"/>
        </p:xfrm>
        <a:graphic>
          <a:graphicData uri="http://schemas.openxmlformats.org/presentationml/2006/ole">
            <p:oleObj spid="_x0000_s51213" name="Equation" r:id="rId5" imgW="507960" imgH="203040" progId="Equation.3">
              <p:embed/>
            </p:oleObj>
          </a:graphicData>
        </a:graphic>
      </p:graphicFrame>
      <p:graphicFrame>
        <p:nvGraphicFramePr>
          <p:cNvPr id="51214" name="Object 14"/>
          <p:cNvGraphicFramePr>
            <a:graphicFrameLocks noChangeAspect="1"/>
          </p:cNvGraphicFramePr>
          <p:nvPr/>
        </p:nvGraphicFramePr>
        <p:xfrm>
          <a:off x="7721600" y="2011363"/>
          <a:ext cx="584200" cy="350837"/>
        </p:xfrm>
        <a:graphic>
          <a:graphicData uri="http://schemas.openxmlformats.org/presentationml/2006/ole">
            <p:oleObj spid="_x0000_s51214" name="Equation" r:id="rId6" imgW="291960" imgH="215640" progId="Equation.3">
              <p:embed/>
            </p:oleObj>
          </a:graphicData>
        </a:graphic>
      </p:graphicFrame>
      <p:graphicFrame>
        <p:nvGraphicFramePr>
          <p:cNvPr id="51215" name="Object 15"/>
          <p:cNvGraphicFramePr>
            <a:graphicFrameLocks noChangeAspect="1"/>
          </p:cNvGraphicFramePr>
          <p:nvPr/>
        </p:nvGraphicFramePr>
        <p:xfrm>
          <a:off x="2870200" y="1371600"/>
          <a:ext cx="406400" cy="392113"/>
        </p:xfrm>
        <a:graphic>
          <a:graphicData uri="http://schemas.openxmlformats.org/presentationml/2006/ole">
            <p:oleObj spid="_x0000_s51215" name="Equation" r:id="rId7" imgW="203040" imgH="241200" progId="Equation.3">
              <p:embed/>
            </p:oleObj>
          </a:graphicData>
        </a:graphic>
      </p:graphicFrame>
      <p:graphicFrame>
        <p:nvGraphicFramePr>
          <p:cNvPr id="51216" name="Object 16"/>
          <p:cNvGraphicFramePr>
            <a:graphicFrameLocks noChangeAspect="1"/>
          </p:cNvGraphicFramePr>
          <p:nvPr/>
        </p:nvGraphicFramePr>
        <p:xfrm>
          <a:off x="406400" y="1339850"/>
          <a:ext cx="1270000" cy="412750"/>
        </p:xfrm>
        <a:graphic>
          <a:graphicData uri="http://schemas.openxmlformats.org/presentationml/2006/ole">
            <p:oleObj spid="_x0000_s51216" name="Equation" r:id="rId8" imgW="634680" imgH="253800" progId="Equation.3">
              <p:embed/>
            </p:oleObj>
          </a:graphicData>
        </a:graphic>
      </p:graphicFrame>
      <p:graphicFrame>
        <p:nvGraphicFramePr>
          <p:cNvPr id="51217" name="Object 17"/>
          <p:cNvGraphicFramePr>
            <a:graphicFrameLocks noChangeAspect="1"/>
          </p:cNvGraphicFramePr>
          <p:nvPr/>
        </p:nvGraphicFramePr>
        <p:xfrm>
          <a:off x="5943600" y="990600"/>
          <a:ext cx="3124200" cy="412750"/>
        </p:xfrm>
        <a:graphic>
          <a:graphicData uri="http://schemas.openxmlformats.org/presentationml/2006/ole">
            <p:oleObj spid="_x0000_s51217" name="Equation" r:id="rId9" imgW="1562040" imgH="253800" progId="Equation.3">
              <p:embed/>
            </p:oleObj>
          </a:graphicData>
        </a:graphic>
      </p:graphicFrame>
      <p:graphicFrame>
        <p:nvGraphicFramePr>
          <p:cNvPr id="51218" name="Object 18"/>
          <p:cNvGraphicFramePr>
            <a:graphicFrameLocks noChangeAspect="1"/>
          </p:cNvGraphicFramePr>
          <p:nvPr/>
        </p:nvGraphicFramePr>
        <p:xfrm>
          <a:off x="2895600" y="914400"/>
          <a:ext cx="1752600" cy="330200"/>
        </p:xfrm>
        <a:graphic>
          <a:graphicData uri="http://schemas.openxmlformats.org/presentationml/2006/ole">
            <p:oleObj spid="_x0000_s51218" name="Equation" r:id="rId10" imgW="876240" imgH="203040" progId="Equation.3">
              <p:embed/>
            </p:oleObj>
          </a:graphicData>
        </a:graphic>
      </p:graphicFrame>
      <p:pic>
        <p:nvPicPr>
          <p:cNvPr id="51220" name="Picture 20"/>
          <p:cNvPicPr>
            <a:picLocks noChangeAspect="1" noChangeArrowheads="1"/>
          </p:cNvPicPr>
          <p:nvPr/>
        </p:nvPicPr>
        <p:blipFill>
          <a:blip r:embed="rId11" cstate="print"/>
          <a:srcRect/>
          <a:stretch>
            <a:fillRect/>
          </a:stretch>
        </p:blipFill>
        <p:spPr bwMode="auto">
          <a:xfrm>
            <a:off x="4254500" y="3746500"/>
            <a:ext cx="4889500" cy="3111500"/>
          </a:xfrm>
          <a:prstGeom prst="rect">
            <a:avLst/>
          </a:prstGeom>
          <a:noFill/>
          <a:ln w="9525">
            <a:noFill/>
            <a:miter lim="800000"/>
            <a:headEnd/>
            <a:tailEnd/>
          </a:ln>
          <a:effectLst/>
        </p:spPr>
      </p:pic>
      <p:graphicFrame>
        <p:nvGraphicFramePr>
          <p:cNvPr id="51222" name="Object 22"/>
          <p:cNvGraphicFramePr>
            <a:graphicFrameLocks noChangeAspect="1"/>
          </p:cNvGraphicFramePr>
          <p:nvPr/>
        </p:nvGraphicFramePr>
        <p:xfrm>
          <a:off x="330200" y="4587875"/>
          <a:ext cx="1041400" cy="288925"/>
        </p:xfrm>
        <a:graphic>
          <a:graphicData uri="http://schemas.openxmlformats.org/presentationml/2006/ole">
            <p:oleObj spid="_x0000_s51222" name="Equation" r:id="rId12" imgW="520560" imgH="177480"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200" b="1" dirty="0" smtClean="0">
                <a:latin typeface="Times New Roman" pitchFamily="18" charset="0"/>
                <a:cs typeface="Times New Roman" pitchFamily="18" charset="0"/>
              </a:rPr>
              <a:t>A6.2. Các hàm phản ứng mẫu </a:t>
            </a:r>
          </a:p>
        </p:txBody>
      </p:sp>
      <p:sp>
        <p:nvSpPr>
          <p:cNvPr id="3" name="Content Placeholder 2"/>
          <p:cNvSpPr>
            <a:spLocks noGrp="1"/>
          </p:cNvSpPr>
          <p:nvPr>
            <p:ph idx="1"/>
          </p:nvPr>
        </p:nvSpPr>
        <p:spPr>
          <a:xfrm>
            <a:off x="0" y="914400"/>
            <a:ext cx="9144000" cy="6248400"/>
          </a:xfrm>
        </p:spPr>
        <p:txBody>
          <a:bodyPr>
            <a:normAutofit/>
          </a:bodyPr>
          <a:lstStyle/>
          <a:p>
            <a:pPr algn="just">
              <a:buNone/>
            </a:pPr>
            <a:r>
              <a:rPr lang="en-US" sz="2200" dirty="0" smtClean="0">
                <a:latin typeface="Times New Roman" pitchFamily="18" charset="0"/>
                <a:cs typeface="Times New Roman" pitchFamily="18" charset="0"/>
              </a:rPr>
              <a:t>    là một mô hình hợp lí đối với phản ứng quang của các hệ với các điện tử tự do ví dụ như các kim loại đơn giản hoặc các bán dẫn pha tạp mạnh.</a:t>
            </a:r>
          </a:p>
          <a:p>
            <a:pPr algn="just">
              <a:buNone/>
            </a:pPr>
            <a:r>
              <a:rPr lang="en-US" sz="2200" dirty="0" smtClean="0">
                <a:latin typeface="Times New Roman" pitchFamily="18" charset="0"/>
                <a:cs typeface="Times New Roman" pitchFamily="18" charset="0"/>
              </a:rPr>
              <a:t>    Giới hạn              cho                                                             Bây giờ không có lực ma sát làm tiêu tán năng lượng mà các điện tử có được từ trường tác dụng. Do đó, nó mô tả các điện tử hoàn toàn tự do hoặc một plasma không va chạm (phần 9.4.1).</a:t>
            </a:r>
          </a:p>
          <a:p>
            <a:pPr algn="just">
              <a:buNone/>
            </a:pPr>
            <a:r>
              <a:rPr lang="en-US" sz="2200" dirty="0" smtClean="0">
                <a:latin typeface="Times New Roman" pitchFamily="18" charset="0"/>
                <a:cs typeface="Times New Roman" pitchFamily="18" charset="0"/>
              </a:rPr>
              <a:t>    </a:t>
            </a:r>
            <a:r>
              <a:rPr lang="en-US" sz="2200" b="1" i="1" dirty="0" smtClean="0">
                <a:latin typeface="Times New Roman" pitchFamily="18" charset="0"/>
                <a:cs typeface="Times New Roman" pitchFamily="18" charset="0"/>
              </a:rPr>
              <a:t>A6.2.2. Các điện tử liên kết: Mẫu Lorentz</a:t>
            </a:r>
          </a:p>
          <a:p>
            <a:pPr algn="just">
              <a:buNone/>
            </a:pPr>
            <a:r>
              <a:rPr lang="en-US" sz="2200" b="1"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Các điện tử trong một điện môi liên kết chặt với các nguyên tử. Do đó, chúng “rung chuông” tại tần số cộng hưởng       của chúng để phản ứng với một điện trường thay vì chảy giống như trong một kim loại. Điều này định nghĩa mẫu Lorentz. Độ dẫn như một hàm của thời gian trở thành</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và nó có biến đổi Fourier là      </a:t>
            </a:r>
          </a:p>
        </p:txBody>
      </p:sp>
      <p:graphicFrame>
        <p:nvGraphicFramePr>
          <p:cNvPr id="52239" name="Object 15"/>
          <p:cNvGraphicFramePr>
            <a:graphicFrameLocks noChangeAspect="1"/>
          </p:cNvGraphicFramePr>
          <p:nvPr/>
        </p:nvGraphicFramePr>
        <p:xfrm>
          <a:off x="1447800" y="6073775"/>
          <a:ext cx="6705600" cy="784225"/>
        </p:xfrm>
        <a:graphic>
          <a:graphicData uri="http://schemas.openxmlformats.org/presentationml/2006/ole">
            <p:oleObj spid="_x0000_s52239" name="Equation" r:id="rId4" imgW="3352680" imgH="482400" progId="Equation.3">
              <p:embed/>
            </p:oleObj>
          </a:graphicData>
        </a:graphic>
      </p:graphicFrame>
      <p:graphicFrame>
        <p:nvGraphicFramePr>
          <p:cNvPr id="52240" name="Object 16"/>
          <p:cNvGraphicFramePr>
            <a:graphicFrameLocks noChangeAspect="1"/>
          </p:cNvGraphicFramePr>
          <p:nvPr/>
        </p:nvGraphicFramePr>
        <p:xfrm>
          <a:off x="2311400" y="4957762"/>
          <a:ext cx="4343400" cy="681038"/>
        </p:xfrm>
        <a:graphic>
          <a:graphicData uri="http://schemas.openxmlformats.org/presentationml/2006/ole">
            <p:oleObj spid="_x0000_s52240" name="Equation" r:id="rId5" imgW="2171520" imgH="419040" progId="Equation.3">
              <p:embed/>
            </p:oleObj>
          </a:graphicData>
        </a:graphic>
      </p:graphicFrame>
      <p:graphicFrame>
        <p:nvGraphicFramePr>
          <p:cNvPr id="52241" name="Object 17"/>
          <p:cNvGraphicFramePr>
            <a:graphicFrameLocks noChangeAspect="1"/>
          </p:cNvGraphicFramePr>
          <p:nvPr/>
        </p:nvGraphicFramePr>
        <p:xfrm>
          <a:off x="4876800" y="3810000"/>
          <a:ext cx="381000" cy="371475"/>
        </p:xfrm>
        <a:graphic>
          <a:graphicData uri="http://schemas.openxmlformats.org/presentationml/2006/ole">
            <p:oleObj spid="_x0000_s52241" name="Equation" r:id="rId6" imgW="190440" imgH="228600" progId="Equation.3">
              <p:embed/>
            </p:oleObj>
          </a:graphicData>
        </a:graphic>
      </p:graphicFrame>
      <p:graphicFrame>
        <p:nvGraphicFramePr>
          <p:cNvPr id="52242" name="Object 18"/>
          <p:cNvGraphicFramePr>
            <a:graphicFrameLocks noChangeAspect="1"/>
          </p:cNvGraphicFramePr>
          <p:nvPr/>
        </p:nvGraphicFramePr>
        <p:xfrm>
          <a:off x="2819400" y="1676400"/>
          <a:ext cx="4140200" cy="412750"/>
        </p:xfrm>
        <a:graphic>
          <a:graphicData uri="http://schemas.openxmlformats.org/presentationml/2006/ole">
            <p:oleObj spid="_x0000_s52242" name="Equation" r:id="rId7" imgW="2070000" imgH="253800" progId="Equation.3">
              <p:embed/>
            </p:oleObj>
          </a:graphicData>
        </a:graphic>
      </p:graphicFrame>
      <p:graphicFrame>
        <p:nvGraphicFramePr>
          <p:cNvPr id="52243" name="Object 19"/>
          <p:cNvGraphicFramePr>
            <a:graphicFrameLocks noChangeAspect="1"/>
          </p:cNvGraphicFramePr>
          <p:nvPr/>
        </p:nvGraphicFramePr>
        <p:xfrm>
          <a:off x="1371600" y="1752600"/>
          <a:ext cx="889000" cy="227013"/>
        </p:xfrm>
        <a:graphic>
          <a:graphicData uri="http://schemas.openxmlformats.org/presentationml/2006/ole">
            <p:oleObj spid="_x0000_s52243" name="Equation" r:id="rId8" imgW="444240" imgH="13968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200" b="1" dirty="0" smtClean="0">
                <a:latin typeface="Times New Roman" pitchFamily="18" charset="0"/>
                <a:cs typeface="Times New Roman" pitchFamily="18" charset="0"/>
              </a:rPr>
              <a:t>A6.2. Các hàm phản ứng mẫu </a:t>
            </a:r>
          </a:p>
        </p:txBody>
      </p:sp>
      <p:sp>
        <p:nvSpPr>
          <p:cNvPr id="3" name="Content Placeholder 2"/>
          <p:cNvSpPr>
            <a:spLocks noGrp="1"/>
          </p:cNvSpPr>
          <p:nvPr>
            <p:ph idx="1"/>
          </p:nvPr>
        </p:nvSpPr>
        <p:spPr>
          <a:xfrm>
            <a:off x="0" y="914400"/>
            <a:ext cx="9144000" cy="6248400"/>
          </a:xfrm>
        </p:spPr>
        <p:txBody>
          <a:bodyPr>
            <a:normAutofit/>
          </a:bodyPr>
          <a:lstStyle/>
          <a:p>
            <a:pPr algn="just">
              <a:buNone/>
            </a:pPr>
            <a:r>
              <a:rPr lang="en-US" sz="2200" dirty="0" smtClean="0">
                <a:latin typeface="Times New Roman" pitchFamily="18" charset="0"/>
                <a:cs typeface="Times New Roman" pitchFamily="18" charset="0"/>
              </a:rPr>
              <a:t>    Mẫu được sử dụng thường xuyên hơn  đối    với   hằng    số    điện môi.    Đặt </a:t>
            </a:r>
          </a:p>
          <a:p>
            <a:pPr algn="just">
              <a:buNone/>
            </a:pPr>
            <a:r>
              <a:rPr lang="en-US" sz="2200" dirty="0" smtClean="0">
                <a:latin typeface="Times New Roman" pitchFamily="18" charset="0"/>
                <a:cs typeface="Times New Roman" pitchFamily="18" charset="0"/>
              </a:rPr>
              <a:t>                        để cho gọn và                như là bề rộng đầy đủ tại   cực   đại   một </a:t>
            </a:r>
          </a:p>
          <a:p>
            <a:pPr algn="just">
              <a:buNone/>
            </a:pPr>
            <a:r>
              <a:rPr lang="en-US" sz="2200" dirty="0" smtClean="0">
                <a:latin typeface="Times New Roman" pitchFamily="18" charset="0"/>
                <a:cs typeface="Times New Roman" pitchFamily="18" charset="0"/>
              </a:rPr>
              <a:t>                       nửa của đỉnh nhọn Lorentz. Khi đó, </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Dạng chặt thứ hai đúng nếu sự tắt dần là nhỏ mà nó hầu như luôn luôn đúng. Các kết quả này cũng có thể được rút ra từ phản ứng của một dao động tử điều hoà tắt dần.</a:t>
            </a:r>
          </a:p>
          <a:p>
            <a:pPr algn="just">
              <a:buNone/>
            </a:pPr>
            <a:r>
              <a:rPr lang="en-US" sz="2200" dirty="0" smtClean="0">
                <a:latin typeface="Times New Roman" pitchFamily="18" charset="0"/>
                <a:cs typeface="Times New Roman" pitchFamily="18" charset="0"/>
              </a:rPr>
              <a:t>    Các phần thực và ảo của       được vẽ đồ thị trên hình </a:t>
            </a:r>
            <a:r>
              <a:rPr lang="en-US" sz="2200" i="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6.3 đối với  </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Các giá trị này cung cấp một mô hình gần đúng đối với phản ứng quang của GaAs. Phần ảo có một đỉnh nhọn Lorentz tại                Nó là điển hình cho phản ứng của một dao động tử tắt dần cưỡng bức. Có  một  vùng  “tán  sắc  dị                                   </a:t>
            </a:r>
          </a:p>
        </p:txBody>
      </p:sp>
      <p:graphicFrame>
        <p:nvGraphicFramePr>
          <p:cNvPr id="52238" name="Object 14"/>
          <p:cNvGraphicFramePr>
            <a:graphicFrameLocks noChangeAspect="1"/>
          </p:cNvGraphicFramePr>
          <p:nvPr/>
        </p:nvGraphicFramePr>
        <p:xfrm>
          <a:off x="304800" y="1295400"/>
          <a:ext cx="1270000" cy="742950"/>
        </p:xfrm>
        <a:graphic>
          <a:graphicData uri="http://schemas.openxmlformats.org/presentationml/2006/ole">
            <p:oleObj spid="_x0000_s53254" name="Equation" r:id="rId4" imgW="634680" imgH="457200" progId="Equation.3">
              <p:embed/>
            </p:oleObj>
          </a:graphicData>
        </a:graphic>
      </p:graphicFrame>
      <p:graphicFrame>
        <p:nvGraphicFramePr>
          <p:cNvPr id="53260" name="Object 12"/>
          <p:cNvGraphicFramePr>
            <a:graphicFrameLocks noChangeAspect="1"/>
          </p:cNvGraphicFramePr>
          <p:nvPr/>
        </p:nvGraphicFramePr>
        <p:xfrm>
          <a:off x="5740400" y="5943600"/>
          <a:ext cx="965200" cy="371475"/>
        </p:xfrm>
        <a:graphic>
          <a:graphicData uri="http://schemas.openxmlformats.org/presentationml/2006/ole">
            <p:oleObj spid="_x0000_s53260" name="Equation" r:id="rId5" imgW="482400" imgH="228600" progId="Equation.3">
              <p:embed/>
            </p:oleObj>
          </a:graphicData>
        </a:graphic>
      </p:graphicFrame>
      <p:graphicFrame>
        <p:nvGraphicFramePr>
          <p:cNvPr id="53261" name="Object 13"/>
          <p:cNvGraphicFramePr>
            <a:graphicFrameLocks noChangeAspect="1"/>
          </p:cNvGraphicFramePr>
          <p:nvPr/>
        </p:nvGraphicFramePr>
        <p:xfrm>
          <a:off x="2260600" y="5181600"/>
          <a:ext cx="4216400" cy="392113"/>
        </p:xfrm>
        <a:graphic>
          <a:graphicData uri="http://schemas.openxmlformats.org/presentationml/2006/ole">
            <p:oleObj spid="_x0000_s53261" name="Equation" r:id="rId6" imgW="2108160" imgH="241200" progId="Equation.3">
              <p:embed/>
            </p:oleObj>
          </a:graphicData>
        </a:graphic>
      </p:graphicFrame>
      <p:graphicFrame>
        <p:nvGraphicFramePr>
          <p:cNvPr id="53262" name="Object 14"/>
          <p:cNvGraphicFramePr>
            <a:graphicFrameLocks noChangeAspect="1"/>
          </p:cNvGraphicFramePr>
          <p:nvPr/>
        </p:nvGraphicFramePr>
        <p:xfrm>
          <a:off x="3200400" y="4865687"/>
          <a:ext cx="381000" cy="392113"/>
        </p:xfrm>
        <a:graphic>
          <a:graphicData uri="http://schemas.openxmlformats.org/presentationml/2006/ole">
            <p:oleObj spid="_x0000_s53262" name="Equation" r:id="rId7" imgW="190440" imgH="241200" progId="Equation.3">
              <p:embed/>
            </p:oleObj>
          </a:graphicData>
        </a:graphic>
      </p:graphicFrame>
      <p:graphicFrame>
        <p:nvGraphicFramePr>
          <p:cNvPr id="53263" name="Object 15"/>
          <p:cNvGraphicFramePr>
            <a:graphicFrameLocks noChangeAspect="1"/>
          </p:cNvGraphicFramePr>
          <p:nvPr/>
        </p:nvGraphicFramePr>
        <p:xfrm>
          <a:off x="1219200" y="2133600"/>
          <a:ext cx="6959600" cy="1568450"/>
        </p:xfrm>
        <a:graphic>
          <a:graphicData uri="http://schemas.openxmlformats.org/presentationml/2006/ole">
            <p:oleObj spid="_x0000_s53263" name="Equation" r:id="rId8" imgW="3479760" imgH="965160" progId="Equation.3">
              <p:embed/>
            </p:oleObj>
          </a:graphicData>
        </a:graphic>
      </p:graphicFrame>
      <p:graphicFrame>
        <p:nvGraphicFramePr>
          <p:cNvPr id="53264" name="Object 16"/>
          <p:cNvGraphicFramePr>
            <a:graphicFrameLocks noChangeAspect="1"/>
          </p:cNvGraphicFramePr>
          <p:nvPr/>
        </p:nvGraphicFramePr>
        <p:xfrm>
          <a:off x="3352800" y="1371600"/>
          <a:ext cx="1041400" cy="330200"/>
        </p:xfrm>
        <a:graphic>
          <a:graphicData uri="http://schemas.openxmlformats.org/presentationml/2006/ole">
            <p:oleObj spid="_x0000_s53264" name="Equation" r:id="rId9" imgW="520560" imgH="203040" progId="Equation.3">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200" b="1" dirty="0" smtClean="0">
                <a:latin typeface="Times New Roman" pitchFamily="18" charset="0"/>
                <a:cs typeface="Times New Roman" pitchFamily="18" charset="0"/>
              </a:rPr>
              <a:t>A6.2. Các hàm phản ứng mẫu </a:t>
            </a:r>
          </a:p>
        </p:txBody>
      </p:sp>
      <p:sp>
        <p:nvSpPr>
          <p:cNvPr id="3" name="Content Placeholder 2"/>
          <p:cNvSpPr>
            <a:spLocks noGrp="1"/>
          </p:cNvSpPr>
          <p:nvPr>
            <p:ph idx="1"/>
          </p:nvPr>
        </p:nvSpPr>
        <p:spPr>
          <a:xfrm>
            <a:off x="0" y="914400"/>
            <a:ext cx="9144000" cy="6248400"/>
          </a:xfrm>
        </p:spPr>
        <p:txBody>
          <a:bodyPr>
            <a:normAutofit/>
          </a:bodyPr>
          <a:lstStyle/>
          <a:p>
            <a:pPr algn="just">
              <a:buNone/>
            </a:pPr>
            <a:r>
              <a:rPr lang="en-US" sz="2200" dirty="0" smtClean="0">
                <a:latin typeface="Times New Roman" pitchFamily="18" charset="0"/>
                <a:cs typeface="Times New Roman" pitchFamily="18" charset="0"/>
              </a:rPr>
              <a:t>    thường” xung quanh đỉnh này trong đó      giảm như một hàm của tần số mà nó bao hàm một vùng trong đó nó là âm.</a:t>
            </a:r>
          </a:p>
          <a:p>
            <a:pPr algn="just">
              <a:buNone/>
            </a:pPr>
            <a:r>
              <a:rPr lang="en-US" sz="2200" dirty="0" smtClean="0">
                <a:latin typeface="Times New Roman" pitchFamily="18" charset="0"/>
                <a:cs typeface="Times New Roman" pitchFamily="18" charset="0"/>
              </a:rPr>
              <a:t>    Một dao động tử đợn thường là quá đơn giản để mô tả các tính chất quang của các vật liệu thực. Một số tần số cộng hưởng khác nhau đã được sử dụng với các trọng số      khác nhau mà nó cho </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Điều này thực tế là giống với (10.18). Để xác nhận nó, lưu ý  rằng  ta  cần  có</a:t>
            </a:r>
          </a:p>
          <a:p>
            <a:pPr algn="just">
              <a:buNone/>
            </a:pPr>
            <a:endParaRPr lang="en-US" sz="1800" b="1" dirty="0" smtClean="0">
              <a:latin typeface="Times New Roman" pitchFamily="18" charset="0"/>
              <a:cs typeface="Times New Roman" pitchFamily="18" charset="0"/>
            </a:endParaRPr>
          </a:p>
          <a:p>
            <a:pPr algn="just">
              <a:buNone/>
            </a:pPr>
            <a:r>
              <a:rPr lang="en-US" sz="1800" b="1" dirty="0" smtClean="0">
                <a:latin typeface="Times New Roman" pitchFamily="18" charset="0"/>
                <a:cs typeface="Times New Roman" pitchFamily="18" charset="0"/>
              </a:rPr>
              <a:t>Hình </a:t>
            </a:r>
            <a:r>
              <a:rPr lang="en-US" sz="1800" b="1" i="1" dirty="0" smtClean="0">
                <a:latin typeface="Times New Roman" pitchFamily="18" charset="0"/>
                <a:cs typeface="Times New Roman" pitchFamily="18" charset="0"/>
              </a:rPr>
              <a:t>A</a:t>
            </a:r>
            <a:r>
              <a:rPr lang="en-US" sz="1800" b="1" dirty="0" smtClean="0">
                <a:latin typeface="Times New Roman" pitchFamily="18" charset="0"/>
                <a:cs typeface="Times New Roman" pitchFamily="18" charset="0"/>
              </a:rPr>
              <a:t>6.3. </a:t>
            </a:r>
            <a:r>
              <a:rPr lang="en-US" sz="1800" dirty="0" smtClean="0">
                <a:latin typeface="Times New Roman" pitchFamily="18" charset="0"/>
                <a:cs typeface="Times New Roman" pitchFamily="18" charset="0"/>
              </a:rPr>
              <a:t>Các phần thực và ảo của hàm </a:t>
            </a:r>
          </a:p>
          <a:p>
            <a:pPr algn="just">
              <a:buNone/>
            </a:pPr>
            <a:r>
              <a:rPr lang="en-US" sz="1800" dirty="0" smtClean="0">
                <a:latin typeface="Times New Roman" pitchFamily="18" charset="0"/>
                <a:cs typeface="Times New Roman" pitchFamily="18" charset="0"/>
              </a:rPr>
              <a:t>điện môi của mẫu Lorentz đối với một dao</a:t>
            </a:r>
          </a:p>
          <a:p>
            <a:pPr algn="just">
              <a:buNone/>
            </a:pPr>
            <a:r>
              <a:rPr lang="en-US" sz="1800" dirty="0" smtClean="0">
                <a:latin typeface="Times New Roman" pitchFamily="18" charset="0"/>
                <a:cs typeface="Times New Roman" pitchFamily="18" charset="0"/>
              </a:rPr>
              <a:t> động tử đơn tại                          bị tắt dần </a:t>
            </a:r>
          </a:p>
          <a:p>
            <a:pPr algn="just">
              <a:buNone/>
            </a:pPr>
            <a:r>
              <a:rPr lang="en-US" sz="1800" dirty="0" smtClean="0">
                <a:latin typeface="Times New Roman" pitchFamily="18" charset="0"/>
                <a:cs typeface="Times New Roman" pitchFamily="18" charset="0"/>
              </a:rPr>
              <a:t>bởi                        với tần  số plasma</a:t>
            </a:r>
          </a:p>
          <a:p>
            <a:pPr algn="just">
              <a:buNone/>
            </a:pPr>
            <a:r>
              <a:rPr lang="en-US" sz="1800" dirty="0" smtClean="0">
                <a:latin typeface="Times New Roman" pitchFamily="18" charset="0"/>
                <a:cs typeface="Times New Roman" pitchFamily="18" charset="0"/>
              </a:rPr>
              <a:t>sao cho    </a:t>
            </a:r>
            <a:r>
              <a:rPr lang="en-US" sz="18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p>
        </p:txBody>
      </p:sp>
      <p:graphicFrame>
        <p:nvGraphicFramePr>
          <p:cNvPr id="52237" name="Object 13"/>
          <p:cNvGraphicFramePr>
            <a:graphicFrameLocks noChangeAspect="1"/>
          </p:cNvGraphicFramePr>
          <p:nvPr/>
        </p:nvGraphicFramePr>
        <p:xfrm>
          <a:off x="838200" y="5638800"/>
          <a:ext cx="1600200" cy="392113"/>
        </p:xfrm>
        <a:graphic>
          <a:graphicData uri="http://schemas.openxmlformats.org/presentationml/2006/ole">
            <p:oleObj spid="_x0000_s54277" name="Equation" r:id="rId4" imgW="799920" imgH="241200" progId="Equation.3">
              <p:embed/>
            </p:oleObj>
          </a:graphicData>
        </a:graphic>
      </p:graphicFrame>
      <p:graphicFrame>
        <p:nvGraphicFramePr>
          <p:cNvPr id="54284" name="Object 12"/>
          <p:cNvGraphicFramePr>
            <a:graphicFrameLocks noChangeAspect="1"/>
          </p:cNvGraphicFramePr>
          <p:nvPr/>
        </p:nvGraphicFramePr>
        <p:xfrm>
          <a:off x="3556000" y="5257800"/>
          <a:ext cx="406400" cy="392113"/>
        </p:xfrm>
        <a:graphic>
          <a:graphicData uri="http://schemas.openxmlformats.org/presentationml/2006/ole">
            <p:oleObj spid="_x0000_s54284" name="Equation" r:id="rId5" imgW="203040" imgH="241200" progId="Equation.3">
              <p:embed/>
            </p:oleObj>
          </a:graphicData>
        </a:graphic>
      </p:graphicFrame>
      <p:graphicFrame>
        <p:nvGraphicFramePr>
          <p:cNvPr id="54285" name="Object 13"/>
          <p:cNvGraphicFramePr>
            <a:graphicFrameLocks noChangeAspect="1"/>
          </p:cNvGraphicFramePr>
          <p:nvPr/>
        </p:nvGraphicFramePr>
        <p:xfrm>
          <a:off x="533400" y="5334000"/>
          <a:ext cx="1193800" cy="330200"/>
        </p:xfrm>
        <a:graphic>
          <a:graphicData uri="http://schemas.openxmlformats.org/presentationml/2006/ole">
            <p:oleObj spid="_x0000_s54285" name="Equation" r:id="rId6" imgW="596880" imgH="203040" progId="Equation.3">
              <p:embed/>
            </p:oleObj>
          </a:graphicData>
        </a:graphic>
      </p:graphicFrame>
      <p:graphicFrame>
        <p:nvGraphicFramePr>
          <p:cNvPr id="54286" name="Object 14"/>
          <p:cNvGraphicFramePr>
            <a:graphicFrameLocks noChangeAspect="1"/>
          </p:cNvGraphicFramePr>
          <p:nvPr/>
        </p:nvGraphicFramePr>
        <p:xfrm>
          <a:off x="1600200" y="4962525"/>
          <a:ext cx="1397000" cy="371475"/>
        </p:xfrm>
        <a:graphic>
          <a:graphicData uri="http://schemas.openxmlformats.org/presentationml/2006/ole">
            <p:oleObj spid="_x0000_s54286" name="Equation" r:id="rId7" imgW="698400" imgH="228600" progId="Equation.3">
              <p:embed/>
            </p:oleObj>
          </a:graphicData>
        </a:graphic>
      </p:graphicFrame>
      <p:graphicFrame>
        <p:nvGraphicFramePr>
          <p:cNvPr id="54287" name="Object 15"/>
          <p:cNvGraphicFramePr>
            <a:graphicFrameLocks noChangeAspect="1"/>
          </p:cNvGraphicFramePr>
          <p:nvPr/>
        </p:nvGraphicFramePr>
        <p:xfrm>
          <a:off x="2209800" y="2665413"/>
          <a:ext cx="5181600" cy="763587"/>
        </p:xfrm>
        <a:graphic>
          <a:graphicData uri="http://schemas.openxmlformats.org/presentationml/2006/ole">
            <p:oleObj spid="_x0000_s54287" name="Equation" r:id="rId8" imgW="2590560" imgH="469800" progId="Equation.3">
              <p:embed/>
            </p:oleObj>
          </a:graphicData>
        </a:graphic>
      </p:graphicFrame>
      <p:graphicFrame>
        <p:nvGraphicFramePr>
          <p:cNvPr id="54288" name="Object 16"/>
          <p:cNvGraphicFramePr>
            <a:graphicFrameLocks noChangeAspect="1"/>
          </p:cNvGraphicFramePr>
          <p:nvPr/>
        </p:nvGraphicFramePr>
        <p:xfrm>
          <a:off x="2209800" y="2371725"/>
          <a:ext cx="304800" cy="371475"/>
        </p:xfrm>
        <a:graphic>
          <a:graphicData uri="http://schemas.openxmlformats.org/presentationml/2006/ole">
            <p:oleObj spid="_x0000_s54288" name="Equation" r:id="rId9" imgW="152280" imgH="228600" progId="Equation.3">
              <p:embed/>
            </p:oleObj>
          </a:graphicData>
        </a:graphic>
      </p:graphicFrame>
      <p:graphicFrame>
        <p:nvGraphicFramePr>
          <p:cNvPr id="54289" name="Object 17"/>
          <p:cNvGraphicFramePr>
            <a:graphicFrameLocks noChangeAspect="1"/>
          </p:cNvGraphicFramePr>
          <p:nvPr/>
        </p:nvGraphicFramePr>
        <p:xfrm>
          <a:off x="4876800" y="990600"/>
          <a:ext cx="304800" cy="350837"/>
        </p:xfrm>
        <a:graphic>
          <a:graphicData uri="http://schemas.openxmlformats.org/presentationml/2006/ole">
            <p:oleObj spid="_x0000_s54289" name="Equation" r:id="rId10" imgW="152280" imgH="215640" progId="Equation.3">
              <p:embed/>
            </p:oleObj>
          </a:graphicData>
        </a:graphic>
      </p:graphicFrame>
      <p:pic>
        <p:nvPicPr>
          <p:cNvPr id="54290" name="Picture 18"/>
          <p:cNvPicPr>
            <a:picLocks noChangeAspect="1" noChangeArrowheads="1"/>
          </p:cNvPicPr>
          <p:nvPr/>
        </p:nvPicPr>
        <p:blipFill>
          <a:blip r:embed="rId11" cstate="print"/>
          <a:srcRect/>
          <a:stretch>
            <a:fillRect/>
          </a:stretch>
        </p:blipFill>
        <p:spPr bwMode="auto">
          <a:xfrm>
            <a:off x="4044950" y="3956050"/>
            <a:ext cx="5099050" cy="290195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200" b="1" dirty="0" smtClean="0">
                <a:latin typeface="Times New Roman" pitchFamily="18" charset="0"/>
                <a:cs typeface="Times New Roman" pitchFamily="18" charset="0"/>
              </a:rPr>
              <a:t>A6.2. Các hàm phản ứng mẫu </a:t>
            </a:r>
          </a:p>
        </p:txBody>
      </p:sp>
      <p:sp>
        <p:nvSpPr>
          <p:cNvPr id="3" name="Content Placeholder 2"/>
          <p:cNvSpPr>
            <a:spLocks noGrp="1"/>
          </p:cNvSpPr>
          <p:nvPr>
            <p:ph idx="1"/>
          </p:nvPr>
        </p:nvSpPr>
        <p:spPr>
          <a:xfrm>
            <a:off x="0" y="914400"/>
            <a:ext cx="9144000" cy="6248400"/>
          </a:xfrm>
        </p:spPr>
        <p:txBody>
          <a:bodyPr>
            <a:normAutofit/>
          </a:bodyPr>
          <a:lstStyle/>
          <a:p>
            <a:pPr algn="just">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để giữ giới hạn tại các tần số cao là                               Các trọng</a:t>
            </a:r>
          </a:p>
          <a:p>
            <a:pPr algn="just">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số       chính là các cường độ dao động tử đưa vào trong phần 8.7 và điều kiện này lại là qui tắc cộng </a:t>
            </a:r>
            <a:r>
              <a:rPr lang="en-US" sz="2200" i="1" dirty="0" smtClean="0">
                <a:latin typeface="Times New Roman" pitchFamily="18" charset="0"/>
                <a:cs typeface="Times New Roman" pitchFamily="18" charset="0"/>
              </a:rPr>
              <a:t>f</a:t>
            </a:r>
            <a:r>
              <a:rPr lang="en-US" sz="2200" dirty="0" smtClean="0">
                <a:latin typeface="Times New Roman" pitchFamily="18" charset="0"/>
                <a:cs typeface="Times New Roman" pitchFamily="18" charset="0"/>
              </a:rPr>
              <a:t> trong phần 10.1.3.  </a:t>
            </a:r>
          </a:p>
          <a:p>
            <a:pPr algn="just">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Như một áp dụng của mẫu Lorentz, ta có thể đánh giá hằng số điện  môi  tĩnh</a:t>
            </a:r>
          </a:p>
          <a:p>
            <a:pPr algn="just">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của một chất bán dẫn. Mẫu Lorentz với một dao động  tử  đơn  tại</a:t>
            </a:r>
          </a:p>
          <a:p>
            <a:pPr algn="just">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(xem (A6.18)) cho </a:t>
            </a:r>
          </a:p>
          <a:p>
            <a:pPr algn="just">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Do sự hấp thụ mạnh xảy ra ngay trên khe vùng, ta có thể đặt                   trong </a:t>
            </a:r>
          </a:p>
          <a:p>
            <a:pPr algn="just">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đó        là trung bình khe vùng quang                                             qua miền Brillouin chứ không phải giá trị cực tiểu của nó mà điều này chỉ xảy ra tại một điểm đơn. Bây giờ                            và do đó, ta cần một giá trị đối với </a:t>
            </a:r>
            <a:r>
              <a:rPr lang="en-US" sz="2200" i="1" dirty="0" smtClean="0">
                <a:latin typeface="Times New Roman" pitchFamily="18" charset="0"/>
                <a:cs typeface="Times New Roman" pitchFamily="18" charset="0"/>
              </a:rPr>
              <a:t>n</a:t>
            </a:r>
            <a:r>
              <a:rPr lang="en-US" sz="2200" dirty="0" smtClean="0">
                <a:latin typeface="Times New Roman" pitchFamily="18" charset="0"/>
                <a:cs typeface="Times New Roman" pitchFamily="18" charset="0"/>
              </a:rPr>
              <a:t>.</a:t>
            </a:r>
          </a:p>
          <a:p>
            <a:pPr algn="just">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Chỉ 4 điện tử hóa trị có thể phản ứng trong khoảng năng lượng này và  do  đó</a:t>
            </a:r>
          </a:p>
          <a:p>
            <a:pPr algn="just">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Các điện tử khác được liên kết chặt hơn nhiều và cần phải có các năng lượng cao hơn (tia X) để đánh bật chúng ra. Hằng số mạng của các bán dẫn thông thường gần 5 nm với 8 nguyên tử trong một ô mạng lập phương. Do đó,                                    Ta dùng khối lượng của các điện tử tự do  vì bất                              </a:t>
            </a:r>
            <a:endParaRPr lang="en-US" sz="2200" dirty="0" smtClean="0">
              <a:latin typeface="Times New Roman" pitchFamily="18" charset="0"/>
              <a:cs typeface="Times New Roman" pitchFamily="18" charset="0"/>
            </a:endParaRPr>
          </a:p>
        </p:txBody>
      </p:sp>
      <p:graphicFrame>
        <p:nvGraphicFramePr>
          <p:cNvPr id="55302" name="Object 6"/>
          <p:cNvGraphicFramePr>
            <a:graphicFrameLocks noChangeAspect="1"/>
          </p:cNvGraphicFramePr>
          <p:nvPr/>
        </p:nvGraphicFramePr>
        <p:xfrm>
          <a:off x="7162800" y="3300413"/>
          <a:ext cx="1219200" cy="433387"/>
        </p:xfrm>
        <a:graphic>
          <a:graphicData uri="http://schemas.openxmlformats.org/presentationml/2006/ole">
            <p:oleObj spid="_x0000_s55302" name="Equation" r:id="rId4" imgW="609480" imgH="266400" progId="Equation.3">
              <p:embed/>
            </p:oleObj>
          </a:graphicData>
        </a:graphic>
      </p:graphicFrame>
      <p:graphicFrame>
        <p:nvGraphicFramePr>
          <p:cNvPr id="55303" name="Object 7"/>
          <p:cNvGraphicFramePr>
            <a:graphicFrameLocks noChangeAspect="1"/>
          </p:cNvGraphicFramePr>
          <p:nvPr/>
        </p:nvGraphicFramePr>
        <p:xfrm>
          <a:off x="3784600" y="2819400"/>
          <a:ext cx="3225800" cy="412750"/>
        </p:xfrm>
        <a:graphic>
          <a:graphicData uri="http://schemas.openxmlformats.org/presentationml/2006/ole">
            <p:oleObj spid="_x0000_s55303" name="Equation" r:id="rId5" imgW="1612800" imgH="253800" progId="Equation.3">
              <p:embed/>
            </p:oleObj>
          </a:graphicData>
        </a:graphic>
      </p:graphicFrame>
      <p:graphicFrame>
        <p:nvGraphicFramePr>
          <p:cNvPr id="55304" name="Object 8"/>
          <p:cNvGraphicFramePr>
            <a:graphicFrameLocks noChangeAspect="1"/>
          </p:cNvGraphicFramePr>
          <p:nvPr/>
        </p:nvGraphicFramePr>
        <p:xfrm>
          <a:off x="381000" y="2905125"/>
          <a:ext cx="381000" cy="371475"/>
        </p:xfrm>
        <a:graphic>
          <a:graphicData uri="http://schemas.openxmlformats.org/presentationml/2006/ole">
            <p:oleObj spid="_x0000_s55304" name="Equation" r:id="rId6" imgW="190440" imgH="228600" progId="Equation.3">
              <p:embed/>
            </p:oleObj>
          </a:graphicData>
        </a:graphic>
      </p:graphicFrame>
      <p:graphicFrame>
        <p:nvGraphicFramePr>
          <p:cNvPr id="55305" name="Object 9"/>
          <p:cNvGraphicFramePr>
            <a:graphicFrameLocks noChangeAspect="1"/>
          </p:cNvGraphicFramePr>
          <p:nvPr/>
        </p:nvGraphicFramePr>
        <p:xfrm>
          <a:off x="355600" y="2468563"/>
          <a:ext cx="1168400" cy="350837"/>
        </p:xfrm>
        <a:graphic>
          <a:graphicData uri="http://schemas.openxmlformats.org/presentationml/2006/ole">
            <p:oleObj spid="_x0000_s55305" name="Equation" r:id="rId7" imgW="583920" imgH="215640" progId="Equation.3">
              <p:embed/>
            </p:oleObj>
          </a:graphicData>
        </a:graphic>
      </p:graphicFrame>
      <p:graphicFrame>
        <p:nvGraphicFramePr>
          <p:cNvPr id="55306" name="Object 10"/>
          <p:cNvGraphicFramePr>
            <a:graphicFrameLocks noChangeAspect="1"/>
          </p:cNvGraphicFramePr>
          <p:nvPr/>
        </p:nvGraphicFramePr>
        <p:xfrm>
          <a:off x="711200" y="1371600"/>
          <a:ext cx="355600" cy="392113"/>
        </p:xfrm>
        <a:graphic>
          <a:graphicData uri="http://schemas.openxmlformats.org/presentationml/2006/ole">
            <p:oleObj spid="_x0000_s55306" name="Equation" r:id="rId8" imgW="177480" imgH="241200" progId="Equation.3">
              <p:embed/>
            </p:oleObj>
          </a:graphicData>
        </a:graphic>
      </p:graphicFrame>
      <p:graphicFrame>
        <p:nvGraphicFramePr>
          <p:cNvPr id="55307" name="Object 11"/>
          <p:cNvGraphicFramePr>
            <a:graphicFrameLocks noChangeAspect="1"/>
          </p:cNvGraphicFramePr>
          <p:nvPr/>
        </p:nvGraphicFramePr>
        <p:xfrm>
          <a:off x="5867400" y="914400"/>
          <a:ext cx="2006600" cy="412750"/>
        </p:xfrm>
        <a:graphic>
          <a:graphicData uri="http://schemas.openxmlformats.org/presentationml/2006/ole">
            <p:oleObj spid="_x0000_s55307" name="Equation" r:id="rId9" imgW="1002960" imgH="253800" progId="Equation.3">
              <p:embed/>
            </p:oleObj>
          </a:graphicData>
        </a:graphic>
      </p:graphicFrame>
      <p:graphicFrame>
        <p:nvGraphicFramePr>
          <p:cNvPr id="55308" name="Object 12"/>
          <p:cNvGraphicFramePr>
            <a:graphicFrameLocks noChangeAspect="1"/>
          </p:cNvGraphicFramePr>
          <p:nvPr/>
        </p:nvGraphicFramePr>
        <p:xfrm>
          <a:off x="376238" y="914400"/>
          <a:ext cx="1414462" cy="515938"/>
        </p:xfrm>
        <a:graphic>
          <a:graphicData uri="http://schemas.openxmlformats.org/presentationml/2006/ole">
            <p:oleObj spid="_x0000_s55308" name="Equation" r:id="rId10" imgW="622080" imgH="279360" progId="Equation.3">
              <p:embed/>
            </p:oleObj>
          </a:graphicData>
        </a:graphic>
      </p:graphicFrame>
      <p:graphicFrame>
        <p:nvGraphicFramePr>
          <p:cNvPr id="55311" name="Object 15"/>
          <p:cNvGraphicFramePr>
            <a:graphicFrameLocks noChangeAspect="1"/>
          </p:cNvGraphicFramePr>
          <p:nvPr/>
        </p:nvGraphicFramePr>
        <p:xfrm>
          <a:off x="1219200" y="6172200"/>
          <a:ext cx="2438400" cy="392113"/>
        </p:xfrm>
        <a:graphic>
          <a:graphicData uri="http://schemas.openxmlformats.org/presentationml/2006/ole">
            <p:oleObj spid="_x0000_s55311" name="Equation" r:id="rId11" imgW="1218960" imgH="241200" progId="Equation.3">
              <p:embed/>
            </p:oleObj>
          </a:graphicData>
        </a:graphic>
      </p:graphicFrame>
      <p:graphicFrame>
        <p:nvGraphicFramePr>
          <p:cNvPr id="55312" name="Object 16"/>
          <p:cNvGraphicFramePr>
            <a:graphicFrameLocks noChangeAspect="1"/>
          </p:cNvGraphicFramePr>
          <p:nvPr/>
        </p:nvGraphicFramePr>
        <p:xfrm>
          <a:off x="381000" y="5191125"/>
          <a:ext cx="1371600" cy="371475"/>
        </p:xfrm>
        <a:graphic>
          <a:graphicData uri="http://schemas.openxmlformats.org/presentationml/2006/ole">
            <p:oleObj spid="_x0000_s55312" name="Equation" r:id="rId12" imgW="685800" imgH="228600" progId="Equation.3">
              <p:embed/>
            </p:oleObj>
          </a:graphicData>
        </a:graphic>
      </p:graphicFrame>
      <p:graphicFrame>
        <p:nvGraphicFramePr>
          <p:cNvPr id="55313" name="Object 17"/>
          <p:cNvGraphicFramePr>
            <a:graphicFrameLocks noChangeAspect="1"/>
          </p:cNvGraphicFramePr>
          <p:nvPr/>
        </p:nvGraphicFramePr>
        <p:xfrm>
          <a:off x="3048000" y="4387850"/>
          <a:ext cx="1828800" cy="412750"/>
        </p:xfrm>
        <a:graphic>
          <a:graphicData uri="http://schemas.openxmlformats.org/presentationml/2006/ole">
            <p:oleObj spid="_x0000_s55313" name="Equation" r:id="rId13" imgW="914400" imgH="253800" progId="Equation.3">
              <p:embed/>
            </p:oleObj>
          </a:graphicData>
        </a:graphic>
      </p:graphicFrame>
      <p:graphicFrame>
        <p:nvGraphicFramePr>
          <p:cNvPr id="55314" name="Object 18"/>
          <p:cNvGraphicFramePr>
            <a:graphicFrameLocks noChangeAspect="1"/>
          </p:cNvGraphicFramePr>
          <p:nvPr/>
        </p:nvGraphicFramePr>
        <p:xfrm>
          <a:off x="4902200" y="3681413"/>
          <a:ext cx="2946400" cy="433387"/>
        </p:xfrm>
        <a:graphic>
          <a:graphicData uri="http://schemas.openxmlformats.org/presentationml/2006/ole">
            <p:oleObj spid="_x0000_s55314" name="Equation" r:id="rId14" imgW="1473120" imgH="266400" progId="Equation.3">
              <p:embed/>
            </p:oleObj>
          </a:graphicData>
        </a:graphic>
      </p:graphicFrame>
      <p:graphicFrame>
        <p:nvGraphicFramePr>
          <p:cNvPr id="55315" name="Object 19"/>
          <p:cNvGraphicFramePr>
            <a:graphicFrameLocks noChangeAspect="1"/>
          </p:cNvGraphicFramePr>
          <p:nvPr/>
        </p:nvGraphicFramePr>
        <p:xfrm>
          <a:off x="762000" y="3702050"/>
          <a:ext cx="406400" cy="412750"/>
        </p:xfrm>
        <a:graphic>
          <a:graphicData uri="http://schemas.openxmlformats.org/presentationml/2006/ole">
            <p:oleObj spid="_x0000_s55315" name="Equation" r:id="rId15" imgW="203040" imgH="253800" progId="Equation.3">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200" b="1" dirty="0" smtClean="0">
                <a:latin typeface="Times New Roman" pitchFamily="18" charset="0"/>
                <a:cs typeface="Times New Roman" pitchFamily="18" charset="0"/>
              </a:rPr>
              <a:t>A6.2. Các hàm phản ứng mẫu </a:t>
            </a:r>
          </a:p>
        </p:txBody>
      </p:sp>
      <p:sp>
        <p:nvSpPr>
          <p:cNvPr id="3" name="Content Placeholder 2"/>
          <p:cNvSpPr>
            <a:spLocks noGrp="1"/>
          </p:cNvSpPr>
          <p:nvPr>
            <p:ph idx="1"/>
          </p:nvPr>
        </p:nvSpPr>
        <p:spPr>
          <a:xfrm>
            <a:off x="0" y="914400"/>
            <a:ext cx="9144000" cy="6248400"/>
          </a:xfrm>
        </p:spPr>
        <p:txBody>
          <a:bodyPr>
            <a:normAutofit/>
          </a:bodyPr>
          <a:lstStyle/>
          <a:p>
            <a:pPr algn="just">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kì khối lượng hiệu dụng nào do ta đang xem xét toàn bộ miền Brillouin thay vì cực tiểu thấp nhất. Các giá trị này được thêm vào đối với hình A6.3. Sự thay vào cho </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Một giá trị gần đúng là                   mà nó cho                     Nó là khá cao nhưng không kém đối với một tính toán thô như vậy. Nó có thể có giá trị lớn hơn theo hướng                   nghĩa là hằng số điện môi tăng khi khe vùng giảm.     </a:t>
            </a:r>
            <a:endParaRPr lang="en-US" sz="2200" dirty="0" smtClean="0">
              <a:latin typeface="Times New Roman" pitchFamily="18" charset="0"/>
              <a:cs typeface="Times New Roman" pitchFamily="18" charset="0"/>
            </a:endParaRPr>
          </a:p>
        </p:txBody>
      </p:sp>
      <p:graphicFrame>
        <p:nvGraphicFramePr>
          <p:cNvPr id="51221" name="Object 21"/>
          <p:cNvGraphicFramePr>
            <a:graphicFrameLocks noChangeAspect="1"/>
          </p:cNvGraphicFramePr>
          <p:nvPr/>
        </p:nvGraphicFramePr>
        <p:xfrm>
          <a:off x="2438400" y="3505200"/>
          <a:ext cx="1219200" cy="412750"/>
        </p:xfrm>
        <a:graphic>
          <a:graphicData uri="http://schemas.openxmlformats.org/presentationml/2006/ole">
            <p:oleObj spid="_x0000_s62468" name="Equation" r:id="rId4" imgW="609480" imgH="253800" progId="Equation.3">
              <p:embed/>
            </p:oleObj>
          </a:graphicData>
        </a:graphic>
      </p:graphicFrame>
      <p:graphicFrame>
        <p:nvGraphicFramePr>
          <p:cNvPr id="55301" name="Object 5"/>
          <p:cNvGraphicFramePr>
            <a:graphicFrameLocks noChangeAspect="1"/>
          </p:cNvGraphicFramePr>
          <p:nvPr/>
        </p:nvGraphicFramePr>
        <p:xfrm>
          <a:off x="5969000" y="2849563"/>
          <a:ext cx="1346200" cy="350837"/>
        </p:xfrm>
        <a:graphic>
          <a:graphicData uri="http://schemas.openxmlformats.org/presentationml/2006/ole">
            <p:oleObj spid="_x0000_s62469" name="Equation" r:id="rId5" imgW="672840" imgH="215640" progId="Equation.3">
              <p:embed/>
            </p:oleObj>
          </a:graphicData>
        </a:graphic>
      </p:graphicFrame>
      <p:graphicFrame>
        <p:nvGraphicFramePr>
          <p:cNvPr id="55309" name="Object 13"/>
          <p:cNvGraphicFramePr>
            <a:graphicFrameLocks noChangeAspect="1"/>
          </p:cNvGraphicFramePr>
          <p:nvPr/>
        </p:nvGraphicFramePr>
        <p:xfrm>
          <a:off x="3225800" y="2843213"/>
          <a:ext cx="1270000" cy="433387"/>
        </p:xfrm>
        <a:graphic>
          <a:graphicData uri="http://schemas.openxmlformats.org/presentationml/2006/ole">
            <p:oleObj spid="_x0000_s62477" name="Equation" r:id="rId6" imgW="634680" imgH="266400" progId="Equation.3">
              <p:embed/>
            </p:oleObj>
          </a:graphicData>
        </a:graphic>
      </p:graphicFrame>
      <p:graphicFrame>
        <p:nvGraphicFramePr>
          <p:cNvPr id="55310" name="Object 14"/>
          <p:cNvGraphicFramePr>
            <a:graphicFrameLocks noChangeAspect="1"/>
          </p:cNvGraphicFramePr>
          <p:nvPr/>
        </p:nvGraphicFramePr>
        <p:xfrm>
          <a:off x="2971800" y="1758950"/>
          <a:ext cx="3429000" cy="908050"/>
        </p:xfrm>
        <a:graphic>
          <a:graphicData uri="http://schemas.openxmlformats.org/presentationml/2006/ole">
            <p:oleObj spid="_x0000_s62478" name="Equation" r:id="rId7" imgW="1714320" imgH="55872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sz="2200" b="1" dirty="0" smtClean="0">
                <a:latin typeface="Times New Roman" pitchFamily="18" charset="0"/>
                <a:cs typeface="Times New Roman" pitchFamily="18" charset="0"/>
              </a:rPr>
              <a:t>Phụ lục 2</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Các tính chất của các chất bán dẫn quan trọng     </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9144000" cy="6096000"/>
          </a:xfrm>
        </p:spPr>
        <p:txBody>
          <a:bodyPr>
            <a:normAutofit/>
          </a:bodyPr>
          <a:lstStyle/>
          <a:p>
            <a:pPr algn="just">
              <a:buNone/>
            </a:pP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 </a:t>
            </a:r>
          </a:p>
        </p:txBody>
      </p:sp>
      <p:graphicFrame>
        <p:nvGraphicFramePr>
          <p:cNvPr id="15" name="Table 14"/>
          <p:cNvGraphicFramePr>
            <a:graphicFrameLocks noGrp="1"/>
          </p:cNvGraphicFramePr>
          <p:nvPr/>
        </p:nvGraphicFramePr>
        <p:xfrm>
          <a:off x="228600" y="838199"/>
          <a:ext cx="8686800" cy="5842973"/>
        </p:xfrm>
        <a:graphic>
          <a:graphicData uri="http://schemas.openxmlformats.org/drawingml/2006/table">
            <a:tbl>
              <a:tblPr firstRow="1" bandRow="1">
                <a:tableStyleId>{5C22544A-7EE6-4342-B048-85BDC9FD1C3A}</a:tableStyleId>
              </a:tblPr>
              <a:tblGrid>
                <a:gridCol w="5634681"/>
                <a:gridCol w="3052119"/>
              </a:tblGrid>
              <a:tr h="639033">
                <a:tc>
                  <a:txBody>
                    <a:bodyPr/>
                    <a:lstStyle/>
                    <a:p>
                      <a:pPr algn="ctr"/>
                      <a:r>
                        <a:rPr lang="en-US" dirty="0" smtClean="0"/>
                        <a:t>Đại</a:t>
                      </a:r>
                      <a:r>
                        <a:rPr lang="en-US" baseline="0" dirty="0" smtClean="0"/>
                        <a:t> lượng</a:t>
                      </a:r>
                      <a:endParaRPr lang="en-US" dirty="0"/>
                    </a:p>
                  </a:txBody>
                  <a:tcPr/>
                </a:tc>
                <a:tc>
                  <a:txBody>
                    <a:bodyPr/>
                    <a:lstStyle/>
                    <a:p>
                      <a:pPr algn="ctr"/>
                      <a:r>
                        <a:rPr lang="en-US" dirty="0" smtClean="0"/>
                        <a:t>Kí</a:t>
                      </a:r>
                      <a:r>
                        <a:rPr lang="en-US" baseline="0" dirty="0" smtClean="0"/>
                        <a:t> hiệu</a:t>
                      </a:r>
                      <a:endParaRPr lang="en-US" dirty="0"/>
                    </a:p>
                  </a:txBody>
                  <a:tcPr/>
                </a:tc>
              </a:tr>
              <a:tr h="497027">
                <a:tc>
                  <a:txBody>
                    <a:bodyPr/>
                    <a:lstStyle/>
                    <a:p>
                      <a:pPr algn="just"/>
                      <a:r>
                        <a:rPr lang="en-US" dirty="0" smtClean="0"/>
                        <a:t>Hằng</a:t>
                      </a:r>
                      <a:r>
                        <a:rPr lang="en-US" baseline="0" dirty="0" smtClean="0"/>
                        <a:t> số mạng</a:t>
                      </a:r>
                      <a:endParaRPr lang="en-US" dirty="0"/>
                    </a:p>
                  </a:txBody>
                  <a:tcPr/>
                </a:tc>
                <a:tc>
                  <a:txBody>
                    <a:bodyPr/>
                    <a:lstStyle/>
                    <a:p>
                      <a:pPr algn="ctr"/>
                      <a:r>
                        <a:rPr lang="en-US" i="1" dirty="0" smtClean="0"/>
                        <a:t>a</a:t>
                      </a:r>
                      <a:endParaRPr lang="en-US" i="1" dirty="0"/>
                    </a:p>
                  </a:txBody>
                  <a:tcPr/>
                </a:tc>
              </a:tr>
              <a:tr h="497027">
                <a:tc>
                  <a:txBody>
                    <a:bodyPr/>
                    <a:lstStyle/>
                    <a:p>
                      <a:pPr algn="just"/>
                      <a:r>
                        <a:rPr lang="en-US" dirty="0" smtClean="0"/>
                        <a:t>Mật</a:t>
                      </a:r>
                      <a:r>
                        <a:rPr lang="en-US" baseline="0" dirty="0" smtClean="0"/>
                        <a:t> độ khối lượng (hay khối lượng riêng)</a:t>
                      </a:r>
                      <a:endParaRPr lang="en-US" dirty="0"/>
                    </a:p>
                  </a:txBody>
                  <a:tcPr/>
                </a:tc>
                <a:tc>
                  <a:txBody>
                    <a:bodyPr/>
                    <a:lstStyle/>
                    <a:p>
                      <a:pPr algn="ctr"/>
                      <a:endParaRPr lang="en-US" i="1" dirty="0"/>
                    </a:p>
                  </a:txBody>
                  <a:tcPr/>
                </a:tc>
              </a:tr>
              <a:tr h="497027">
                <a:tc>
                  <a:txBody>
                    <a:bodyPr/>
                    <a:lstStyle/>
                    <a:p>
                      <a:pPr algn="just"/>
                      <a:r>
                        <a:rPr lang="en-US" dirty="0" smtClean="0"/>
                        <a:t>Nâng</a:t>
                      </a:r>
                      <a:r>
                        <a:rPr lang="en-US" baseline="0" dirty="0" smtClean="0"/>
                        <a:t> lượng của phonon quang dọc</a:t>
                      </a:r>
                      <a:endParaRPr lang="en-US" dirty="0"/>
                    </a:p>
                  </a:txBody>
                  <a:tcPr/>
                </a:tc>
                <a:tc>
                  <a:txBody>
                    <a:bodyPr/>
                    <a:lstStyle/>
                    <a:p>
                      <a:pPr algn="ctr"/>
                      <a:endParaRPr lang="en-US" i="1" dirty="0"/>
                    </a:p>
                  </a:txBody>
                  <a:tcPr/>
                </a:tc>
              </a:tr>
              <a:tr h="497027">
                <a:tc>
                  <a:txBody>
                    <a:bodyPr/>
                    <a:lstStyle/>
                    <a:p>
                      <a:pPr algn="just"/>
                      <a:r>
                        <a:rPr lang="en-US" dirty="0" smtClean="0"/>
                        <a:t>Năng</a:t>
                      </a:r>
                      <a:r>
                        <a:rPr lang="en-US" baseline="0" dirty="0" smtClean="0"/>
                        <a:t> lượng của phonon quang ngang</a:t>
                      </a:r>
                      <a:endParaRPr lang="en-US" dirty="0"/>
                    </a:p>
                  </a:txBody>
                  <a:tcPr/>
                </a:tc>
                <a:tc>
                  <a:txBody>
                    <a:bodyPr/>
                    <a:lstStyle/>
                    <a:p>
                      <a:pPr algn="ctr"/>
                      <a:endParaRPr lang="en-US" i="1" dirty="0"/>
                    </a:p>
                  </a:txBody>
                  <a:tcPr/>
                </a:tc>
              </a:tr>
              <a:tr h="497027">
                <a:tc>
                  <a:txBody>
                    <a:bodyPr/>
                    <a:lstStyle/>
                    <a:p>
                      <a:pPr algn="just"/>
                      <a:r>
                        <a:rPr lang="en-US" dirty="0" smtClean="0"/>
                        <a:t>Khe vùng</a:t>
                      </a:r>
                      <a:r>
                        <a:rPr lang="en-US" baseline="0" dirty="0" smtClean="0"/>
                        <a:t> cực tiểu (hay bề rộng vùng cấm)</a:t>
                      </a:r>
                      <a:endParaRPr lang="en-US" dirty="0"/>
                    </a:p>
                  </a:txBody>
                  <a:tcPr/>
                </a:tc>
                <a:tc>
                  <a:txBody>
                    <a:bodyPr/>
                    <a:lstStyle/>
                    <a:p>
                      <a:pPr algn="ctr"/>
                      <a:endParaRPr lang="en-US" i="1" dirty="0"/>
                    </a:p>
                  </a:txBody>
                  <a:tcPr/>
                </a:tc>
              </a:tr>
              <a:tr h="543761">
                <a:tc>
                  <a:txBody>
                    <a:bodyPr/>
                    <a:lstStyle/>
                    <a:p>
                      <a:pPr algn="just"/>
                      <a:r>
                        <a:rPr lang="en-US" dirty="0" smtClean="0"/>
                        <a:t>Cực</a:t>
                      </a:r>
                      <a:r>
                        <a:rPr lang="en-US" baseline="0" dirty="0" smtClean="0"/>
                        <a:t> tiểu thấp nhất trong vùng dẫn</a:t>
                      </a:r>
                      <a:endParaRPr lang="en-US" dirty="0"/>
                    </a:p>
                  </a:txBody>
                  <a:tcPr/>
                </a:tc>
                <a:tc>
                  <a:txBody>
                    <a:bodyPr/>
                    <a:lstStyle/>
                    <a:p>
                      <a:pPr algn="ctr"/>
                      <a:r>
                        <a:rPr lang="en-US" i="1" dirty="0" smtClean="0"/>
                        <a:t>        </a:t>
                      </a:r>
                      <a:endParaRPr lang="en-US" i="1" dirty="0"/>
                    </a:p>
                  </a:txBody>
                  <a:tcPr/>
                </a:tc>
              </a:tr>
              <a:tr h="543761">
                <a:tc>
                  <a:txBody>
                    <a:bodyPr/>
                    <a:lstStyle/>
                    <a:p>
                      <a:pPr algn="just"/>
                      <a:r>
                        <a:rPr lang="en-US" dirty="0" smtClean="0"/>
                        <a:t>Khe vùng</a:t>
                      </a:r>
                      <a:r>
                        <a:rPr lang="en-US" baseline="0" dirty="0" smtClean="0"/>
                        <a:t> trực </a:t>
                      </a:r>
                      <a:r>
                        <a:rPr lang="en-US" baseline="0" dirty="0" err="1" smtClean="0"/>
                        <a:t>tiếp</a:t>
                      </a:r>
                      <a:r>
                        <a:rPr lang="en-US" baseline="0" dirty="0" smtClean="0"/>
                        <a:t> tại    (nếu không phải      )</a:t>
                      </a:r>
                      <a:endParaRPr lang="en-US" dirty="0"/>
                    </a:p>
                  </a:txBody>
                  <a:tcPr/>
                </a:tc>
                <a:tc>
                  <a:txBody>
                    <a:bodyPr/>
                    <a:lstStyle/>
                    <a:p>
                      <a:pPr algn="ctr"/>
                      <a:endParaRPr lang="en-US" i="1" dirty="0"/>
                    </a:p>
                  </a:txBody>
                  <a:tcPr/>
                </a:tc>
              </a:tr>
              <a:tr h="543761">
                <a:tc>
                  <a:txBody>
                    <a:bodyPr/>
                    <a:lstStyle/>
                    <a:p>
                      <a:pPr algn="just"/>
                      <a:r>
                        <a:rPr lang="en-US" dirty="0" smtClean="0"/>
                        <a:t>Sự</a:t>
                      </a:r>
                      <a:r>
                        <a:rPr lang="en-US" baseline="0" dirty="0" smtClean="0"/>
                        <a:t> tách spin – quĩ đạo của vùng hoá trị</a:t>
                      </a:r>
                      <a:endParaRPr lang="en-US" dirty="0"/>
                    </a:p>
                  </a:txBody>
                  <a:tcPr/>
                </a:tc>
                <a:tc>
                  <a:txBody>
                    <a:bodyPr/>
                    <a:lstStyle/>
                    <a:p>
                      <a:pPr algn="ctr"/>
                      <a:endParaRPr lang="en-US" i="1" dirty="0"/>
                    </a:p>
                  </a:txBody>
                  <a:tcPr/>
                </a:tc>
              </a:tr>
              <a:tr h="543761">
                <a:tc>
                  <a:txBody>
                    <a:bodyPr/>
                    <a:lstStyle/>
                    <a:p>
                      <a:pPr algn="just"/>
                      <a:r>
                        <a:rPr lang="en-US" dirty="0" smtClean="0"/>
                        <a:t>Ái</a:t>
                      </a:r>
                      <a:r>
                        <a:rPr lang="en-US" baseline="0" dirty="0" smtClean="0"/>
                        <a:t> lực điện tử</a:t>
                      </a:r>
                      <a:endParaRPr lang="en-US" dirty="0"/>
                    </a:p>
                  </a:txBody>
                  <a:tcPr/>
                </a:tc>
                <a:tc>
                  <a:txBody>
                    <a:bodyPr/>
                    <a:lstStyle/>
                    <a:p>
                      <a:pPr algn="ctr"/>
                      <a:endParaRPr lang="en-US" i="1" dirty="0"/>
                    </a:p>
                  </a:txBody>
                  <a:tcPr/>
                </a:tc>
              </a:tr>
              <a:tr h="543761">
                <a:tc>
                  <a:txBody>
                    <a:bodyPr/>
                    <a:lstStyle/>
                    <a:p>
                      <a:pPr algn="just"/>
                      <a:r>
                        <a:rPr lang="en-US" dirty="0" smtClean="0"/>
                        <a:t>Khối</a:t>
                      </a:r>
                      <a:r>
                        <a:rPr lang="en-US" baseline="0" dirty="0" smtClean="0"/>
                        <a:t> lượng (tương đối) của các lỗ trống </a:t>
                      </a:r>
                      <a:r>
                        <a:rPr lang="en-US" baseline="0" dirty="0" err="1" smtClean="0"/>
                        <a:t>nặng</a:t>
                      </a:r>
                      <a:endParaRPr lang="en-US" dirty="0"/>
                    </a:p>
                  </a:txBody>
                  <a:tcPr/>
                </a:tc>
                <a:tc>
                  <a:txBody>
                    <a:bodyPr/>
                    <a:lstStyle/>
                    <a:p>
                      <a:pPr algn="ctr"/>
                      <a:endParaRPr lang="en-US" i="1" dirty="0"/>
                    </a:p>
                  </a:txBody>
                  <a:tcPr/>
                </a:tc>
              </a:tr>
            </a:tbl>
          </a:graphicData>
        </a:graphic>
      </p:graphicFrame>
      <p:graphicFrame>
        <p:nvGraphicFramePr>
          <p:cNvPr id="20" name="Object 19"/>
          <p:cNvGraphicFramePr>
            <a:graphicFrameLocks noChangeAspect="1"/>
          </p:cNvGraphicFramePr>
          <p:nvPr/>
        </p:nvGraphicFramePr>
        <p:xfrm>
          <a:off x="7175500" y="2667000"/>
          <a:ext cx="355600" cy="228600"/>
        </p:xfrm>
        <a:graphic>
          <a:graphicData uri="http://schemas.openxmlformats.org/presentationml/2006/ole">
            <p:oleObj spid="_x0000_s3085" name="Equation" r:id="rId4" imgW="355320" imgH="228600" progId="Equation.3">
              <p:embed/>
            </p:oleObj>
          </a:graphicData>
        </a:graphic>
      </p:graphicFrame>
      <p:graphicFrame>
        <p:nvGraphicFramePr>
          <p:cNvPr id="23" name="Object 22"/>
          <p:cNvGraphicFramePr>
            <a:graphicFrameLocks noChangeAspect="1"/>
          </p:cNvGraphicFramePr>
          <p:nvPr/>
        </p:nvGraphicFramePr>
        <p:xfrm>
          <a:off x="7270750" y="3581400"/>
          <a:ext cx="203200" cy="241300"/>
        </p:xfrm>
        <a:graphic>
          <a:graphicData uri="http://schemas.openxmlformats.org/presentationml/2006/ole">
            <p:oleObj spid="_x0000_s3088" name="Equation" r:id="rId5" imgW="203040" imgH="241200" progId="Equation.3">
              <p:embed/>
            </p:oleObj>
          </a:graphicData>
        </a:graphic>
      </p:graphicFrame>
      <p:graphicFrame>
        <p:nvGraphicFramePr>
          <p:cNvPr id="34" name="Object 33"/>
          <p:cNvGraphicFramePr>
            <a:graphicFrameLocks noChangeAspect="1"/>
          </p:cNvGraphicFramePr>
          <p:nvPr/>
        </p:nvGraphicFramePr>
        <p:xfrm>
          <a:off x="7137400" y="3124200"/>
          <a:ext cx="342900" cy="228600"/>
        </p:xfrm>
        <a:graphic>
          <a:graphicData uri="http://schemas.openxmlformats.org/presentationml/2006/ole">
            <p:oleObj spid="_x0000_s3093" name="Equation" r:id="rId6" imgW="342720" imgH="228600" progId="Equation.3">
              <p:embed/>
            </p:oleObj>
          </a:graphicData>
        </a:graphic>
      </p:graphicFrame>
      <p:graphicFrame>
        <p:nvGraphicFramePr>
          <p:cNvPr id="27" name="Object 26"/>
          <p:cNvGraphicFramePr>
            <a:graphicFrameLocks noChangeAspect="1"/>
          </p:cNvGraphicFramePr>
          <p:nvPr/>
        </p:nvGraphicFramePr>
        <p:xfrm>
          <a:off x="2438400" y="4648200"/>
          <a:ext cx="139700" cy="152400"/>
        </p:xfrm>
        <a:graphic>
          <a:graphicData uri="http://schemas.openxmlformats.org/presentationml/2006/ole">
            <p:oleObj spid="_x0000_s3094" name="Equation" r:id="rId7" imgW="139680" imgH="152280" progId="Equation.3">
              <p:embed/>
            </p:oleObj>
          </a:graphicData>
        </a:graphic>
      </p:graphicFrame>
      <p:graphicFrame>
        <p:nvGraphicFramePr>
          <p:cNvPr id="28" name="Object 27"/>
          <p:cNvGraphicFramePr>
            <a:graphicFrameLocks noChangeAspect="1"/>
          </p:cNvGraphicFramePr>
          <p:nvPr/>
        </p:nvGraphicFramePr>
        <p:xfrm>
          <a:off x="4368800" y="4635500"/>
          <a:ext cx="203200" cy="241300"/>
        </p:xfrm>
        <a:graphic>
          <a:graphicData uri="http://schemas.openxmlformats.org/presentationml/2006/ole">
            <p:oleObj spid="_x0000_s3095" name="Equation" r:id="rId8" imgW="203040" imgH="241200" progId="Equation.3">
              <p:embed/>
            </p:oleObj>
          </a:graphicData>
        </a:graphic>
      </p:graphicFrame>
      <p:graphicFrame>
        <p:nvGraphicFramePr>
          <p:cNvPr id="17" name="Object 16"/>
          <p:cNvGraphicFramePr>
            <a:graphicFrameLocks noChangeAspect="1"/>
          </p:cNvGraphicFramePr>
          <p:nvPr/>
        </p:nvGraphicFramePr>
        <p:xfrm>
          <a:off x="7315200" y="2133600"/>
          <a:ext cx="152400" cy="165100"/>
        </p:xfrm>
        <a:graphic>
          <a:graphicData uri="http://schemas.openxmlformats.org/presentationml/2006/ole">
            <p:oleObj spid="_x0000_s3096" name="Equation" r:id="rId9" imgW="152280" imgH="164880" progId="Equation.3">
              <p:embed/>
            </p:oleObj>
          </a:graphicData>
        </a:graphic>
      </p:graphicFrame>
      <p:graphicFrame>
        <p:nvGraphicFramePr>
          <p:cNvPr id="18" name="Object 17"/>
          <p:cNvGraphicFramePr>
            <a:graphicFrameLocks noChangeAspect="1"/>
          </p:cNvGraphicFramePr>
          <p:nvPr/>
        </p:nvGraphicFramePr>
        <p:xfrm>
          <a:off x="7188200" y="4102100"/>
          <a:ext cx="355600" cy="241300"/>
        </p:xfrm>
        <a:graphic>
          <a:graphicData uri="http://schemas.openxmlformats.org/presentationml/2006/ole">
            <p:oleObj spid="_x0000_s3097" name="Equation" r:id="rId10" imgW="355320" imgH="241200" progId="Equation.3">
              <p:embed/>
            </p:oleObj>
          </a:graphicData>
        </a:graphic>
      </p:graphicFrame>
      <p:graphicFrame>
        <p:nvGraphicFramePr>
          <p:cNvPr id="19" name="Object 18"/>
          <p:cNvGraphicFramePr>
            <a:graphicFrameLocks noChangeAspect="1"/>
          </p:cNvGraphicFramePr>
          <p:nvPr/>
        </p:nvGraphicFramePr>
        <p:xfrm>
          <a:off x="7239000" y="4699000"/>
          <a:ext cx="215900" cy="254000"/>
        </p:xfrm>
        <a:graphic>
          <a:graphicData uri="http://schemas.openxmlformats.org/presentationml/2006/ole">
            <p:oleObj spid="_x0000_s3098" name="Equation" r:id="rId11" imgW="215640" imgH="253800" progId="Equation.3">
              <p:embed/>
            </p:oleObj>
          </a:graphicData>
        </a:graphic>
      </p:graphicFrame>
      <p:graphicFrame>
        <p:nvGraphicFramePr>
          <p:cNvPr id="21" name="Object 20"/>
          <p:cNvGraphicFramePr>
            <a:graphicFrameLocks noChangeAspect="1"/>
          </p:cNvGraphicFramePr>
          <p:nvPr/>
        </p:nvGraphicFramePr>
        <p:xfrm>
          <a:off x="7251700" y="5181600"/>
          <a:ext cx="139700" cy="165100"/>
        </p:xfrm>
        <a:graphic>
          <a:graphicData uri="http://schemas.openxmlformats.org/presentationml/2006/ole">
            <p:oleObj spid="_x0000_s3099" name="Equation" r:id="rId12" imgW="139680" imgH="164880" progId="Equation.3">
              <p:embed/>
            </p:oleObj>
          </a:graphicData>
        </a:graphic>
      </p:graphicFrame>
      <p:graphicFrame>
        <p:nvGraphicFramePr>
          <p:cNvPr id="22" name="Object 21"/>
          <p:cNvGraphicFramePr>
            <a:graphicFrameLocks noChangeAspect="1"/>
          </p:cNvGraphicFramePr>
          <p:nvPr/>
        </p:nvGraphicFramePr>
        <p:xfrm>
          <a:off x="7239000" y="5778500"/>
          <a:ext cx="152400" cy="165100"/>
        </p:xfrm>
        <a:graphic>
          <a:graphicData uri="http://schemas.openxmlformats.org/presentationml/2006/ole">
            <p:oleObj spid="_x0000_s3100" name="Equation" r:id="rId13" imgW="152280" imgH="164880" progId="Equation.3">
              <p:embed/>
            </p:oleObj>
          </a:graphicData>
        </a:graphic>
      </p:graphicFrame>
      <p:graphicFrame>
        <p:nvGraphicFramePr>
          <p:cNvPr id="24" name="Object 23"/>
          <p:cNvGraphicFramePr>
            <a:graphicFrameLocks noChangeAspect="1"/>
          </p:cNvGraphicFramePr>
          <p:nvPr/>
        </p:nvGraphicFramePr>
        <p:xfrm>
          <a:off x="7213600" y="6248400"/>
          <a:ext cx="254000" cy="228600"/>
        </p:xfrm>
        <a:graphic>
          <a:graphicData uri="http://schemas.openxmlformats.org/presentationml/2006/ole">
            <p:oleObj spid="_x0000_s3101" name="Equation" r:id="rId14" imgW="253800" imgH="22860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sz="2200" b="1" dirty="0" smtClean="0">
                <a:latin typeface="Times New Roman" pitchFamily="18" charset="0"/>
                <a:cs typeface="Times New Roman" pitchFamily="18" charset="0"/>
              </a:rPr>
              <a:t>Phụ lục 2</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Các tính chất của các chất bán dẫn quan trọng     </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9144000" cy="6096000"/>
          </a:xfrm>
        </p:spPr>
        <p:txBody>
          <a:bodyPr>
            <a:normAutofit/>
          </a:bodyPr>
          <a:lstStyle/>
          <a:p>
            <a:pPr algn="just">
              <a:buNone/>
            </a:pP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 </a:t>
            </a:r>
          </a:p>
        </p:txBody>
      </p:sp>
      <p:graphicFrame>
        <p:nvGraphicFramePr>
          <p:cNvPr id="15" name="Table 14"/>
          <p:cNvGraphicFramePr>
            <a:graphicFrameLocks noGrp="1"/>
          </p:cNvGraphicFramePr>
          <p:nvPr/>
        </p:nvGraphicFramePr>
        <p:xfrm>
          <a:off x="228600" y="838199"/>
          <a:ext cx="8686800" cy="4898504"/>
        </p:xfrm>
        <a:graphic>
          <a:graphicData uri="http://schemas.openxmlformats.org/drawingml/2006/table">
            <a:tbl>
              <a:tblPr firstRow="1" bandRow="1">
                <a:tableStyleId>{5C22544A-7EE6-4342-B048-85BDC9FD1C3A}</a:tableStyleId>
              </a:tblPr>
              <a:tblGrid>
                <a:gridCol w="5634681"/>
                <a:gridCol w="3052119"/>
              </a:tblGrid>
              <a:tr h="639033">
                <a:tc>
                  <a:txBody>
                    <a:bodyPr/>
                    <a:lstStyle/>
                    <a:p>
                      <a:pPr algn="ctr"/>
                      <a:r>
                        <a:rPr lang="en-US" dirty="0" smtClean="0"/>
                        <a:t>Đại</a:t>
                      </a:r>
                      <a:r>
                        <a:rPr lang="en-US" baseline="0" dirty="0" smtClean="0"/>
                        <a:t> lượng</a:t>
                      </a:r>
                      <a:endParaRPr lang="en-US" dirty="0"/>
                    </a:p>
                  </a:txBody>
                  <a:tcPr/>
                </a:tc>
                <a:tc>
                  <a:txBody>
                    <a:bodyPr/>
                    <a:lstStyle/>
                    <a:p>
                      <a:pPr algn="ctr"/>
                      <a:r>
                        <a:rPr lang="en-US" dirty="0" smtClean="0"/>
                        <a:t>Kí</a:t>
                      </a:r>
                      <a:r>
                        <a:rPr lang="en-US" baseline="0" dirty="0" smtClean="0"/>
                        <a:t> hiệu</a:t>
                      </a:r>
                      <a:endParaRPr lang="en-US" dirty="0"/>
                    </a:p>
                  </a:txBody>
                  <a:tcPr/>
                </a:tc>
              </a:tr>
              <a:tr h="497027">
                <a:tc>
                  <a:txBody>
                    <a:bodyPr/>
                    <a:lstStyle/>
                    <a:p>
                      <a:pPr algn="just"/>
                      <a:r>
                        <a:rPr lang="en-US" dirty="0" smtClean="0"/>
                        <a:t>Khối</a:t>
                      </a:r>
                      <a:r>
                        <a:rPr lang="en-US" baseline="0" dirty="0" smtClean="0"/>
                        <a:t> lượng của các lỗ trống nhẹ</a:t>
                      </a:r>
                      <a:endParaRPr lang="en-US" dirty="0"/>
                    </a:p>
                  </a:txBody>
                  <a:tcPr/>
                </a:tc>
                <a:tc>
                  <a:txBody>
                    <a:bodyPr/>
                    <a:lstStyle/>
                    <a:p>
                      <a:pPr algn="ctr"/>
                      <a:endParaRPr lang="en-US" i="1" dirty="0"/>
                    </a:p>
                  </a:txBody>
                  <a:tcPr/>
                </a:tc>
              </a:tr>
              <a:tr h="497027">
                <a:tc>
                  <a:txBody>
                    <a:bodyPr/>
                    <a:lstStyle/>
                    <a:p>
                      <a:pPr algn="just"/>
                      <a:r>
                        <a:rPr lang="en-US" dirty="0" smtClean="0"/>
                        <a:t>Khối</a:t>
                      </a:r>
                      <a:r>
                        <a:rPr lang="en-US" baseline="0" dirty="0" smtClean="0"/>
                        <a:t> lượng của các lỗ trống trong vùng tách ra</a:t>
                      </a:r>
                      <a:endParaRPr lang="en-US" dirty="0"/>
                    </a:p>
                  </a:txBody>
                  <a:tcPr/>
                </a:tc>
                <a:tc>
                  <a:txBody>
                    <a:bodyPr/>
                    <a:lstStyle/>
                    <a:p>
                      <a:pPr algn="ctr"/>
                      <a:endParaRPr lang="en-US" i="1" dirty="0"/>
                    </a:p>
                  </a:txBody>
                  <a:tcPr/>
                </a:tc>
              </a:tr>
              <a:tr h="497027">
                <a:tc>
                  <a:txBody>
                    <a:bodyPr/>
                    <a:lstStyle/>
                    <a:p>
                      <a:pPr algn="just"/>
                      <a:r>
                        <a:rPr lang="en-US" dirty="0" smtClean="0"/>
                        <a:t>Khối</a:t>
                      </a:r>
                      <a:r>
                        <a:rPr lang="en-US" baseline="0" dirty="0" smtClean="0"/>
                        <a:t> lượng của các điện tử trong thung lũng  </a:t>
                      </a:r>
                      <a:endParaRPr lang="en-US" dirty="0"/>
                    </a:p>
                  </a:txBody>
                  <a:tcPr/>
                </a:tc>
                <a:tc>
                  <a:txBody>
                    <a:bodyPr/>
                    <a:lstStyle/>
                    <a:p>
                      <a:pPr algn="ctr"/>
                      <a:endParaRPr lang="en-US" i="1" dirty="0"/>
                    </a:p>
                  </a:txBody>
                  <a:tcPr/>
                </a:tc>
              </a:tr>
              <a:tr h="497027">
                <a:tc>
                  <a:txBody>
                    <a:bodyPr/>
                    <a:lstStyle/>
                    <a:p>
                      <a:pPr algn="just"/>
                      <a:r>
                        <a:rPr lang="en-US" dirty="0" smtClean="0"/>
                        <a:t>Khối</a:t>
                      </a:r>
                      <a:r>
                        <a:rPr lang="en-US" baseline="0" dirty="0" smtClean="0"/>
                        <a:t> lượng dọc của các điện tử trong thung lũng </a:t>
                      </a:r>
                      <a:r>
                        <a:rPr lang="en-US" i="1" baseline="0" dirty="0" smtClean="0"/>
                        <a:t>X</a:t>
                      </a:r>
                      <a:r>
                        <a:rPr lang="en-US" baseline="0" dirty="0" smtClean="0"/>
                        <a:t> hoặc </a:t>
                      </a:r>
                      <a:r>
                        <a:rPr lang="en-US" i="1" baseline="0" dirty="0" smtClean="0"/>
                        <a:t>L</a:t>
                      </a:r>
                      <a:r>
                        <a:rPr lang="en-US" baseline="0" dirty="0" smtClean="0"/>
                        <a:t> thấp nhất</a:t>
                      </a:r>
                      <a:endParaRPr lang="en-US" dirty="0"/>
                    </a:p>
                  </a:txBody>
                  <a:tcPr/>
                </a:tc>
                <a:tc>
                  <a:txBody>
                    <a:bodyPr/>
                    <a:lstStyle/>
                    <a:p>
                      <a:pPr algn="ctr"/>
                      <a:endParaRPr lang="en-US" i="1" dirty="0"/>
                    </a:p>
                  </a:txBody>
                  <a:tcPr/>
                </a:tc>
              </a:tr>
              <a:tr h="497027">
                <a:tc>
                  <a:txBody>
                    <a:bodyPr/>
                    <a:lstStyle/>
                    <a:p>
                      <a:pPr algn="just"/>
                      <a:r>
                        <a:rPr lang="en-US" dirty="0" smtClean="0"/>
                        <a:t>Khối</a:t>
                      </a:r>
                      <a:r>
                        <a:rPr lang="en-US" baseline="0" dirty="0" smtClean="0"/>
                        <a:t> lượng ngang tương ứng</a:t>
                      </a:r>
                      <a:endParaRPr lang="en-US" dirty="0"/>
                    </a:p>
                  </a:txBody>
                  <a:tcPr/>
                </a:tc>
                <a:tc>
                  <a:txBody>
                    <a:bodyPr/>
                    <a:lstStyle/>
                    <a:p>
                      <a:pPr algn="ctr"/>
                      <a:endParaRPr lang="en-US" i="1" dirty="0"/>
                    </a:p>
                  </a:txBody>
                  <a:tcPr/>
                </a:tc>
              </a:tr>
              <a:tr h="543761">
                <a:tc>
                  <a:txBody>
                    <a:bodyPr/>
                    <a:lstStyle/>
                    <a:p>
                      <a:pPr algn="just"/>
                      <a:r>
                        <a:rPr lang="en-US" dirty="0" smtClean="0"/>
                        <a:t>Hằng</a:t>
                      </a:r>
                      <a:r>
                        <a:rPr lang="en-US" baseline="0" dirty="0" smtClean="0"/>
                        <a:t> số điện môi tĩnh (hằng số điện môi tương đối)</a:t>
                      </a:r>
                      <a:endParaRPr lang="en-US" dirty="0"/>
                    </a:p>
                  </a:txBody>
                  <a:tcPr/>
                </a:tc>
                <a:tc>
                  <a:txBody>
                    <a:bodyPr/>
                    <a:lstStyle/>
                    <a:p>
                      <a:pPr algn="ctr"/>
                      <a:r>
                        <a:rPr lang="en-US" i="1" dirty="0" smtClean="0"/>
                        <a:t>        </a:t>
                      </a:r>
                      <a:endParaRPr lang="en-US" i="1" dirty="0"/>
                    </a:p>
                  </a:txBody>
                  <a:tcPr/>
                </a:tc>
              </a:tr>
              <a:tr h="543761">
                <a:tc>
                  <a:txBody>
                    <a:bodyPr/>
                    <a:lstStyle/>
                    <a:p>
                      <a:pPr algn="just"/>
                      <a:r>
                        <a:rPr lang="en-US" dirty="0" smtClean="0"/>
                        <a:t>Độ</a:t>
                      </a:r>
                      <a:r>
                        <a:rPr lang="en-US" baseline="0" dirty="0" smtClean="0"/>
                        <a:t> linh động của các điện tử trong vật liệu pha tạp nhẹ</a:t>
                      </a:r>
                      <a:endParaRPr lang="en-US" dirty="0"/>
                    </a:p>
                  </a:txBody>
                  <a:tcPr/>
                </a:tc>
                <a:tc>
                  <a:txBody>
                    <a:bodyPr/>
                    <a:lstStyle/>
                    <a:p>
                      <a:pPr algn="ctr"/>
                      <a:endParaRPr lang="en-US" i="1" dirty="0"/>
                    </a:p>
                  </a:txBody>
                  <a:tcPr/>
                </a:tc>
              </a:tr>
              <a:tr h="543761">
                <a:tc>
                  <a:txBody>
                    <a:bodyPr/>
                    <a:lstStyle/>
                    <a:p>
                      <a:pPr algn="just"/>
                      <a:r>
                        <a:rPr lang="en-US" dirty="0" smtClean="0"/>
                        <a:t>Độ</a:t>
                      </a:r>
                      <a:r>
                        <a:rPr lang="en-US" baseline="0" dirty="0" smtClean="0"/>
                        <a:t> linh động của các lỗ trống trong vật liệu pha tạp nhẹ</a:t>
                      </a:r>
                      <a:endParaRPr lang="en-US" dirty="0"/>
                    </a:p>
                  </a:txBody>
                  <a:tcPr/>
                </a:tc>
                <a:tc>
                  <a:txBody>
                    <a:bodyPr/>
                    <a:lstStyle/>
                    <a:p>
                      <a:pPr algn="ctr"/>
                      <a:endParaRPr lang="en-US" i="1" dirty="0"/>
                    </a:p>
                  </a:txBody>
                  <a:tcPr/>
                </a:tc>
              </a:tr>
            </a:tbl>
          </a:graphicData>
        </a:graphic>
      </p:graphicFrame>
      <p:graphicFrame>
        <p:nvGraphicFramePr>
          <p:cNvPr id="20" name="Object 19"/>
          <p:cNvGraphicFramePr>
            <a:graphicFrameLocks noChangeAspect="1"/>
          </p:cNvGraphicFramePr>
          <p:nvPr/>
        </p:nvGraphicFramePr>
        <p:xfrm>
          <a:off x="7245350" y="2673350"/>
          <a:ext cx="215900" cy="215900"/>
        </p:xfrm>
        <a:graphic>
          <a:graphicData uri="http://schemas.openxmlformats.org/presentationml/2006/ole">
            <p:oleObj spid="_x0000_s19465" name="Equation" r:id="rId4" imgW="215640" imgH="215640" progId="Equation.3">
              <p:embed/>
            </p:oleObj>
          </a:graphicData>
        </a:graphic>
      </p:graphicFrame>
      <p:graphicFrame>
        <p:nvGraphicFramePr>
          <p:cNvPr id="23" name="Object 22"/>
          <p:cNvGraphicFramePr>
            <a:graphicFrameLocks noChangeAspect="1"/>
          </p:cNvGraphicFramePr>
          <p:nvPr/>
        </p:nvGraphicFramePr>
        <p:xfrm>
          <a:off x="7264400" y="3733800"/>
          <a:ext cx="215900" cy="215900"/>
        </p:xfrm>
        <a:graphic>
          <a:graphicData uri="http://schemas.openxmlformats.org/presentationml/2006/ole">
            <p:oleObj spid="_x0000_s19466" name="Equation" r:id="rId5" imgW="215640" imgH="215640" progId="Equation.3">
              <p:embed/>
            </p:oleObj>
          </a:graphicData>
        </a:graphic>
      </p:graphicFrame>
      <p:graphicFrame>
        <p:nvGraphicFramePr>
          <p:cNvPr id="34" name="Object 33"/>
          <p:cNvGraphicFramePr>
            <a:graphicFrameLocks noChangeAspect="1"/>
          </p:cNvGraphicFramePr>
          <p:nvPr/>
        </p:nvGraphicFramePr>
        <p:xfrm>
          <a:off x="7251700" y="3130550"/>
          <a:ext cx="215900" cy="215900"/>
        </p:xfrm>
        <a:graphic>
          <a:graphicData uri="http://schemas.openxmlformats.org/presentationml/2006/ole">
            <p:oleObj spid="_x0000_s19467" name="Equation" r:id="rId6" imgW="215640" imgH="215640" progId="Equation.3">
              <p:embed/>
            </p:oleObj>
          </a:graphicData>
        </a:graphic>
      </p:graphicFrame>
      <p:graphicFrame>
        <p:nvGraphicFramePr>
          <p:cNvPr id="17" name="Object 16"/>
          <p:cNvGraphicFramePr>
            <a:graphicFrameLocks noChangeAspect="1"/>
          </p:cNvGraphicFramePr>
          <p:nvPr/>
        </p:nvGraphicFramePr>
        <p:xfrm>
          <a:off x="7270750" y="2105025"/>
          <a:ext cx="241300" cy="211138"/>
        </p:xfrm>
        <a:graphic>
          <a:graphicData uri="http://schemas.openxmlformats.org/presentationml/2006/ole">
            <p:oleObj spid="_x0000_s19470" name="Equation" r:id="rId7" imgW="241200" imgH="228600" progId="Equation.3">
              <p:embed/>
            </p:oleObj>
          </a:graphicData>
        </a:graphic>
      </p:graphicFrame>
      <p:graphicFrame>
        <p:nvGraphicFramePr>
          <p:cNvPr id="18" name="Object 17"/>
          <p:cNvGraphicFramePr>
            <a:graphicFrameLocks noChangeAspect="1"/>
          </p:cNvGraphicFramePr>
          <p:nvPr/>
        </p:nvGraphicFramePr>
        <p:xfrm>
          <a:off x="7283450" y="4260850"/>
          <a:ext cx="165100" cy="228600"/>
        </p:xfrm>
        <a:graphic>
          <a:graphicData uri="http://schemas.openxmlformats.org/presentationml/2006/ole">
            <p:oleObj spid="_x0000_s19471" name="Equation" r:id="rId8" imgW="164880" imgH="228600" progId="Equation.3">
              <p:embed/>
            </p:oleObj>
          </a:graphicData>
        </a:graphic>
      </p:graphicFrame>
      <p:graphicFrame>
        <p:nvGraphicFramePr>
          <p:cNvPr id="19" name="Object 18"/>
          <p:cNvGraphicFramePr>
            <a:graphicFrameLocks noChangeAspect="1"/>
          </p:cNvGraphicFramePr>
          <p:nvPr/>
        </p:nvGraphicFramePr>
        <p:xfrm>
          <a:off x="7251700" y="4813300"/>
          <a:ext cx="190500" cy="228600"/>
        </p:xfrm>
        <a:graphic>
          <a:graphicData uri="http://schemas.openxmlformats.org/presentationml/2006/ole">
            <p:oleObj spid="_x0000_s19472" name="Equation" r:id="rId9" imgW="190440" imgH="228600" progId="Equation.3">
              <p:embed/>
            </p:oleObj>
          </a:graphicData>
        </a:graphic>
      </p:graphicFrame>
      <p:graphicFrame>
        <p:nvGraphicFramePr>
          <p:cNvPr id="21" name="Object 20"/>
          <p:cNvGraphicFramePr>
            <a:graphicFrameLocks noChangeAspect="1"/>
          </p:cNvGraphicFramePr>
          <p:nvPr/>
        </p:nvGraphicFramePr>
        <p:xfrm>
          <a:off x="7207250" y="5359400"/>
          <a:ext cx="203200" cy="241300"/>
        </p:xfrm>
        <a:graphic>
          <a:graphicData uri="http://schemas.openxmlformats.org/presentationml/2006/ole">
            <p:oleObj spid="_x0000_s19473" name="Equation" r:id="rId10" imgW="203040" imgH="241200" progId="Equation.3">
              <p:embed/>
            </p:oleObj>
          </a:graphicData>
        </a:graphic>
      </p:graphicFrame>
      <p:graphicFrame>
        <p:nvGraphicFramePr>
          <p:cNvPr id="25" name="Object 24"/>
          <p:cNvGraphicFramePr>
            <a:graphicFrameLocks noChangeAspect="1"/>
          </p:cNvGraphicFramePr>
          <p:nvPr/>
        </p:nvGraphicFramePr>
        <p:xfrm>
          <a:off x="4724400" y="2590800"/>
          <a:ext cx="139700" cy="152400"/>
        </p:xfrm>
        <a:graphic>
          <a:graphicData uri="http://schemas.openxmlformats.org/presentationml/2006/ole">
            <p:oleObj spid="_x0000_s19476" name="Equation" r:id="rId11" imgW="139680" imgH="152280" progId="Equation.3">
              <p:embed/>
            </p:oleObj>
          </a:graphicData>
        </a:graphic>
      </p:graphicFrame>
      <p:graphicFrame>
        <p:nvGraphicFramePr>
          <p:cNvPr id="26" name="Object 25"/>
          <p:cNvGraphicFramePr>
            <a:graphicFrameLocks noChangeAspect="1"/>
          </p:cNvGraphicFramePr>
          <p:nvPr/>
        </p:nvGraphicFramePr>
        <p:xfrm>
          <a:off x="7315200" y="1600200"/>
          <a:ext cx="228600" cy="228600"/>
        </p:xfrm>
        <a:graphic>
          <a:graphicData uri="http://schemas.openxmlformats.org/presentationml/2006/ole">
            <p:oleObj spid="_x0000_s19477" name="Equation" r:id="rId12" imgW="228600" imgH="22860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sz="2200" b="1" dirty="0" smtClean="0">
                <a:latin typeface="Times New Roman" pitchFamily="18" charset="0"/>
                <a:cs typeface="Times New Roman" pitchFamily="18" charset="0"/>
              </a:rPr>
              <a:t>Phụ lục 2</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Các tính chất của các chất bán dẫn quan trọng     </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6096000"/>
          </a:xfrm>
        </p:spPr>
        <p:txBody>
          <a:bodyPr>
            <a:normAutofit/>
          </a:bodyPr>
          <a:lstStyle/>
          <a:p>
            <a:pPr algn="just">
              <a:buNone/>
            </a:pP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 </a:t>
            </a: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r>
              <a:rPr lang="en-US" sz="22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Các giá trị được cho ở nhiệt độ phòng trừ khi có ghi chú khác.</a:t>
            </a:r>
          </a:p>
        </p:txBody>
      </p:sp>
      <p:pic>
        <p:nvPicPr>
          <p:cNvPr id="20498" name="Picture 18"/>
          <p:cNvPicPr>
            <a:picLocks noChangeAspect="1" noChangeArrowheads="1"/>
          </p:cNvPicPr>
          <p:nvPr/>
        </p:nvPicPr>
        <p:blipFill>
          <a:blip r:embed="rId3" cstate="print"/>
          <a:srcRect/>
          <a:stretch>
            <a:fillRect/>
          </a:stretch>
        </p:blipFill>
        <p:spPr bwMode="auto">
          <a:xfrm>
            <a:off x="20638" y="762000"/>
            <a:ext cx="9101137" cy="5449887"/>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sz="2200" b="1" dirty="0" smtClean="0">
                <a:latin typeface="Times New Roman" pitchFamily="18" charset="0"/>
                <a:cs typeface="Times New Roman" pitchFamily="18" charset="0"/>
              </a:rPr>
              <a:t>Phụ lục 3</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Các tính chất của các hợp kim GaAs-AlAs ở nhiệt độ phòng      </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6096000"/>
          </a:xfrm>
        </p:spPr>
        <p:txBody>
          <a:bodyPr>
            <a:normAutofit/>
          </a:bodyPr>
          <a:lstStyle/>
          <a:p>
            <a:pPr algn="just">
              <a:buNone/>
            </a:pPr>
            <a:r>
              <a:rPr lang="en-US" sz="2200" b="1" dirty="0" smtClean="0">
                <a:latin typeface="Times New Roman" pitchFamily="18" charset="0"/>
                <a:cs typeface="Times New Roman" pitchFamily="18" charset="0"/>
              </a:rPr>
              <a:t>   </a:t>
            </a: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endParaRPr lang="en-US" sz="2200" b="1"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lgn="just">
              <a:buNone/>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Giao</a:t>
            </a:r>
            <a:r>
              <a:rPr lang="en-US" sz="1800" dirty="0" smtClean="0">
                <a:latin typeface="Times New Roman" pitchFamily="18" charset="0"/>
                <a:cs typeface="Times New Roman" pitchFamily="18" charset="0"/>
              </a:rPr>
              <a:t> nhau từ        tới X trong vùng dẫn được giả thiết xảy ra ở </a:t>
            </a:r>
            <a:r>
              <a:rPr lang="en-US" sz="1800" i="1" dirty="0" smtClean="0">
                <a:latin typeface="Times New Roman" pitchFamily="18" charset="0"/>
                <a:cs typeface="Times New Roman" pitchFamily="18" charset="0"/>
              </a:rPr>
              <a:t>x</a:t>
            </a:r>
            <a:r>
              <a:rPr lang="en-US" sz="1800" dirty="0" smtClean="0">
                <a:latin typeface="Times New Roman" pitchFamily="18" charset="0"/>
                <a:cs typeface="Times New Roman" pitchFamily="18" charset="0"/>
              </a:rPr>
              <a:t> = 0,45. Các gián đoạn</a:t>
            </a:r>
          </a:p>
          <a:p>
            <a:pPr algn="just">
              <a:buNone/>
            </a:pPr>
            <a:r>
              <a:rPr lang="en-US" sz="1800" dirty="0" smtClean="0">
                <a:latin typeface="Times New Roman" pitchFamily="18" charset="0"/>
                <a:cs typeface="Times New Roman" pitchFamily="18" charset="0"/>
              </a:rPr>
              <a:t>                            trong vùng dẫn được đo từ vùng dẫn đáy           trong GaAs.  </a:t>
            </a:r>
            <a:endParaRPr lang="en-US" sz="2200" dirty="0" smtClean="0">
              <a:latin typeface="Times New Roman" pitchFamily="18" charset="0"/>
              <a:cs typeface="Times New Roman" pitchFamily="18" charset="0"/>
            </a:endParaRPr>
          </a:p>
        </p:txBody>
      </p:sp>
      <p:graphicFrame>
        <p:nvGraphicFramePr>
          <p:cNvPr id="1031" name="Object 7"/>
          <p:cNvGraphicFramePr>
            <a:graphicFrameLocks noChangeAspect="1"/>
          </p:cNvGraphicFramePr>
          <p:nvPr/>
        </p:nvGraphicFramePr>
        <p:xfrm>
          <a:off x="5410200" y="6105525"/>
          <a:ext cx="558800" cy="371475"/>
        </p:xfrm>
        <a:graphic>
          <a:graphicData uri="http://schemas.openxmlformats.org/presentationml/2006/ole">
            <p:oleObj spid="_x0000_s21508" name="Equation" r:id="rId4" imgW="279360" imgH="228600" progId="Equation.3">
              <p:embed/>
            </p:oleObj>
          </a:graphicData>
        </a:graphic>
      </p:graphicFrame>
      <p:graphicFrame>
        <p:nvGraphicFramePr>
          <p:cNvPr id="1032" name="Object 8"/>
          <p:cNvGraphicFramePr>
            <a:graphicFrameLocks noChangeAspect="1"/>
          </p:cNvGraphicFramePr>
          <p:nvPr/>
        </p:nvGraphicFramePr>
        <p:xfrm>
          <a:off x="355600" y="6019800"/>
          <a:ext cx="1320800" cy="392113"/>
        </p:xfrm>
        <a:graphic>
          <a:graphicData uri="http://schemas.openxmlformats.org/presentationml/2006/ole">
            <p:oleObj spid="_x0000_s21509" name="Equation" r:id="rId5" imgW="660240" imgH="241200" progId="Equation.3">
              <p:embed/>
            </p:oleObj>
          </a:graphicData>
        </a:graphic>
      </p:graphicFrame>
      <p:graphicFrame>
        <p:nvGraphicFramePr>
          <p:cNvPr id="1033" name="Object 9"/>
          <p:cNvGraphicFramePr>
            <a:graphicFrameLocks noChangeAspect="1"/>
          </p:cNvGraphicFramePr>
          <p:nvPr/>
        </p:nvGraphicFramePr>
        <p:xfrm>
          <a:off x="8356600" y="5715000"/>
          <a:ext cx="711200" cy="392113"/>
        </p:xfrm>
        <a:graphic>
          <a:graphicData uri="http://schemas.openxmlformats.org/presentationml/2006/ole">
            <p:oleObj spid="_x0000_s21510" name="Equation" r:id="rId6" imgW="355320" imgH="241200" progId="Equation.3">
              <p:embed/>
            </p:oleObj>
          </a:graphicData>
        </a:graphic>
      </p:graphicFrame>
      <p:graphicFrame>
        <p:nvGraphicFramePr>
          <p:cNvPr id="1034" name="Object 10"/>
          <p:cNvGraphicFramePr>
            <a:graphicFrameLocks noChangeAspect="1"/>
          </p:cNvGraphicFramePr>
          <p:nvPr/>
        </p:nvGraphicFramePr>
        <p:xfrm>
          <a:off x="1676400" y="5791200"/>
          <a:ext cx="279400" cy="247650"/>
        </p:xfrm>
        <a:graphic>
          <a:graphicData uri="http://schemas.openxmlformats.org/presentationml/2006/ole">
            <p:oleObj spid="_x0000_s21511" name="Equation" r:id="rId7" imgW="139680" imgH="152280" progId="Equation.3">
              <p:embed/>
            </p:oleObj>
          </a:graphicData>
        </a:graphic>
      </p:graphicFrame>
      <p:pic>
        <p:nvPicPr>
          <p:cNvPr id="21512" name="Picture 8"/>
          <p:cNvPicPr>
            <a:picLocks noChangeAspect="1" noChangeArrowheads="1"/>
          </p:cNvPicPr>
          <p:nvPr/>
        </p:nvPicPr>
        <p:blipFill>
          <a:blip r:embed="rId8" cstate="print"/>
          <a:srcRect/>
          <a:stretch>
            <a:fillRect/>
          </a:stretch>
        </p:blipFill>
        <p:spPr bwMode="auto">
          <a:xfrm>
            <a:off x="1727200" y="838200"/>
            <a:ext cx="5688013" cy="476091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sz="2200" b="1" dirty="0" smtClean="0">
                <a:latin typeface="Times New Roman" pitchFamily="18" charset="0"/>
                <a:cs typeface="Times New Roman" pitchFamily="18" charset="0"/>
              </a:rPr>
              <a:t>Phụ lục 4</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Phương trình Hermite: Dao động tử điều hoà      </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6096000"/>
          </a:xfrm>
        </p:spPr>
        <p:txBody>
          <a:bodyPr>
            <a:normAutofit/>
          </a:bodyPr>
          <a:lstStyle/>
          <a:p>
            <a:pPr algn="just">
              <a:buNone/>
            </a:pPr>
            <a:r>
              <a:rPr lang="en-US" sz="22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Lời giải của phương trình Schrodinger với một thế parabol (phần 4.3) rút gọn về phương trình Hermite (4.32) đối với           như sau</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trong đó các dấu gạch ngang ở trên </a:t>
            </a:r>
            <a:r>
              <a:rPr lang="en-US" sz="2200" i="1" dirty="0" smtClean="0">
                <a:latin typeface="Times New Roman" pitchFamily="18" charset="0"/>
                <a:cs typeface="Times New Roman" pitchFamily="18" charset="0"/>
              </a:rPr>
              <a:t>z</a:t>
            </a:r>
            <a:r>
              <a:rPr lang="en-US" sz="2200" dirty="0" smtClean="0">
                <a:latin typeface="Times New Roman" pitchFamily="18" charset="0"/>
                <a:cs typeface="Times New Roman" pitchFamily="18" charset="0"/>
              </a:rPr>
              <a:t> và </a:t>
            </a:r>
            <a:r>
              <a:rPr lang="en-US" sz="2200" i="1" dirty="0" smtClean="0">
                <a:latin typeface="Times New Roman" pitchFamily="18" charset="0"/>
                <a:cs typeface="Times New Roman" pitchFamily="18" charset="0"/>
              </a:rPr>
              <a:t>E</a:t>
            </a:r>
            <a:r>
              <a:rPr lang="en-US" sz="2200" dirty="0" smtClean="0">
                <a:latin typeface="Times New Roman" pitchFamily="18" charset="0"/>
                <a:cs typeface="Times New Roman" pitchFamily="18" charset="0"/>
              </a:rPr>
              <a:t> được bỏ đi. Khai triển nghiệm thành chuỗi</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Thay vào (</a:t>
            </a:r>
            <a:r>
              <a:rPr lang="en-US" sz="2200" i="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4.1) và lấy các đạo hàm. Từ đó, </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Viết lại nó bằng cách dịch chỉ số chạy </a:t>
            </a:r>
            <a:r>
              <a:rPr lang="en-US" sz="2200" i="1" dirty="0" smtClean="0">
                <a:latin typeface="Times New Roman" pitchFamily="18" charset="0"/>
                <a:cs typeface="Times New Roman" pitchFamily="18" charset="0"/>
              </a:rPr>
              <a:t>m</a:t>
            </a:r>
            <a:r>
              <a:rPr lang="en-US" sz="2200" dirty="0" smtClean="0">
                <a:latin typeface="Times New Roman" pitchFamily="18" charset="0"/>
                <a:cs typeface="Times New Roman" pitchFamily="18" charset="0"/>
              </a:rPr>
              <a:t> trong tổng thứ nhất sao cho lũy thừa của </a:t>
            </a:r>
            <a:r>
              <a:rPr lang="en-US" sz="2200" i="1" dirty="0" smtClean="0">
                <a:latin typeface="Times New Roman" pitchFamily="18" charset="0"/>
                <a:cs typeface="Times New Roman" pitchFamily="18" charset="0"/>
              </a:rPr>
              <a:t>z</a:t>
            </a:r>
            <a:r>
              <a:rPr lang="en-US" sz="2200" dirty="0" smtClean="0">
                <a:latin typeface="Times New Roman" pitchFamily="18" charset="0"/>
                <a:cs typeface="Times New Roman" pitchFamily="18" charset="0"/>
              </a:rPr>
              <a:t> xuất hiện là giống nhau trong từng số hạng  </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Điều này đúng đối với mọi </a:t>
            </a:r>
            <a:r>
              <a:rPr lang="en-US" sz="2200" i="1" dirty="0" smtClean="0">
                <a:latin typeface="Times New Roman" pitchFamily="18" charset="0"/>
                <a:cs typeface="Times New Roman" pitchFamily="18" charset="0"/>
              </a:rPr>
              <a:t>z</a:t>
            </a:r>
            <a:r>
              <a:rPr lang="en-US" sz="2200" dirty="0" smtClean="0">
                <a:latin typeface="Times New Roman" pitchFamily="18" charset="0"/>
                <a:cs typeface="Times New Roman" pitchFamily="18" charset="0"/>
              </a:rPr>
              <a:t> và do đó, hệ số của từng lũy thừa của </a:t>
            </a:r>
            <a:r>
              <a:rPr lang="en-US" sz="2200" i="1" dirty="0" smtClean="0">
                <a:latin typeface="Times New Roman" pitchFamily="18" charset="0"/>
                <a:cs typeface="Times New Roman" pitchFamily="18" charset="0"/>
              </a:rPr>
              <a:t>z</a:t>
            </a:r>
            <a:r>
              <a:rPr lang="en-US" sz="2200" dirty="0" smtClean="0">
                <a:latin typeface="Times New Roman" pitchFamily="18" charset="0"/>
                <a:cs typeface="Times New Roman" pitchFamily="18" charset="0"/>
              </a:rPr>
              <a:t> cần phải </a:t>
            </a:r>
          </a:p>
          <a:p>
            <a:pPr algn="just">
              <a:buNone/>
            </a:pPr>
            <a:r>
              <a:rPr lang="en-US" sz="2200" dirty="0" smtClean="0">
                <a:latin typeface="Times New Roman" pitchFamily="18" charset="0"/>
                <a:cs typeface="Times New Roman" pitchFamily="18" charset="0"/>
              </a:rPr>
              <a:t>    phải bằng 0. Kết quả chung là  </a:t>
            </a:r>
          </a:p>
        </p:txBody>
      </p:sp>
      <p:graphicFrame>
        <p:nvGraphicFramePr>
          <p:cNvPr id="22540" name="Object 12"/>
          <p:cNvGraphicFramePr>
            <a:graphicFrameLocks noChangeAspect="1"/>
          </p:cNvGraphicFramePr>
          <p:nvPr/>
        </p:nvGraphicFramePr>
        <p:xfrm>
          <a:off x="685800" y="3641725"/>
          <a:ext cx="7772400" cy="701675"/>
        </p:xfrm>
        <a:graphic>
          <a:graphicData uri="http://schemas.openxmlformats.org/presentationml/2006/ole">
            <p:oleObj spid="_x0000_s22540" name="Equation" r:id="rId4" imgW="3886200" imgH="431640" progId="Equation.3">
              <p:embed/>
            </p:oleObj>
          </a:graphicData>
        </a:graphic>
      </p:graphicFrame>
      <p:graphicFrame>
        <p:nvGraphicFramePr>
          <p:cNvPr id="22541" name="Object 13"/>
          <p:cNvGraphicFramePr>
            <a:graphicFrameLocks noChangeAspect="1"/>
          </p:cNvGraphicFramePr>
          <p:nvPr/>
        </p:nvGraphicFramePr>
        <p:xfrm>
          <a:off x="2946400" y="2438400"/>
          <a:ext cx="2692400" cy="701675"/>
        </p:xfrm>
        <a:graphic>
          <a:graphicData uri="http://schemas.openxmlformats.org/presentationml/2006/ole">
            <p:oleObj spid="_x0000_s22541" name="Equation" r:id="rId5" imgW="1346040" imgH="431640" progId="Equation.3">
              <p:embed/>
            </p:oleObj>
          </a:graphicData>
        </a:graphic>
      </p:graphicFrame>
      <p:graphicFrame>
        <p:nvGraphicFramePr>
          <p:cNvPr id="22542" name="Object 14"/>
          <p:cNvGraphicFramePr>
            <a:graphicFrameLocks noChangeAspect="1"/>
          </p:cNvGraphicFramePr>
          <p:nvPr/>
        </p:nvGraphicFramePr>
        <p:xfrm>
          <a:off x="2260600" y="1685925"/>
          <a:ext cx="4826000" cy="371475"/>
        </p:xfrm>
        <a:graphic>
          <a:graphicData uri="http://schemas.openxmlformats.org/presentationml/2006/ole">
            <p:oleObj spid="_x0000_s22542" name="Equation" r:id="rId6" imgW="2412720" imgH="228600" progId="Equation.3">
              <p:embed/>
            </p:oleObj>
          </a:graphicData>
        </a:graphic>
      </p:graphicFrame>
      <p:graphicFrame>
        <p:nvGraphicFramePr>
          <p:cNvPr id="22543" name="Object 15"/>
          <p:cNvGraphicFramePr>
            <a:graphicFrameLocks noChangeAspect="1"/>
          </p:cNvGraphicFramePr>
          <p:nvPr/>
        </p:nvGraphicFramePr>
        <p:xfrm>
          <a:off x="4876800" y="1295400"/>
          <a:ext cx="609600" cy="330200"/>
        </p:xfrm>
        <a:graphic>
          <a:graphicData uri="http://schemas.openxmlformats.org/presentationml/2006/ole">
            <p:oleObj spid="_x0000_s22543" name="Equation" r:id="rId7" imgW="304560" imgH="203040" progId="Equation.3">
              <p:embed/>
            </p:oleObj>
          </a:graphicData>
        </a:graphic>
      </p:graphicFrame>
      <p:graphicFrame>
        <p:nvGraphicFramePr>
          <p:cNvPr id="19" name="Object 12"/>
          <p:cNvGraphicFramePr>
            <a:graphicFrameLocks noChangeAspect="1"/>
          </p:cNvGraphicFramePr>
          <p:nvPr/>
        </p:nvGraphicFramePr>
        <p:xfrm>
          <a:off x="520700" y="5165725"/>
          <a:ext cx="8102600" cy="701675"/>
        </p:xfrm>
        <a:graphic>
          <a:graphicData uri="http://schemas.openxmlformats.org/presentationml/2006/ole">
            <p:oleObj spid="_x0000_s22544" name="Equation" r:id="rId8" imgW="4051080" imgH="43164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sz="2200" b="1" dirty="0" smtClean="0">
                <a:latin typeface="Times New Roman" pitchFamily="18" charset="0"/>
                <a:cs typeface="Times New Roman" pitchFamily="18" charset="0"/>
              </a:rPr>
              <a:t>Phụ lục 4</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Phương trình Hermite: Dao động tử điều hoà      </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6096000"/>
          </a:xfrm>
        </p:spPr>
        <p:txBody>
          <a:bodyPr>
            <a:normAutofit/>
          </a:bodyPr>
          <a:lstStyle/>
          <a:p>
            <a:pPr algn="just">
              <a:buNone/>
            </a:pPr>
            <a:r>
              <a:rPr lang="en-US" sz="2200" dirty="0" smtClean="0">
                <a:latin typeface="Times New Roman" pitchFamily="18" charset="0"/>
                <a:cs typeface="Times New Roman" pitchFamily="18" charset="0"/>
              </a:rPr>
              <a:t>  </a:t>
            </a:r>
          </a:p>
          <a:p>
            <a:pPr algn="just">
              <a:buNone/>
            </a:pPr>
            <a:r>
              <a:rPr lang="en-US" sz="2200" dirty="0" smtClean="0">
                <a:latin typeface="Times New Roman" pitchFamily="18" charset="0"/>
                <a:cs typeface="Times New Roman" pitchFamily="18" charset="0"/>
              </a:rPr>
              <a:t>     Như vậy,</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Chú ý là nó liên kết các hệ số chỉ ở chỗ </a:t>
            </a:r>
            <a:r>
              <a:rPr lang="en-US" sz="2200" i="1" dirty="0" smtClean="0">
                <a:latin typeface="Times New Roman" pitchFamily="18" charset="0"/>
                <a:cs typeface="Times New Roman" pitchFamily="18" charset="0"/>
              </a:rPr>
              <a:t>m</a:t>
            </a:r>
            <a:r>
              <a:rPr lang="en-US" sz="2200" dirty="0" smtClean="0">
                <a:latin typeface="Times New Roman" pitchFamily="18" charset="0"/>
                <a:cs typeface="Times New Roman" pitchFamily="18" charset="0"/>
              </a:rPr>
              <a:t> khác nhau bởi 2 và do đó, có một chuỗi đối </a:t>
            </a:r>
            <a:r>
              <a:rPr lang="en-US" sz="2200" i="1" dirty="0" smtClean="0">
                <a:latin typeface="Times New Roman" pitchFamily="18" charset="0"/>
                <a:cs typeface="Times New Roman" pitchFamily="18" charset="0"/>
              </a:rPr>
              <a:t>m</a:t>
            </a:r>
            <a:r>
              <a:rPr lang="en-US" sz="2200" dirty="0" smtClean="0">
                <a:latin typeface="Times New Roman" pitchFamily="18" charset="0"/>
                <a:cs typeface="Times New Roman" pitchFamily="18" charset="0"/>
              </a:rPr>
              <a:t> chẵn và một chuỗi đối với </a:t>
            </a:r>
            <a:r>
              <a:rPr lang="en-US" sz="2200" i="1" dirty="0" smtClean="0">
                <a:latin typeface="Times New Roman" pitchFamily="18" charset="0"/>
                <a:cs typeface="Times New Roman" pitchFamily="18" charset="0"/>
              </a:rPr>
              <a:t>m</a:t>
            </a:r>
            <a:r>
              <a:rPr lang="en-US" sz="2200" dirty="0" smtClean="0">
                <a:latin typeface="Times New Roman" pitchFamily="18" charset="0"/>
                <a:cs typeface="Times New Roman" pitchFamily="18" charset="0"/>
              </a:rPr>
              <a:t> lẻ.</a:t>
            </a:r>
          </a:p>
          <a:p>
            <a:pPr algn="just">
              <a:buNone/>
            </a:pPr>
            <a:r>
              <a:rPr lang="en-US" sz="2200" dirty="0" smtClean="0">
                <a:latin typeface="Times New Roman" pitchFamily="18" charset="0"/>
                <a:cs typeface="Times New Roman" pitchFamily="18" charset="0"/>
              </a:rPr>
              <a:t>    Chuỗi có tính chất gì nếu các hệ số của chuỗi được cho bởi (</a:t>
            </a:r>
            <a:r>
              <a:rPr lang="en-US" sz="2200" i="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4.6)? Để so sánh xét khai triển</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Đó là một khai triển theo các lũy thừa chẵn của </a:t>
            </a:r>
            <a:r>
              <a:rPr lang="en-US" sz="2200" i="1" dirty="0" smtClean="0">
                <a:latin typeface="Times New Roman" pitchFamily="18" charset="0"/>
                <a:cs typeface="Times New Roman" pitchFamily="18" charset="0"/>
              </a:rPr>
              <a:t>z</a:t>
            </a:r>
            <a:r>
              <a:rPr lang="en-US" sz="2200" dirty="0" smtClean="0">
                <a:latin typeface="Times New Roman" pitchFamily="18" charset="0"/>
                <a:cs typeface="Times New Roman" pitchFamily="18" charset="0"/>
              </a:rPr>
              <a:t> và nó giống với các số hạng chẵn trong chuỗi đối với phương trình Hermite. Hệ thức  truy  chứng  đối  với          là sự tương tự với (</a:t>
            </a:r>
            <a:r>
              <a:rPr lang="en-US" sz="2200" i="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4.6) và có dạng</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trong đó        là hệ số của          Để so sánh dễ hơn, viết (A4.6) với </a:t>
            </a:r>
            <a:r>
              <a:rPr lang="en-US" sz="2200" i="1" dirty="0" smtClean="0">
                <a:latin typeface="Times New Roman" pitchFamily="18" charset="0"/>
                <a:cs typeface="Times New Roman" pitchFamily="18" charset="0"/>
              </a:rPr>
              <a:t>m</a:t>
            </a:r>
            <a:r>
              <a:rPr lang="en-US" sz="2200" dirty="0" smtClean="0">
                <a:latin typeface="Times New Roman" pitchFamily="18" charset="0"/>
                <a:cs typeface="Times New Roman" pitchFamily="18" charset="0"/>
              </a:rPr>
              <a:t> chẵn thành  </a:t>
            </a:r>
          </a:p>
          <a:p>
            <a:pPr algn="just">
              <a:buNone/>
            </a:pPr>
            <a:endParaRPr lang="en-US" sz="2200" dirty="0" smtClean="0">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p:txBody>
      </p:sp>
      <p:graphicFrame>
        <p:nvGraphicFramePr>
          <p:cNvPr id="22538" name="Object 10"/>
          <p:cNvGraphicFramePr>
            <a:graphicFrameLocks noChangeAspect="1"/>
          </p:cNvGraphicFramePr>
          <p:nvPr/>
        </p:nvGraphicFramePr>
        <p:xfrm>
          <a:off x="2667000" y="1295400"/>
          <a:ext cx="3810000" cy="681037"/>
        </p:xfrm>
        <a:graphic>
          <a:graphicData uri="http://schemas.openxmlformats.org/presentationml/2006/ole">
            <p:oleObj spid="_x0000_s23558" name="Equation" r:id="rId4" imgW="1904760" imgH="419040" progId="Equation.3">
              <p:embed/>
            </p:oleObj>
          </a:graphicData>
        </a:graphic>
      </p:graphicFrame>
      <p:graphicFrame>
        <p:nvGraphicFramePr>
          <p:cNvPr id="22539" name="Object 11"/>
          <p:cNvGraphicFramePr>
            <a:graphicFrameLocks noChangeAspect="1"/>
          </p:cNvGraphicFramePr>
          <p:nvPr/>
        </p:nvGraphicFramePr>
        <p:xfrm>
          <a:off x="1524000" y="923925"/>
          <a:ext cx="6019800" cy="371475"/>
        </p:xfrm>
        <a:graphic>
          <a:graphicData uri="http://schemas.openxmlformats.org/presentationml/2006/ole">
            <p:oleObj spid="_x0000_s23559" name="Equation" r:id="rId5" imgW="3009600" imgH="228600" progId="Equation.3">
              <p:embed/>
            </p:oleObj>
          </a:graphicData>
        </a:graphic>
      </p:graphicFrame>
      <p:graphicFrame>
        <p:nvGraphicFramePr>
          <p:cNvPr id="23565" name="Object 13"/>
          <p:cNvGraphicFramePr>
            <a:graphicFrameLocks noChangeAspect="1"/>
          </p:cNvGraphicFramePr>
          <p:nvPr/>
        </p:nvGraphicFramePr>
        <p:xfrm>
          <a:off x="2971800" y="6299200"/>
          <a:ext cx="558800" cy="330200"/>
        </p:xfrm>
        <a:graphic>
          <a:graphicData uri="http://schemas.openxmlformats.org/presentationml/2006/ole">
            <p:oleObj spid="_x0000_s23565" name="Equation" r:id="rId6" imgW="279360" imgH="203040" progId="Equation.3">
              <p:embed/>
            </p:oleObj>
          </a:graphicData>
        </a:graphic>
      </p:graphicFrame>
      <p:graphicFrame>
        <p:nvGraphicFramePr>
          <p:cNvPr id="23566" name="Object 14"/>
          <p:cNvGraphicFramePr>
            <a:graphicFrameLocks noChangeAspect="1"/>
          </p:cNvGraphicFramePr>
          <p:nvPr/>
        </p:nvGraphicFramePr>
        <p:xfrm>
          <a:off x="1066800" y="6334125"/>
          <a:ext cx="457200" cy="371475"/>
        </p:xfrm>
        <a:graphic>
          <a:graphicData uri="http://schemas.openxmlformats.org/presentationml/2006/ole">
            <p:oleObj spid="_x0000_s23566" name="Equation" r:id="rId7" imgW="228600" imgH="228600" progId="Equation.3">
              <p:embed/>
            </p:oleObj>
          </a:graphicData>
        </a:graphic>
      </p:graphicFrame>
      <p:graphicFrame>
        <p:nvGraphicFramePr>
          <p:cNvPr id="23567" name="Object 15"/>
          <p:cNvGraphicFramePr>
            <a:graphicFrameLocks noChangeAspect="1"/>
          </p:cNvGraphicFramePr>
          <p:nvPr/>
        </p:nvGraphicFramePr>
        <p:xfrm>
          <a:off x="2413000" y="5567363"/>
          <a:ext cx="4597400" cy="681037"/>
        </p:xfrm>
        <a:graphic>
          <a:graphicData uri="http://schemas.openxmlformats.org/presentationml/2006/ole">
            <p:oleObj spid="_x0000_s23567" name="Equation" r:id="rId8" imgW="2298600" imgH="419040" progId="Equation.3">
              <p:embed/>
            </p:oleObj>
          </a:graphicData>
        </a:graphic>
      </p:graphicFrame>
      <p:graphicFrame>
        <p:nvGraphicFramePr>
          <p:cNvPr id="23568" name="Object 16"/>
          <p:cNvGraphicFramePr>
            <a:graphicFrameLocks noChangeAspect="1"/>
          </p:cNvGraphicFramePr>
          <p:nvPr/>
        </p:nvGraphicFramePr>
        <p:xfrm>
          <a:off x="330200" y="5105400"/>
          <a:ext cx="965200" cy="371475"/>
        </p:xfrm>
        <a:graphic>
          <a:graphicData uri="http://schemas.openxmlformats.org/presentationml/2006/ole">
            <p:oleObj spid="_x0000_s23568" name="Equation" r:id="rId9" imgW="482400" imgH="228600" progId="Equation.3">
              <p:embed/>
            </p:oleObj>
          </a:graphicData>
        </a:graphic>
      </p:graphicFrame>
      <p:graphicFrame>
        <p:nvGraphicFramePr>
          <p:cNvPr id="23569" name="Object 17"/>
          <p:cNvGraphicFramePr>
            <a:graphicFrameLocks noChangeAspect="1"/>
          </p:cNvGraphicFramePr>
          <p:nvPr/>
        </p:nvGraphicFramePr>
        <p:xfrm>
          <a:off x="1295400" y="3581400"/>
          <a:ext cx="6705600" cy="763587"/>
        </p:xfrm>
        <a:graphic>
          <a:graphicData uri="http://schemas.openxmlformats.org/presentationml/2006/ole">
            <p:oleObj spid="_x0000_s23569" name="Equation" r:id="rId10" imgW="3352680" imgH="4698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ctr"/>
            <a:r>
              <a:rPr lang="en-US" sz="2200" b="1" dirty="0" smtClean="0">
                <a:latin typeface="Times New Roman" pitchFamily="18" charset="0"/>
                <a:cs typeface="Times New Roman" pitchFamily="18" charset="0"/>
              </a:rPr>
              <a:t>Phụ lục 4</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Phương trình Hermite: Dao động tử điều hoà      </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6096000"/>
          </a:xfrm>
        </p:spPr>
        <p:txBody>
          <a:bodyPr>
            <a:normAutofit/>
          </a:bodyPr>
          <a:lstStyle/>
          <a:p>
            <a:pPr algn="just">
              <a:buNone/>
            </a:pPr>
            <a:r>
              <a:rPr lang="en-US" sz="2200" dirty="0" smtClean="0">
                <a:latin typeface="Times New Roman" pitchFamily="18" charset="0"/>
                <a:cs typeface="Times New Roman" pitchFamily="18" charset="0"/>
              </a:rPr>
              <a:t>  </a:t>
            </a:r>
          </a:p>
          <a:p>
            <a:pPr algn="just">
              <a:buNone/>
            </a:pPr>
            <a:r>
              <a:rPr lang="en-US" sz="2200" dirty="0" smtClean="0">
                <a:latin typeface="Times New Roman" pitchFamily="18" charset="0"/>
                <a:cs typeface="Times New Roman" pitchFamily="18" charset="0"/>
              </a:rPr>
              <a:t>     </a:t>
            </a:r>
          </a:p>
          <a:p>
            <a:pPr algn="just">
              <a:buNone/>
            </a:pPr>
            <a:r>
              <a:rPr lang="en-US" sz="2200" dirty="0" smtClean="0">
                <a:latin typeface="Times New Roman" pitchFamily="18" charset="0"/>
                <a:cs typeface="Times New Roman" pitchFamily="18" charset="0"/>
              </a:rPr>
              <a:t>     Cả (</a:t>
            </a:r>
            <a:r>
              <a:rPr lang="en-US" sz="2200" i="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4.8) và (</a:t>
            </a:r>
            <a:r>
              <a:rPr lang="en-US" sz="2200" i="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4.9) giống như chứng minh đối với </a:t>
            </a:r>
            <a:r>
              <a:rPr lang="en-US" sz="2200" i="1" dirty="0" smtClean="0">
                <a:latin typeface="Times New Roman" pitchFamily="18" charset="0"/>
                <a:cs typeface="Times New Roman" pitchFamily="18" charset="0"/>
              </a:rPr>
              <a:t>m</a:t>
            </a:r>
            <a:r>
              <a:rPr lang="en-US" sz="2200" dirty="0" smtClean="0">
                <a:latin typeface="Times New Roman" pitchFamily="18" charset="0"/>
                <a:cs typeface="Times New Roman" pitchFamily="18" charset="0"/>
              </a:rPr>
              <a:t> lớn. Điều này có nghĩa là nghiệm của phương trình Hermite cần phải phân kì theo cùng một cách giống với                Nó có nghĩa là hàm sóng thu được sẽ phân kì vì chuỗi sẽ vượt qua hệ số của                         mà ta đã bỏ qua từ (4.30) trước khi tiến đến phương trình Hermite. Như vậy, các nghiệm này là không thể chấp nhận được. Để giải thoát cần lưu ý rằng tử số của (A4.6) triệt tiêu nếu năng lượng lấy một giá trị thích hợp. Nó đòi hỏi</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Trong trường hợp này, tất cả các số hạng cao hơn của chuỗi đều là 0, chuỗi sẽ bị cắt để trở thành một đa thức và sự phân kì bị loại bỏ. Như vậy, năng lượng không thứ nguyên chỉ có thể lấy trên hệ riêng của các giá trị cho phép bởi (</a:t>
            </a:r>
            <a:r>
              <a:rPr lang="en-US" sz="2200" i="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4.10) đối với các hàm sóng có thể chuẩn hoá và điều này cho các năng lượng </a:t>
            </a:r>
            <a:r>
              <a:rPr lang="en-US" sz="2200" dirty="0" err="1" smtClean="0">
                <a:latin typeface="Times New Roman" pitchFamily="18" charset="0"/>
                <a:cs typeface="Times New Roman" pitchFamily="18" charset="0"/>
              </a:rPr>
              <a:t>lượng</a:t>
            </a:r>
            <a:r>
              <a:rPr lang="en-US" sz="2200" dirty="0" smtClean="0">
                <a:latin typeface="Times New Roman" pitchFamily="18" charset="0"/>
                <a:cs typeface="Times New Roman" pitchFamily="18" charset="0"/>
              </a:rPr>
              <a:t> tử hoá của dao động tử điều hoà. (</a:t>
            </a:r>
            <a:r>
              <a:rPr lang="en-US" sz="2200" i="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4.10) dẫn tới kết quả trong giáo trình ngoại trừ sự khác nhau tầm thường là </a:t>
            </a:r>
            <a:r>
              <a:rPr lang="en-US" sz="2200" i="1" dirty="0" smtClean="0">
                <a:latin typeface="Times New Roman" pitchFamily="18" charset="0"/>
                <a:cs typeface="Times New Roman" pitchFamily="18" charset="0"/>
              </a:rPr>
              <a:t>n</a:t>
            </a:r>
            <a:r>
              <a:rPr lang="en-US" sz="2200" dirty="0" smtClean="0">
                <a:latin typeface="Times New Roman" pitchFamily="18" charset="0"/>
                <a:cs typeface="Times New Roman" pitchFamily="18" charset="0"/>
              </a:rPr>
              <a:t> bắt đầu từ 1 trong khi </a:t>
            </a:r>
            <a:r>
              <a:rPr lang="en-US" sz="2200" i="1" dirty="0" smtClean="0">
                <a:latin typeface="Times New Roman" pitchFamily="18" charset="0"/>
                <a:cs typeface="Times New Roman" pitchFamily="18" charset="0"/>
              </a:rPr>
              <a:t>m</a:t>
            </a:r>
            <a:r>
              <a:rPr lang="en-US" sz="2200" dirty="0" smtClean="0">
                <a:latin typeface="Times New Roman" pitchFamily="18" charset="0"/>
                <a:cs typeface="Times New Roman" pitchFamily="18" charset="0"/>
              </a:rPr>
              <a:t> bắt đầu từ 0.      </a:t>
            </a:r>
          </a:p>
        </p:txBody>
      </p:sp>
      <p:graphicFrame>
        <p:nvGraphicFramePr>
          <p:cNvPr id="24590" name="Object 14"/>
          <p:cNvGraphicFramePr>
            <a:graphicFrameLocks noChangeAspect="1"/>
          </p:cNvGraphicFramePr>
          <p:nvPr/>
        </p:nvGraphicFramePr>
        <p:xfrm>
          <a:off x="1600200" y="4191000"/>
          <a:ext cx="6019800" cy="330200"/>
        </p:xfrm>
        <a:graphic>
          <a:graphicData uri="http://schemas.openxmlformats.org/presentationml/2006/ole">
            <p:oleObj spid="_x0000_s24590" name="Equation" r:id="rId4" imgW="3009600" imgH="203040" progId="Equation.3">
              <p:embed/>
            </p:oleObj>
          </a:graphicData>
        </a:graphic>
      </p:graphicFrame>
      <p:graphicFrame>
        <p:nvGraphicFramePr>
          <p:cNvPr id="24591" name="Object 15"/>
          <p:cNvGraphicFramePr>
            <a:graphicFrameLocks noChangeAspect="1"/>
          </p:cNvGraphicFramePr>
          <p:nvPr/>
        </p:nvGraphicFramePr>
        <p:xfrm>
          <a:off x="2743200" y="2752725"/>
          <a:ext cx="1524000" cy="371475"/>
        </p:xfrm>
        <a:graphic>
          <a:graphicData uri="http://schemas.openxmlformats.org/presentationml/2006/ole">
            <p:oleObj spid="_x0000_s24591" name="Equation" r:id="rId5" imgW="761760" imgH="228600" progId="Equation.3">
              <p:embed/>
            </p:oleObj>
          </a:graphicData>
        </a:graphic>
      </p:graphicFrame>
      <p:graphicFrame>
        <p:nvGraphicFramePr>
          <p:cNvPr id="24592" name="Object 16"/>
          <p:cNvGraphicFramePr>
            <a:graphicFrameLocks noChangeAspect="1"/>
          </p:cNvGraphicFramePr>
          <p:nvPr/>
        </p:nvGraphicFramePr>
        <p:xfrm>
          <a:off x="1600200" y="2447925"/>
          <a:ext cx="1016000" cy="371475"/>
        </p:xfrm>
        <a:graphic>
          <a:graphicData uri="http://schemas.openxmlformats.org/presentationml/2006/ole">
            <p:oleObj spid="_x0000_s24592" name="Equation" r:id="rId6" imgW="507960" imgH="228600" progId="Equation.3">
              <p:embed/>
            </p:oleObj>
          </a:graphicData>
        </a:graphic>
      </p:graphicFrame>
      <p:graphicFrame>
        <p:nvGraphicFramePr>
          <p:cNvPr id="24593" name="Object 17"/>
          <p:cNvGraphicFramePr>
            <a:graphicFrameLocks noChangeAspect="1"/>
          </p:cNvGraphicFramePr>
          <p:nvPr/>
        </p:nvGraphicFramePr>
        <p:xfrm>
          <a:off x="2311400" y="990600"/>
          <a:ext cx="4318000" cy="592138"/>
        </p:xfrm>
        <a:graphic>
          <a:graphicData uri="http://schemas.openxmlformats.org/presentationml/2006/ole">
            <p:oleObj spid="_x0000_s24593" name="Equation" r:id="rId7" imgW="2158920" imgH="419040" progId="Equation.3">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500</TotalTime>
  <Words>3622</Words>
  <Application>Microsoft Office PowerPoint</Application>
  <PresentationFormat>On-screen Show (4:3)</PresentationFormat>
  <Paragraphs>311</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28" baseType="lpstr">
      <vt:lpstr>Flow</vt:lpstr>
      <vt:lpstr>Equation</vt:lpstr>
      <vt:lpstr>Microsoft Equation 3.0</vt:lpstr>
      <vt:lpstr>Phụ lục 1 Các hằng số vật lý     </vt:lpstr>
      <vt:lpstr>Phụ lục 1 Các hằng số vật lý     </vt:lpstr>
      <vt:lpstr>Phụ lục 2 Các tính chất của các chất bán dẫn quan trọng     </vt:lpstr>
      <vt:lpstr>Phụ lục 2 Các tính chất của các chất bán dẫn quan trọng     </vt:lpstr>
      <vt:lpstr>Phụ lục 2 Các tính chất của các chất bán dẫn quan trọng     </vt:lpstr>
      <vt:lpstr>Phụ lục 3 Các tính chất của các hợp kim GaAs-AlAs ở nhiệt độ phòng      </vt:lpstr>
      <vt:lpstr>Phụ lục 4 Phương trình Hermite: Dao động tử điều hoà      </vt:lpstr>
      <vt:lpstr>Phụ lục 4 Phương trình Hermite: Dao động tử điều hoà      </vt:lpstr>
      <vt:lpstr>Phụ lục 4 Phương trình Hermite: Dao động tử điều hoà      </vt:lpstr>
      <vt:lpstr>Phụ lục 5 Các hàm Airy: Hố tam giác      </vt:lpstr>
      <vt:lpstr>Phụ lục 5 Các hàm Airy: Hố tam giác      </vt:lpstr>
      <vt:lpstr>Phụ lục 5 Các hàm Airy: Hố tam giác      </vt:lpstr>
      <vt:lpstr>Phụ lục 6 Các hệ thức Kramers – Kronig và các hàm phản ứng      </vt:lpstr>
      <vt:lpstr>A6.1. Rút ra các hệ thức Kramers – Kronig</vt:lpstr>
      <vt:lpstr>A6.1. Rút ra các hệ thức Kramers – Kronig</vt:lpstr>
      <vt:lpstr>A6.1. Rút ra các hệ thức Kramers – Kronig</vt:lpstr>
      <vt:lpstr>A6.1. Rút ra các hệ thức Kramers – Kronig</vt:lpstr>
      <vt:lpstr>A6.2. Các hàm phản ứng mẫu </vt:lpstr>
      <vt:lpstr>A6.2. Các hàm phản ứng mẫu </vt:lpstr>
      <vt:lpstr>A6.2. Các hàm phản ứng mẫu </vt:lpstr>
      <vt:lpstr>A6.2. Các hàm phản ứng mẫu </vt:lpstr>
      <vt:lpstr>A6.2. Các hàm phản ứng mẫu </vt:lpstr>
      <vt:lpstr>A6.2. Các hàm phản ứng mẫu </vt:lpstr>
      <vt:lpstr>A6.2. Các hàm phản ứng mẫu </vt:lpstr>
      <vt:lpstr>A6.2. Các hàm phản ứng mẫu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Phụ lục 1     </dc:title>
  <dc:creator>User</dc:creator>
  <cp:lastModifiedBy>User</cp:lastModifiedBy>
  <cp:revision>55</cp:revision>
  <dcterms:created xsi:type="dcterms:W3CDTF">2012-09-15T03:52:59Z</dcterms:created>
  <dcterms:modified xsi:type="dcterms:W3CDTF">2012-09-22T02:28:01Z</dcterms:modified>
</cp:coreProperties>
</file>